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sldIdLst>
    <p:sldId id="765" r:id="rId2"/>
    <p:sldId id="750" r:id="rId3"/>
    <p:sldId id="751" r:id="rId4"/>
    <p:sldId id="752" r:id="rId5"/>
    <p:sldId id="753" r:id="rId6"/>
    <p:sldId id="754" r:id="rId7"/>
    <p:sldId id="755" r:id="rId8"/>
    <p:sldId id="756" r:id="rId9"/>
    <p:sldId id="757" r:id="rId10"/>
    <p:sldId id="758" r:id="rId11"/>
    <p:sldId id="759" r:id="rId12"/>
    <p:sldId id="760" r:id="rId13"/>
    <p:sldId id="761" r:id="rId14"/>
    <p:sldId id="762" r:id="rId15"/>
    <p:sldId id="763" r:id="rId16"/>
    <p:sldId id="76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FFFF00"/>
    <a:srgbClr val="0033CC"/>
    <a:srgbClr val="FF3300"/>
    <a:srgbClr val="CC9900"/>
    <a:srgbClr val="00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 autoAdjust="0"/>
    <p:restoredTop sz="86364" autoAdjust="0"/>
  </p:normalViewPr>
  <p:slideViewPr>
    <p:cSldViewPr>
      <p:cViewPr varScale="1">
        <p:scale>
          <a:sx n="87" d="100"/>
          <a:sy n="87" d="100"/>
        </p:scale>
        <p:origin x="1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2C524808-34B1-4EFC-A75A-20A77963E5C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8131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8E64EB4-E2A5-40C0-9E11-0C4C966E676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FE55A-6523-4638-AE52-B4FE3F735D8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454626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04FBC-2447-4260-AEA6-A6F3F39C4A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407271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0FC3F-8413-4372-9281-C84B88059A6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767334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C015A-3FBD-459F-855D-08B4A251FD8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154405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F5EEF-91DA-4174-9CEB-6C3DA219C6E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083155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55630-452F-452E-ABF8-BE53BF64596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982499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AF44E-6793-4132-9EC7-4B8938F9C55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1862021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CAE40-5D79-41EB-BFB8-0497340DB51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6132689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2AF1F-2D1E-4962-AEC2-D02BB9E9D86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5751523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3702E-C1BC-4AB2-8627-9B6DE9FC9AF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72762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03411E3-45A4-4232-B13D-613DD73D7B9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第四讲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矩阵</a:t>
            </a:r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模运算与古典</a:t>
            </a:r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密码</a:t>
            </a:r>
            <a:endParaRPr lang="zh-CN" altLang="en-US" sz="6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18584" y="4725144"/>
            <a:ext cx="374441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编程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实现</a:t>
            </a:r>
          </a:p>
        </p:txBody>
      </p:sp>
    </p:spTree>
    <p:extLst>
      <p:ext uri="{BB962C8B-B14F-4D97-AF65-F5344CB8AC3E}">
        <p14:creationId xmlns:p14="http://schemas.microsoft.com/office/powerpoint/2010/main" val="4536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688-2227-47EC-AA0A-7EC152951EE0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6048375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加密过程的 </a:t>
            </a:r>
            <a:r>
              <a:rPr lang="en-US" altLang="zh-CN"/>
              <a:t>Matlab </a:t>
            </a:r>
            <a:r>
              <a:rPr lang="zh-CN" altLang="en-US"/>
              <a:t>实现</a:t>
            </a:r>
          </a:p>
        </p:txBody>
      </p:sp>
      <p:sp>
        <p:nvSpPr>
          <p:cNvPr id="1129475" name="Text Box 3"/>
          <p:cNvSpPr txBox="1">
            <a:spLocks noChangeArrowheads="1"/>
          </p:cNvSpPr>
          <p:nvPr/>
        </p:nvSpPr>
        <p:spPr bwMode="auto">
          <a:xfrm>
            <a:off x="323850" y="981075"/>
            <a:ext cx="8497888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问题二：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编程实现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加密过程</a:t>
            </a:r>
          </a:p>
        </p:txBody>
      </p:sp>
      <p:sp>
        <p:nvSpPr>
          <p:cNvPr id="1129476" name="Rectangle 4"/>
          <p:cNvSpPr>
            <a:spLocks noChangeArrowheads="1"/>
          </p:cNvSpPr>
          <p:nvPr/>
        </p:nvSpPr>
        <p:spPr bwMode="auto">
          <a:xfrm>
            <a:off x="468313" y="1773238"/>
            <a:ext cx="80645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在模运算意义下，给定加密矩阵，对任意大写字母组成的字符串进行加密。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129477" name="Group 5"/>
          <p:cNvGrpSpPr>
            <a:grpSpLocks/>
          </p:cNvGrpSpPr>
          <p:nvPr/>
        </p:nvGrpSpPr>
        <p:grpSpPr bwMode="auto">
          <a:xfrm>
            <a:off x="323850" y="2997200"/>
            <a:ext cx="8820150" cy="1774825"/>
            <a:chOff x="204" y="2160"/>
            <a:chExt cx="5556" cy="1118"/>
          </a:xfrm>
        </p:grpSpPr>
        <p:sp>
          <p:nvSpPr>
            <p:cNvPr id="1129478" name="Text Box 6"/>
            <p:cNvSpPr txBox="1">
              <a:spLocks noChangeArrowheads="1"/>
            </p:cNvSpPr>
            <p:nvPr/>
          </p:nvSpPr>
          <p:spPr bwMode="auto">
            <a:xfrm>
              <a:off x="204" y="2160"/>
              <a:ext cx="5556" cy="3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例：</a:t>
              </a:r>
              <a:r>
                <a:rPr lang="zh-CN" altLang="en-US" sz="2800" b="1">
                  <a:solidFill>
                    <a:srgbClr val="0000FF"/>
                  </a:solidFill>
                </a:rPr>
                <a:t> </a:t>
              </a:r>
              <a:r>
                <a:rPr lang="en-US" altLang="zh-CN" sz="2800" b="1">
                  <a:latin typeface="Courier New" panose="02070309020205020404" pitchFamily="49" charset="0"/>
                  <a:ea typeface="黑体" panose="02010609060101010101" pitchFamily="49" charset="-122"/>
                </a:rPr>
                <a:t>m=26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, 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加密矩阵和字母表值分别为：</a:t>
              </a:r>
            </a:p>
          </p:txBody>
        </p:sp>
        <p:graphicFrame>
          <p:nvGraphicFramePr>
            <p:cNvPr id="1129479" name="Object 7"/>
            <p:cNvGraphicFramePr>
              <a:graphicFrameLocks noChangeAspect="1"/>
            </p:cNvGraphicFramePr>
            <p:nvPr/>
          </p:nvGraphicFramePr>
          <p:xfrm>
            <a:off x="431" y="2614"/>
            <a:ext cx="1089" cy="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577" name="Equation" r:id="rId3" imgW="749160" imgH="457200" progId="Equation.DSMT4">
                    <p:embed/>
                  </p:oleObj>
                </mc:Choice>
                <mc:Fallback>
                  <p:oleObj name="Equation" r:id="rId3" imgW="749160" imgH="4572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" y="2614"/>
                          <a:ext cx="1089" cy="6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9480" name="Group 8"/>
          <p:cNvGraphicFramePr>
            <a:graphicFrameLocks noGrp="1"/>
          </p:cNvGraphicFramePr>
          <p:nvPr/>
        </p:nvGraphicFramePr>
        <p:xfrm>
          <a:off x="3924300" y="4221163"/>
          <a:ext cx="4648200" cy="73152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81000"/>
                <a:gridCol w="304800"/>
                <a:gridCol w="457200"/>
                <a:gridCol w="457200"/>
                <a:gridCol w="457200"/>
                <a:gridCol w="457200"/>
              </a:tblGrid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9526" name="Group 54"/>
          <p:cNvGraphicFramePr>
            <a:graphicFrameLocks noGrp="1"/>
          </p:cNvGraphicFramePr>
          <p:nvPr/>
        </p:nvGraphicFramePr>
        <p:xfrm>
          <a:off x="2771775" y="5086350"/>
          <a:ext cx="5791200" cy="70104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304800"/>
              </a:tblGrid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572" name="Rectangle 100"/>
          <p:cNvSpPr>
            <a:spLocks noChangeArrowheads="1"/>
          </p:cNvSpPr>
          <p:nvPr/>
        </p:nvSpPr>
        <p:spPr bwMode="auto">
          <a:xfrm>
            <a:off x="611188" y="6092825"/>
            <a:ext cx="6985000" cy="538163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hill06.m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2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76" grpId="0"/>
      <p:bldP spid="11295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38EB-D57E-4697-9DF5-8195FF03E04E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6048375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解密过程的 </a:t>
            </a:r>
            <a:r>
              <a:rPr lang="en-US" altLang="zh-CN"/>
              <a:t>Matlab </a:t>
            </a:r>
            <a:r>
              <a:rPr lang="zh-CN" altLang="en-US"/>
              <a:t>实现</a:t>
            </a:r>
          </a:p>
        </p:txBody>
      </p:sp>
      <p:sp>
        <p:nvSpPr>
          <p:cNvPr id="1130499" name="Text Box 3"/>
          <p:cNvSpPr txBox="1">
            <a:spLocks noChangeArrowheads="1"/>
          </p:cNvSpPr>
          <p:nvPr/>
        </p:nvSpPr>
        <p:spPr bwMode="auto">
          <a:xfrm>
            <a:off x="323850" y="981075"/>
            <a:ext cx="8497888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问题三：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编程实现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解密过程</a:t>
            </a:r>
          </a:p>
        </p:txBody>
      </p:sp>
      <p:sp>
        <p:nvSpPr>
          <p:cNvPr id="1130500" name="Rectangle 4"/>
          <p:cNvSpPr>
            <a:spLocks noChangeArrowheads="1"/>
          </p:cNvSpPr>
          <p:nvPr/>
        </p:nvSpPr>
        <p:spPr bwMode="auto">
          <a:xfrm>
            <a:off x="539750" y="1844675"/>
            <a:ext cx="80645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在模运算意义下，给定加密矩阵在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模运算下的逆矩阵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，对密文进行解密。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0501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8820150" cy="6048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sz="2800" b="1">
                <a:solidFill>
                  <a:srgbClr val="0000FF"/>
                </a:solidFill>
              </a:rPr>
              <a:t> </a:t>
            </a:r>
            <a:r>
              <a:rPr lang="en-US" altLang="zh-CN" sz="2800" b="1">
                <a:latin typeface="Courier New" panose="02070309020205020404" pitchFamily="49" charset="0"/>
                <a:ea typeface="黑体" panose="02010609060101010101" pitchFamily="49" charset="-122"/>
              </a:rPr>
              <a:t>m=26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加密矩阵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26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逆矩阵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和字母表值分别为：</a:t>
            </a:r>
          </a:p>
        </p:txBody>
      </p:sp>
      <p:graphicFrame>
        <p:nvGraphicFramePr>
          <p:cNvPr id="1130502" name="Object 6"/>
          <p:cNvGraphicFramePr>
            <a:graphicFrameLocks noChangeAspect="1"/>
          </p:cNvGraphicFramePr>
          <p:nvPr/>
        </p:nvGraphicFramePr>
        <p:xfrm>
          <a:off x="755650" y="3644900"/>
          <a:ext cx="172878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00" name="Equation" r:id="rId3" imgW="749160" imgH="457200" progId="Equation.DSMT4">
                  <p:embed/>
                </p:oleObj>
              </mc:Choice>
              <mc:Fallback>
                <p:oleObj name="Equation" r:id="rId3" imgW="7491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644900"/>
                        <a:ext cx="1728788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03" name="Group 7"/>
          <p:cNvGraphicFramePr>
            <a:graphicFrameLocks noGrp="1"/>
          </p:cNvGraphicFramePr>
          <p:nvPr/>
        </p:nvGraphicFramePr>
        <p:xfrm>
          <a:off x="3924300" y="4221163"/>
          <a:ext cx="4648200" cy="73152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81000"/>
                <a:gridCol w="304800"/>
                <a:gridCol w="457200"/>
                <a:gridCol w="457200"/>
                <a:gridCol w="457200"/>
                <a:gridCol w="457200"/>
              </a:tblGrid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30549" name="Group 53"/>
          <p:cNvGraphicFramePr>
            <a:graphicFrameLocks noGrp="1"/>
          </p:cNvGraphicFramePr>
          <p:nvPr/>
        </p:nvGraphicFramePr>
        <p:xfrm>
          <a:off x="2771775" y="5086350"/>
          <a:ext cx="5791200" cy="70104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304800"/>
              </a:tblGrid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595" name="Rectangle 99"/>
          <p:cNvSpPr>
            <a:spLocks noChangeArrowheads="1"/>
          </p:cNvSpPr>
          <p:nvPr/>
        </p:nvSpPr>
        <p:spPr bwMode="auto">
          <a:xfrm>
            <a:off x="611188" y="5949950"/>
            <a:ext cx="6335712" cy="538163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hill07.m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3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3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3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3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13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500" grpId="0"/>
      <p:bldP spid="1130501" grpId="0" animBg="1"/>
      <p:bldP spid="11305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0DFD-221C-4872-AEB3-4500E1BB5F16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13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048375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哑元的选取</a:t>
            </a:r>
          </a:p>
        </p:txBody>
      </p:sp>
      <p:sp>
        <p:nvSpPr>
          <p:cNvPr id="1131523" name="Text Box 3"/>
          <p:cNvSpPr txBox="1">
            <a:spLocks noChangeArrowheads="1"/>
          </p:cNvSpPr>
          <p:nvPr/>
        </p:nvSpPr>
        <p:spPr bwMode="auto">
          <a:xfrm>
            <a:off x="323850" y="981075"/>
            <a:ext cx="8208963" cy="6048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sz="2800" b="1">
                <a:solidFill>
                  <a:srgbClr val="0000FF"/>
                </a:solidFill>
              </a:rPr>
              <a:t> </a:t>
            </a:r>
            <a:r>
              <a:rPr lang="en-US" altLang="zh-CN" sz="2800" b="1">
                <a:latin typeface="Courier New" panose="02070309020205020404" pitchFamily="49" charset="0"/>
                <a:ea typeface="黑体" panose="02010609060101010101" pitchFamily="49" charset="-122"/>
              </a:rPr>
              <a:t>m=26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加密矩阵和字母表值分别为：</a:t>
            </a:r>
          </a:p>
        </p:txBody>
      </p:sp>
      <p:graphicFrame>
        <p:nvGraphicFramePr>
          <p:cNvPr id="1131524" name="Object 4"/>
          <p:cNvGraphicFramePr>
            <a:graphicFrameLocks noChangeAspect="1"/>
          </p:cNvGraphicFramePr>
          <p:nvPr/>
        </p:nvGraphicFramePr>
        <p:xfrm>
          <a:off x="900113" y="1628775"/>
          <a:ext cx="1846262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29" name="Equation" r:id="rId3" imgW="799920" imgH="457200" progId="Equation.DSMT4">
                  <p:embed/>
                </p:oleObj>
              </mc:Choice>
              <mc:Fallback>
                <p:oleObj name="Equation" r:id="rId3" imgW="79992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628775"/>
                        <a:ext cx="1846262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525" name="Rectangle 5"/>
          <p:cNvSpPr>
            <a:spLocks noChangeArrowheads="1"/>
          </p:cNvSpPr>
          <p:nvPr/>
        </p:nvSpPr>
        <p:spPr bwMode="auto">
          <a:xfrm>
            <a:off x="827088" y="4508500"/>
            <a:ext cx="7488237" cy="4762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hill08.m </a:t>
            </a:r>
            <a:r>
              <a:rPr lang="en-US" altLang="zh-CN" b="1">
                <a:solidFill>
                  <a:srgbClr val="663300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663300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将最后一个字符作为哑元</a:t>
            </a:r>
          </a:p>
        </p:txBody>
      </p:sp>
      <p:graphicFrame>
        <p:nvGraphicFramePr>
          <p:cNvPr id="1131526" name="Object 6"/>
          <p:cNvGraphicFramePr>
            <a:graphicFrameLocks noChangeAspect="1"/>
          </p:cNvGraphicFramePr>
          <p:nvPr/>
        </p:nvGraphicFramePr>
        <p:xfrm>
          <a:off x="3348038" y="1628775"/>
          <a:ext cx="345757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30" name="Equation" r:id="rId5" imgW="1498320" imgH="457200" progId="Equation.DSMT4">
                  <p:embed/>
                </p:oleObj>
              </mc:Choice>
              <mc:Fallback>
                <p:oleObj name="Equation" r:id="rId5" imgW="149832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1628775"/>
                        <a:ext cx="345757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527" name="Group 7"/>
          <p:cNvGraphicFramePr>
            <a:graphicFrameLocks noGrp="1"/>
          </p:cNvGraphicFramePr>
          <p:nvPr/>
        </p:nvGraphicFramePr>
        <p:xfrm>
          <a:off x="684213" y="2781300"/>
          <a:ext cx="7459662" cy="652800"/>
        </p:xfrm>
        <a:graphic>
          <a:graphicData uri="http://schemas.openxmlformats.org/drawingml/2006/table">
            <a:tbl>
              <a:tblPr/>
              <a:tblGrid>
                <a:gridCol w="573087"/>
                <a:gridCol w="574675"/>
                <a:gridCol w="573088"/>
                <a:gridCol w="574675"/>
                <a:gridCol w="573087"/>
                <a:gridCol w="573088"/>
                <a:gridCol w="576262"/>
                <a:gridCol w="573088"/>
                <a:gridCol w="573087"/>
                <a:gridCol w="574675"/>
                <a:gridCol w="573088"/>
                <a:gridCol w="574675"/>
                <a:gridCol w="573087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marL="90000" marR="90000" marT="10800" marB="108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90000" marR="90000" marT="10800" marB="108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31573" name="Group 53"/>
          <p:cNvGraphicFramePr>
            <a:graphicFrameLocks noGrp="1"/>
          </p:cNvGraphicFramePr>
          <p:nvPr/>
        </p:nvGraphicFramePr>
        <p:xfrm>
          <a:off x="684213" y="3573463"/>
          <a:ext cx="7459662" cy="652800"/>
        </p:xfrm>
        <a:graphic>
          <a:graphicData uri="http://schemas.openxmlformats.org/drawingml/2006/table">
            <a:tbl>
              <a:tblPr/>
              <a:tblGrid>
                <a:gridCol w="573087"/>
                <a:gridCol w="574675"/>
                <a:gridCol w="573088"/>
                <a:gridCol w="574675"/>
                <a:gridCol w="573087"/>
                <a:gridCol w="573088"/>
                <a:gridCol w="576262"/>
                <a:gridCol w="573088"/>
                <a:gridCol w="573087"/>
                <a:gridCol w="574675"/>
                <a:gridCol w="573088"/>
                <a:gridCol w="574675"/>
                <a:gridCol w="573087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marL="90000" marR="90000" marT="10800" marB="108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marL="90000" marR="90000" marT="10800" marB="108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marL="90000" marR="90000" marT="10800" marB="10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619" name="Rectangle 99"/>
          <p:cNvSpPr>
            <a:spLocks noChangeArrowheads="1"/>
          </p:cNvSpPr>
          <p:nvPr/>
        </p:nvSpPr>
        <p:spPr bwMode="auto">
          <a:xfrm>
            <a:off x="827088" y="5013325"/>
            <a:ext cx="7488237" cy="4762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hill09.m </a:t>
            </a:r>
            <a:r>
              <a:rPr lang="en-US" altLang="zh-CN" b="1">
                <a:solidFill>
                  <a:srgbClr val="663300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663300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将表值为</a:t>
            </a:r>
            <a:r>
              <a:rPr lang="en-US" altLang="zh-CN" b="1">
                <a:solidFill>
                  <a:srgbClr val="663300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0</a:t>
            </a:r>
            <a:r>
              <a:rPr lang="zh-CN" altLang="en-US" b="1">
                <a:solidFill>
                  <a:srgbClr val="663300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的字符作为哑元</a:t>
            </a:r>
            <a:endParaRPr lang="en-US" altLang="zh-CN" b="1">
              <a:solidFill>
                <a:srgbClr val="663300"/>
              </a:solidFill>
              <a:latin typeface="Courier New" panose="02070309020205020404" pitchFamily="49" charset="0"/>
              <a:ea typeface="黑体" panose="02010609060101010101" pitchFamily="49" charset="-122"/>
            </a:endParaRPr>
          </a:p>
        </p:txBody>
      </p:sp>
      <p:sp>
        <p:nvSpPr>
          <p:cNvPr id="1131620" name="Text Box 100"/>
          <p:cNvSpPr txBox="1">
            <a:spLocks noChangeArrowheads="1"/>
          </p:cNvSpPr>
          <p:nvPr/>
        </p:nvSpPr>
        <p:spPr bwMode="auto">
          <a:xfrm>
            <a:off x="179388" y="5516563"/>
            <a:ext cx="8785225" cy="1162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思考：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1) 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哑元对加密解密会产生什么影响？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2) 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以上两种哑元的取法分别在什么情况下有效？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3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3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525" grpId="0" animBg="1"/>
      <p:bldP spid="1131619" grpId="0" animBg="1"/>
      <p:bldP spid="11316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B5FA674-8F8C-44B4-8572-454FA79CAAB5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132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9063" y="1600200"/>
            <a:ext cx="6840537" cy="1081088"/>
          </a:xfrm>
        </p:spPr>
        <p:txBody>
          <a:bodyPr/>
          <a:lstStyle/>
          <a:p>
            <a:r>
              <a:rPr lang="zh-CN" altLang="en-US" sz="5400" dirty="0">
                <a:solidFill>
                  <a:srgbClr val="0000FF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几</a:t>
            </a:r>
            <a:r>
              <a:rPr lang="zh-CN" altLang="en-US" sz="5400" dirty="0" smtClean="0">
                <a:solidFill>
                  <a:srgbClr val="0000FF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个需要注意的问题</a:t>
            </a:r>
            <a:endParaRPr lang="zh-CN" altLang="en-US" sz="5400" dirty="0">
              <a:solidFill>
                <a:srgbClr val="0000FF"/>
              </a:solidFill>
              <a:latin typeface="宋体" panose="02010600030101010101" pitchFamily="2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0239-CD23-4D20-94CE-8AA44012FB22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327650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几个问题</a:t>
            </a:r>
          </a:p>
        </p:txBody>
      </p:sp>
      <p:sp>
        <p:nvSpPr>
          <p:cNvPr id="1133571" name="Text Box 3"/>
          <p:cNvSpPr txBox="1">
            <a:spLocks noChangeArrowheads="1"/>
          </p:cNvSpPr>
          <p:nvPr/>
        </p:nvSpPr>
        <p:spPr bwMode="auto">
          <a:xfrm>
            <a:off x="323850" y="981075"/>
            <a:ext cx="6840538" cy="6143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q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哑元问题</a:t>
            </a:r>
          </a:p>
        </p:txBody>
      </p:sp>
      <p:sp>
        <p:nvSpPr>
          <p:cNvPr id="1133572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60483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与加密矩阵相关</a:t>
            </a:r>
          </a:p>
          <a:p>
            <a:pPr>
              <a:spcBef>
                <a:spcPct val="15000"/>
              </a:spcBef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必须是合法字符</a:t>
            </a:r>
          </a:p>
          <a:p>
            <a:pPr>
              <a:spcBef>
                <a:spcPct val="15000"/>
              </a:spcBef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不一定是一个固定的字符</a:t>
            </a:r>
          </a:p>
        </p:txBody>
      </p:sp>
      <p:grpSp>
        <p:nvGrpSpPr>
          <p:cNvPr id="1133573" name="Group 5"/>
          <p:cNvGrpSpPr>
            <a:grpSpLocks/>
          </p:cNvGrpSpPr>
          <p:nvPr/>
        </p:nvGrpSpPr>
        <p:grpSpPr bwMode="auto">
          <a:xfrm>
            <a:off x="684213" y="2997200"/>
            <a:ext cx="7920037" cy="2025650"/>
            <a:chOff x="431" y="2115"/>
            <a:chExt cx="4989" cy="1276"/>
          </a:xfrm>
        </p:grpSpPr>
        <p:graphicFrame>
          <p:nvGraphicFramePr>
            <p:cNvPr id="1133574" name="Object 6"/>
            <p:cNvGraphicFramePr>
              <a:graphicFrameLocks noChangeAspect="1"/>
            </p:cNvGraphicFramePr>
            <p:nvPr/>
          </p:nvGraphicFramePr>
          <p:xfrm>
            <a:off x="703" y="2614"/>
            <a:ext cx="1181" cy="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587" name="Equation" r:id="rId3" imgW="812520" imgH="457200" progId="Equation.DSMT4">
                    <p:embed/>
                  </p:oleObj>
                </mc:Choice>
                <mc:Fallback>
                  <p:oleObj name="Equation" r:id="rId3" imgW="812520" imgH="4572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" y="2614"/>
                          <a:ext cx="1181" cy="6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33575" name="Group 7"/>
            <p:cNvGrpSpPr>
              <a:grpSpLocks/>
            </p:cNvGrpSpPr>
            <p:nvPr/>
          </p:nvGrpSpPr>
          <p:grpSpPr bwMode="auto">
            <a:xfrm>
              <a:off x="2517" y="2568"/>
              <a:ext cx="2903" cy="823"/>
              <a:chOff x="2336" y="2523"/>
              <a:chExt cx="2903" cy="823"/>
            </a:xfrm>
          </p:grpSpPr>
          <p:sp>
            <p:nvSpPr>
              <p:cNvPr id="1133576" name="Rectangle 8"/>
              <p:cNvSpPr>
                <a:spLocks noChangeArrowheads="1"/>
              </p:cNvSpPr>
              <p:nvPr/>
            </p:nvSpPr>
            <p:spPr bwMode="auto">
              <a:xfrm>
                <a:off x="2336" y="2523"/>
                <a:ext cx="2903" cy="823"/>
              </a:xfrm>
              <a:prstGeom prst="rect">
                <a:avLst/>
              </a:prstGeom>
              <a:noFill/>
              <a:ln w="9525" algn="ctr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10000"/>
                  </a:lnSpc>
                  <a:buClr>
                    <a:srgbClr val="FF3300"/>
                  </a:buClr>
                  <a:buFont typeface="Wingdings" panose="05000000000000000000" pitchFamily="2" charset="2"/>
                  <a:buNone/>
                </a:pPr>
                <a:r>
                  <a:rPr lang="en-US" altLang="zh-CN" b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A</a:t>
                </a:r>
                <a:r>
                  <a:rPr lang="en-US" altLang="zh-CN" b="1">
                    <a:solidFill>
                      <a:srgbClr val="0000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 </a:t>
                </a:r>
                <a:r>
                  <a:rPr lang="zh-CN" altLang="en-US" b="1">
                    <a:solidFill>
                      <a:srgbClr val="0000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为加密矩阵，</a:t>
                </a:r>
                <a:r>
                  <a:rPr lang="en-US" altLang="zh-CN" b="1" i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x</a:t>
                </a:r>
                <a:r>
                  <a:rPr lang="en-US" altLang="zh-CN" b="1">
                    <a:solidFill>
                      <a:srgbClr val="0000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 </a:t>
                </a:r>
                <a:r>
                  <a:rPr lang="zh-CN" altLang="en-US" b="1">
                    <a:solidFill>
                      <a:srgbClr val="0000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代表任意一个合法字符，   表示加密后的密文中的第一个字符，</a:t>
                </a:r>
                <a:r>
                  <a:rPr lang="zh-CN" altLang="en-US" b="1">
                    <a:latin typeface="Times New Roman" panose="02020603050405020304" pitchFamily="18" charset="0"/>
                    <a:ea typeface="黑体" panose="02010609060101010101" pitchFamily="49" charset="-122"/>
                    <a:sym typeface="Symbol" panose="05050102010706020507" pitchFamily="18" charset="2"/>
                  </a:rPr>
                  <a:t></a:t>
                </a:r>
                <a:r>
                  <a:rPr lang="zh-CN" altLang="en-US" b="1">
                    <a:solidFill>
                      <a:srgbClr val="0000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sym typeface="Symbol" panose="05050102010706020507" pitchFamily="18" charset="2"/>
                  </a:rPr>
                  <a:t>  代表哑元</a:t>
                </a:r>
              </a:p>
            </p:txBody>
          </p:sp>
          <p:graphicFrame>
            <p:nvGraphicFramePr>
              <p:cNvPr id="1133577" name="Object 9"/>
              <p:cNvGraphicFramePr>
                <a:graphicFrameLocks noChangeAspect="1"/>
              </p:cNvGraphicFramePr>
              <p:nvPr/>
            </p:nvGraphicFramePr>
            <p:xfrm>
              <a:off x="3288" y="2795"/>
              <a:ext cx="203" cy="2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588" name="Equation" r:id="rId5" imgW="139680" imgH="177480" progId="Equation.DSMT4">
                      <p:embed/>
                    </p:oleObj>
                  </mc:Choice>
                  <mc:Fallback>
                    <p:oleObj name="Equation" r:id="rId5" imgW="139680" imgH="177480" progId="Equation.DSMT4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88" y="2795"/>
                            <a:ext cx="203" cy="25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3578" name="Rectangle 10"/>
            <p:cNvSpPr>
              <a:spLocks noChangeArrowheads="1"/>
            </p:cNvSpPr>
            <p:nvPr/>
          </p:nvSpPr>
          <p:spPr bwMode="auto">
            <a:xfrm>
              <a:off x="431" y="2115"/>
              <a:ext cx="3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15000"/>
                </a:spcBef>
                <a:buClr>
                  <a:srgbClr val="0000FF"/>
                </a:buClr>
                <a:buFont typeface="Wingdings" panose="05000000000000000000" pitchFamily="2" charset="2"/>
                <a:buChar char="l"/>
              </a:pP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哑元选取的原则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35E70-2BD3-4302-B942-7D0338075993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几个问题</a:t>
            </a:r>
          </a:p>
        </p:txBody>
      </p:sp>
      <p:sp>
        <p:nvSpPr>
          <p:cNvPr id="1134595" name="Text Box 3"/>
          <p:cNvSpPr txBox="1">
            <a:spLocks noChangeArrowheads="1"/>
          </p:cNvSpPr>
          <p:nvPr/>
        </p:nvSpPr>
        <p:spPr bwMode="auto">
          <a:xfrm>
            <a:off x="280988" y="981075"/>
            <a:ext cx="6840537" cy="6143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一般的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阶矩阵的模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逆的计算方法</a:t>
            </a:r>
          </a:p>
        </p:txBody>
      </p:sp>
      <p:grpSp>
        <p:nvGrpSpPr>
          <p:cNvPr id="1134596" name="Group 4"/>
          <p:cNvGrpSpPr>
            <a:grpSpLocks/>
          </p:cNvGrpSpPr>
          <p:nvPr/>
        </p:nvGrpSpPr>
        <p:grpSpPr bwMode="auto">
          <a:xfrm>
            <a:off x="1476375" y="1557338"/>
            <a:ext cx="4364038" cy="720725"/>
            <a:chOff x="503" y="1344"/>
            <a:chExt cx="2749" cy="454"/>
          </a:xfrm>
        </p:grpSpPr>
        <p:graphicFrame>
          <p:nvGraphicFramePr>
            <p:cNvPr id="1134597" name="Object 5"/>
            <p:cNvGraphicFramePr>
              <a:graphicFrameLocks noChangeAspect="1"/>
            </p:cNvGraphicFramePr>
            <p:nvPr/>
          </p:nvGraphicFramePr>
          <p:xfrm>
            <a:off x="503" y="1389"/>
            <a:ext cx="2749" cy="4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608" name="Equation" r:id="rId3" imgW="1892160" imgH="279360" progId="Equation.DSMT4">
                    <p:embed/>
                  </p:oleObj>
                </mc:Choice>
                <mc:Fallback>
                  <p:oleObj name="Equation" r:id="rId3" imgW="1892160" imgH="27936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" y="1389"/>
                          <a:ext cx="2749" cy="4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4598" name="Rectangle 6"/>
            <p:cNvSpPr>
              <a:spLocks noChangeArrowheads="1"/>
            </p:cNvSpPr>
            <p:nvPr/>
          </p:nvSpPr>
          <p:spPr bwMode="auto">
            <a:xfrm>
              <a:off x="911" y="1344"/>
              <a:ext cx="1833" cy="454"/>
            </a:xfrm>
            <a:prstGeom prst="rect">
              <a:avLst/>
            </a:prstGeom>
            <a:noFill/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134599" name="Rectangle 7"/>
          <p:cNvSpPr>
            <a:spLocks noChangeArrowheads="1"/>
          </p:cNvSpPr>
          <p:nvPr/>
        </p:nvSpPr>
        <p:spPr bwMode="auto">
          <a:xfrm>
            <a:off x="1242525" y="3042611"/>
            <a:ext cx="7416800" cy="858505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 = A([1:j-1,j+1:n</a:t>
            </a:r>
            <a:r>
              <a:rPr lang="en-US" altLang="zh-CN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], [</a:t>
            </a:r>
            <a:r>
              <a:rPr lang="en-US" altLang="zh-CN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1:i-1,i+1:n]);</a:t>
            </a:r>
          </a:p>
          <a:p>
            <a:pPr>
              <a:lnSpc>
                <a:spcPct val="130000"/>
              </a:lnSpc>
            </a:pPr>
            <a:r>
              <a:rPr lang="en-US" altLang="zh-CN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B(</a:t>
            </a:r>
            <a:r>
              <a:rPr lang="en-US" altLang="zh-CN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i,j</a:t>
            </a:r>
            <a:r>
              <a:rPr lang="en-US" altLang="zh-CN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) = (-1)^(</a:t>
            </a:r>
            <a:r>
              <a:rPr lang="en-US" altLang="zh-CN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i+j</a:t>
            </a:r>
            <a:r>
              <a:rPr lang="en-US" altLang="zh-CN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)*</a:t>
            </a:r>
            <a:r>
              <a:rPr lang="en-US" altLang="zh-CN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det</a:t>
            </a:r>
            <a:r>
              <a:rPr lang="en-US" altLang="zh-CN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(M);</a:t>
            </a:r>
          </a:p>
        </p:txBody>
      </p:sp>
      <p:sp>
        <p:nvSpPr>
          <p:cNvPr id="1134600" name="Rectangle 8"/>
          <p:cNvSpPr>
            <a:spLocks noChangeArrowheads="1"/>
          </p:cNvSpPr>
          <p:nvPr/>
        </p:nvSpPr>
        <p:spPr bwMode="auto">
          <a:xfrm>
            <a:off x="1258888" y="4652963"/>
            <a:ext cx="7416800" cy="503237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solidFill>
                  <a:srgbClr val="993300"/>
                </a:solidFill>
                <a:latin typeface="Courier New" panose="02070309020205020404" pitchFamily="49" charset="0"/>
              </a:rPr>
              <a:t>B = mod(k*B,m); % </a:t>
            </a:r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</a:rPr>
              <a:t>k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Courier New" panose="02070309020205020404" pitchFamily="49" charset="0"/>
              </a:rPr>
              <a:t>是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</a:rPr>
              <a:t>det(A)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的模 </a:t>
            </a:r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</a:rPr>
              <a:t>m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倒数</a:t>
            </a:r>
          </a:p>
        </p:txBody>
      </p:sp>
      <p:sp>
        <p:nvSpPr>
          <p:cNvPr id="1134601" name="Rectangle 9"/>
          <p:cNvSpPr>
            <a:spLocks noChangeArrowheads="1"/>
          </p:cNvSpPr>
          <p:nvPr/>
        </p:nvSpPr>
        <p:spPr bwMode="auto">
          <a:xfrm>
            <a:off x="827088" y="5949950"/>
            <a:ext cx="6553200" cy="4762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hill11.m</a:t>
            </a:r>
            <a:endParaRPr lang="zh-CN" altLang="en-US" b="1">
              <a:solidFill>
                <a:srgbClr val="66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34602" name="Text Box 10"/>
          <p:cNvSpPr txBox="1">
            <a:spLocks noChangeArrowheads="1"/>
          </p:cNvSpPr>
          <p:nvPr/>
        </p:nvSpPr>
        <p:spPr bwMode="auto">
          <a:xfrm>
            <a:off x="755650" y="2492375"/>
            <a:ext cx="6048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伴随矩阵的计算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4603" name="Text Box 11"/>
          <p:cNvSpPr txBox="1">
            <a:spLocks noChangeArrowheads="1"/>
          </p:cNvSpPr>
          <p:nvPr/>
        </p:nvSpPr>
        <p:spPr bwMode="auto">
          <a:xfrm>
            <a:off x="755650" y="4148138"/>
            <a:ext cx="6048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模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逆的计算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3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60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F0EF-52B0-4C7A-AAAB-B18472B76C5C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13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几个问题</a:t>
            </a:r>
          </a:p>
        </p:txBody>
      </p:sp>
      <p:sp>
        <p:nvSpPr>
          <p:cNvPr id="1135619" name="Text Box 3"/>
          <p:cNvSpPr txBox="1">
            <a:spLocks noChangeArrowheads="1"/>
          </p:cNvSpPr>
          <p:nvPr/>
        </p:nvSpPr>
        <p:spPr bwMode="auto">
          <a:xfrm>
            <a:off x="250825" y="1052513"/>
            <a:ext cx="6840538" cy="6143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输入的合法性判断</a:t>
            </a:r>
          </a:p>
        </p:txBody>
      </p:sp>
      <p:sp>
        <p:nvSpPr>
          <p:cNvPr id="1135620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6840538" cy="614363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ASCII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码与表值的转换</a:t>
            </a:r>
          </a:p>
        </p:txBody>
      </p:sp>
      <p:sp>
        <p:nvSpPr>
          <p:cNvPr id="1135621" name="Text Box 5"/>
          <p:cNvSpPr txBox="1">
            <a:spLocks noChangeArrowheads="1"/>
          </p:cNvSpPr>
          <p:nvPr/>
        </p:nvSpPr>
        <p:spPr bwMode="auto">
          <a:xfrm>
            <a:off x="250825" y="3932238"/>
            <a:ext cx="6840538" cy="614362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字符与表值转换的一般方法</a:t>
            </a:r>
          </a:p>
        </p:txBody>
      </p:sp>
      <p:sp>
        <p:nvSpPr>
          <p:cNvPr id="1135622" name="Rectangle 6"/>
          <p:cNvSpPr>
            <a:spLocks noChangeArrowheads="1"/>
          </p:cNvSpPr>
          <p:nvPr/>
        </p:nvSpPr>
        <p:spPr bwMode="auto">
          <a:xfrm>
            <a:off x="755650" y="4508500"/>
            <a:ext cx="6553200" cy="4762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hill12.m</a:t>
            </a:r>
            <a:endParaRPr lang="zh-CN" altLang="en-US" b="1">
              <a:solidFill>
                <a:srgbClr val="66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35623" name="Text Box 7"/>
          <p:cNvSpPr txBox="1">
            <a:spLocks noChangeArrowheads="1"/>
          </p:cNvSpPr>
          <p:nvPr/>
        </p:nvSpPr>
        <p:spPr bwMode="auto">
          <a:xfrm>
            <a:off x="682625" y="1700213"/>
            <a:ext cx="6048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求补集；交集和并集的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Matlab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实现</a:t>
            </a:r>
          </a:p>
        </p:txBody>
      </p:sp>
      <p:sp>
        <p:nvSpPr>
          <p:cNvPr id="1135624" name="Text Box 8"/>
          <p:cNvSpPr txBox="1">
            <a:spLocks noChangeArrowheads="1"/>
          </p:cNvSpPr>
          <p:nvPr/>
        </p:nvSpPr>
        <p:spPr bwMode="auto">
          <a:xfrm>
            <a:off x="684213" y="2924175"/>
            <a:ext cx="4321175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特殊情况特殊处理</a:t>
            </a:r>
          </a:p>
          <a:p>
            <a:pPr>
              <a:spcBef>
                <a:spcPct val="15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也可分段处理 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5625" name="Text Box 9"/>
          <p:cNvSpPr txBox="1">
            <a:spLocks noChangeArrowheads="1"/>
          </p:cNvSpPr>
          <p:nvPr/>
        </p:nvSpPr>
        <p:spPr bwMode="auto">
          <a:xfrm>
            <a:off x="250825" y="5156200"/>
            <a:ext cx="6840538" cy="614363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密文第一个字符可能为空格</a:t>
            </a:r>
          </a:p>
        </p:txBody>
      </p:sp>
      <p:sp>
        <p:nvSpPr>
          <p:cNvPr id="1135626" name="Text Box 10"/>
          <p:cNvSpPr txBox="1">
            <a:spLocks noChangeArrowheads="1"/>
          </p:cNvSpPr>
          <p:nvPr/>
        </p:nvSpPr>
        <p:spPr bwMode="auto">
          <a:xfrm>
            <a:off x="682625" y="5805488"/>
            <a:ext cx="698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例：加密矩阵为 </a:t>
            </a:r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A=[1,2;0,4]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明文为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YANG</a:t>
            </a:r>
          </a:p>
        </p:txBody>
      </p:sp>
      <p:sp>
        <p:nvSpPr>
          <p:cNvPr id="1135627" name="Rectangle 11"/>
          <p:cNvSpPr>
            <a:spLocks noChangeArrowheads="1"/>
          </p:cNvSpPr>
          <p:nvPr/>
        </p:nvSpPr>
        <p:spPr bwMode="auto">
          <a:xfrm>
            <a:off x="5867400" y="2276475"/>
            <a:ext cx="2881313" cy="1924050"/>
          </a:xfrm>
          <a:prstGeom prst="rect">
            <a:avLst/>
          </a:prstGeom>
          <a:noFill/>
          <a:ln w="63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if aa==32</a:t>
            </a:r>
          </a:p>
          <a:p>
            <a:r>
              <a:rPr lang="zh-CN" altLang="en-US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  </a:t>
            </a:r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aa=0;</a:t>
            </a:r>
          </a:p>
          <a:p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else</a:t>
            </a:r>
          </a:p>
          <a:p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  aa=aa-64;</a:t>
            </a:r>
          </a:p>
          <a:p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end</a:t>
            </a:r>
            <a:endParaRPr lang="en-US" altLang="zh-CN" b="1">
              <a:solidFill>
                <a:srgbClr val="663300"/>
              </a:solidFill>
              <a:latin typeface="Courier New" panose="02070309020205020404" pitchFamily="49" charset="0"/>
              <a:ea typeface="黑体" panose="02010609060101010101" pitchFamily="49" charset="-122"/>
            </a:endParaRPr>
          </a:p>
        </p:txBody>
      </p:sp>
      <p:sp>
        <p:nvSpPr>
          <p:cNvPr id="1135628" name="Line 12"/>
          <p:cNvSpPr>
            <a:spLocks noChangeShapeType="1"/>
          </p:cNvSpPr>
          <p:nvPr/>
        </p:nvSpPr>
        <p:spPr bwMode="auto">
          <a:xfrm flipH="1">
            <a:off x="6156325" y="2132013"/>
            <a:ext cx="2087563" cy="216058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1135629" name="Line 13"/>
          <p:cNvSpPr>
            <a:spLocks noChangeShapeType="1"/>
          </p:cNvSpPr>
          <p:nvPr/>
        </p:nvSpPr>
        <p:spPr bwMode="auto">
          <a:xfrm flipH="1" flipV="1">
            <a:off x="6299200" y="2205038"/>
            <a:ext cx="2089150" cy="201612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5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3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3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627" grpId="0" animBg="1"/>
      <p:bldP spid="1135628" grpId="0" animBg="1"/>
      <p:bldP spid="11356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F68-282C-4B69-8720-0E2022CD8ECE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112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327650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/>
              <a:t>Hill</a:t>
            </a:r>
            <a:r>
              <a:rPr lang="en-US" altLang="zh-CN" baseline="-25000"/>
              <a:t>2 </a:t>
            </a:r>
            <a:r>
              <a:rPr lang="zh-CN" altLang="en-US"/>
              <a:t>加密与解密</a:t>
            </a:r>
          </a:p>
        </p:txBody>
      </p:sp>
      <p:sp>
        <p:nvSpPr>
          <p:cNvPr id="1121283" name="Rectangle 3"/>
          <p:cNvSpPr>
            <a:spLocks noChangeArrowheads="1"/>
          </p:cNvSpPr>
          <p:nvPr/>
        </p:nvSpPr>
        <p:spPr bwMode="auto">
          <a:xfrm>
            <a:off x="539750" y="5953125"/>
            <a:ext cx="7993063" cy="50323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若所给的明文或密文只含奇数个字母，则需补充一个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哑元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121284" name="Group 4"/>
          <p:cNvGrpSpPr>
            <a:grpSpLocks/>
          </p:cNvGrpSpPr>
          <p:nvPr/>
        </p:nvGrpSpPr>
        <p:grpSpPr bwMode="auto">
          <a:xfrm>
            <a:off x="250825" y="1052513"/>
            <a:ext cx="8893175" cy="2222500"/>
            <a:chOff x="158" y="799"/>
            <a:chExt cx="5602" cy="1400"/>
          </a:xfrm>
        </p:grpSpPr>
        <p:sp>
          <p:nvSpPr>
            <p:cNvPr id="1121285" name="Text Box 5"/>
            <p:cNvSpPr txBox="1">
              <a:spLocks noChangeArrowheads="1"/>
            </p:cNvSpPr>
            <p:nvPr/>
          </p:nvSpPr>
          <p:spPr bwMode="auto">
            <a:xfrm>
              <a:off x="249" y="1207"/>
              <a:ext cx="53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CC"/>
                  </a:solidFill>
                  <a:ea typeface="黑体" panose="02010609060101010101" pitchFamily="49" charset="-122"/>
                </a:rPr>
                <a:t>①</a:t>
              </a:r>
              <a:r>
                <a:rPr lang="zh-CN" altLang="en-US" b="1"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确定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加密矩阵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(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密钥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) A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和字母的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表值</a:t>
              </a:r>
            </a:p>
          </p:txBody>
        </p:sp>
        <p:sp>
          <p:nvSpPr>
            <p:cNvPr id="1121286" name="Text Box 6"/>
            <p:cNvSpPr txBox="1">
              <a:spLocks noChangeArrowheads="1"/>
            </p:cNvSpPr>
            <p:nvPr/>
          </p:nvSpPr>
          <p:spPr bwMode="auto">
            <a:xfrm>
              <a:off x="249" y="1525"/>
              <a:ext cx="5511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FF"/>
                  </a:solidFill>
                </a:rPr>
                <a:t>②</a:t>
              </a:r>
              <a:r>
                <a:rPr lang="zh-CN" altLang="en-US" b="1"/>
                <a:t>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将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明文字母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分组，通过查表列出每组字母对应的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向量</a:t>
              </a:r>
              <a:endParaRPr lang="zh-CN" altLang="en-US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endParaRPr>
            </a:p>
          </p:txBody>
        </p:sp>
        <p:sp>
          <p:nvSpPr>
            <p:cNvPr id="1121287" name="Text Box 7"/>
            <p:cNvSpPr txBox="1">
              <a:spLocks noChangeArrowheads="1"/>
            </p:cNvSpPr>
            <p:nvPr/>
          </p:nvSpPr>
          <p:spPr bwMode="auto">
            <a:xfrm>
              <a:off x="249" y="1888"/>
              <a:ext cx="5353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FF"/>
                  </a:solidFill>
                </a:rPr>
                <a:t>③</a:t>
              </a:r>
              <a:r>
                <a:rPr lang="zh-CN" altLang="en-US" b="1"/>
                <a:t>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用 </a:t>
              </a:r>
              <a:r>
                <a:rPr lang="en-US" altLang="zh-CN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左乘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得新向量，反查字母表值表得相应的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密文字母</a:t>
              </a:r>
            </a:p>
          </p:txBody>
        </p:sp>
        <p:sp>
          <p:nvSpPr>
            <p:cNvPr id="1121288" name="Text Box 8"/>
            <p:cNvSpPr txBox="1">
              <a:spLocks noChangeArrowheads="1"/>
            </p:cNvSpPr>
            <p:nvPr/>
          </p:nvSpPr>
          <p:spPr bwMode="auto">
            <a:xfrm>
              <a:off x="158" y="799"/>
              <a:ext cx="4309" cy="38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anose="05000000000000000000" pitchFamily="2" charset="2"/>
                <a:buChar char="q"/>
              </a:pP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 加密过程</a:t>
              </a:r>
            </a:p>
          </p:txBody>
        </p:sp>
      </p:grpSp>
      <p:grpSp>
        <p:nvGrpSpPr>
          <p:cNvPr id="1121289" name="Group 9"/>
          <p:cNvGrpSpPr>
            <a:grpSpLocks/>
          </p:cNvGrpSpPr>
          <p:nvPr/>
        </p:nvGrpSpPr>
        <p:grpSpPr bwMode="auto">
          <a:xfrm>
            <a:off x="323850" y="3573463"/>
            <a:ext cx="8820150" cy="2149475"/>
            <a:chOff x="204" y="2251"/>
            <a:chExt cx="5556" cy="1354"/>
          </a:xfrm>
        </p:grpSpPr>
        <p:sp>
          <p:nvSpPr>
            <p:cNvPr id="1121290" name="Text Box 10"/>
            <p:cNvSpPr txBox="1">
              <a:spLocks noChangeArrowheads="1"/>
            </p:cNvSpPr>
            <p:nvPr/>
          </p:nvSpPr>
          <p:spPr bwMode="auto">
            <a:xfrm>
              <a:off x="204" y="2251"/>
              <a:ext cx="4309" cy="38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anose="05000000000000000000" pitchFamily="2" charset="2"/>
                <a:buChar char="q"/>
              </a:pP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 解密过程</a:t>
              </a:r>
            </a:p>
          </p:txBody>
        </p:sp>
        <p:sp>
          <p:nvSpPr>
            <p:cNvPr id="1121291" name="Text Box 11"/>
            <p:cNvSpPr txBox="1">
              <a:spLocks noChangeArrowheads="1"/>
            </p:cNvSpPr>
            <p:nvPr/>
          </p:nvSpPr>
          <p:spPr bwMode="auto">
            <a:xfrm>
              <a:off x="249" y="2659"/>
              <a:ext cx="5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CC"/>
                  </a:solidFill>
                  <a:ea typeface="黑体" panose="02010609060101010101" pitchFamily="49" charset="-122"/>
                </a:rPr>
                <a:t>①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将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密文字母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分组，通过查表列出每组字母对应的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向量</a:t>
              </a:r>
              <a:endParaRPr lang="zh-CN" altLang="en-US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endParaRPr>
            </a:p>
          </p:txBody>
        </p:sp>
        <p:sp>
          <p:nvSpPr>
            <p:cNvPr id="1121292" name="Text Box 12"/>
            <p:cNvSpPr txBox="1">
              <a:spLocks noChangeArrowheads="1"/>
            </p:cNvSpPr>
            <p:nvPr/>
          </p:nvSpPr>
          <p:spPr bwMode="auto">
            <a:xfrm>
              <a:off x="249" y="2976"/>
              <a:ext cx="5375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FF"/>
                  </a:solidFill>
                </a:rPr>
                <a:t>②</a:t>
              </a:r>
              <a:r>
                <a:rPr lang="zh-CN" altLang="en-US" b="1"/>
                <a:t>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求出加密矩阵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的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模 </a:t>
              </a:r>
              <a:r>
                <a:rPr lang="en-US" altLang="zh-CN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m</a:t>
              </a: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逆矩阵</a:t>
              </a:r>
              <a:r>
                <a:rPr lang="zh-CN" altLang="en-US" b="1" i="1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B</a:t>
              </a:r>
            </a:p>
          </p:txBody>
        </p:sp>
        <p:sp>
          <p:nvSpPr>
            <p:cNvPr id="1121293" name="Text Box 13"/>
            <p:cNvSpPr txBox="1">
              <a:spLocks noChangeArrowheads="1"/>
            </p:cNvSpPr>
            <p:nvPr/>
          </p:nvSpPr>
          <p:spPr bwMode="auto">
            <a:xfrm>
              <a:off x="249" y="3294"/>
              <a:ext cx="5307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FF"/>
                  </a:solidFill>
                </a:rPr>
                <a:t>③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用 </a:t>
              </a:r>
              <a:r>
                <a:rPr lang="en-US" altLang="zh-CN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左乘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得新向量，反查字母表值表得相应的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明文字母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2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12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EC59D-6937-4D11-80CB-7174938C9D65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76213"/>
            <a:ext cx="5688013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加密与解密的编程实现</a:t>
            </a:r>
          </a:p>
        </p:txBody>
      </p:sp>
      <p:sp>
        <p:nvSpPr>
          <p:cNvPr id="1122307" name="Text Box 3"/>
          <p:cNvSpPr txBox="1">
            <a:spLocks noChangeArrowheads="1"/>
          </p:cNvSpPr>
          <p:nvPr/>
        </p:nvSpPr>
        <p:spPr bwMode="auto">
          <a:xfrm>
            <a:off x="468313" y="1916113"/>
            <a:ext cx="8497887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问题一：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建立字母与其表值之间的转换关系</a:t>
            </a:r>
          </a:p>
        </p:txBody>
      </p:sp>
      <p:sp>
        <p:nvSpPr>
          <p:cNvPr id="1122308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497887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问题二：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编程实现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加密过程</a:t>
            </a:r>
          </a:p>
        </p:txBody>
      </p:sp>
      <p:sp>
        <p:nvSpPr>
          <p:cNvPr id="1122309" name="Text Box 5"/>
          <p:cNvSpPr txBox="1">
            <a:spLocks noChangeArrowheads="1"/>
          </p:cNvSpPr>
          <p:nvPr/>
        </p:nvSpPr>
        <p:spPr bwMode="auto">
          <a:xfrm>
            <a:off x="468313" y="3933825"/>
            <a:ext cx="8497887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问题三：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编程实现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解密过程</a:t>
            </a:r>
          </a:p>
        </p:txBody>
      </p:sp>
      <p:sp>
        <p:nvSpPr>
          <p:cNvPr id="1122310" name="Text Box 6"/>
          <p:cNvSpPr txBox="1">
            <a:spLocks noChangeArrowheads="1"/>
          </p:cNvSpPr>
          <p:nvPr/>
        </p:nvSpPr>
        <p:spPr bwMode="auto">
          <a:xfrm>
            <a:off x="250825" y="1052513"/>
            <a:ext cx="6840538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q"/>
            </a:pP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 可分为下面三个子问题</a:t>
            </a:r>
          </a:p>
        </p:txBody>
      </p:sp>
      <p:sp>
        <p:nvSpPr>
          <p:cNvPr id="1122311" name="Rectangle 7"/>
          <p:cNvSpPr>
            <a:spLocks noChangeArrowheads="1"/>
          </p:cNvSpPr>
          <p:nvPr/>
        </p:nvSpPr>
        <p:spPr bwMode="auto">
          <a:xfrm>
            <a:off x="323850" y="5373688"/>
            <a:ext cx="8569325" cy="54768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这里假定加密矩阵及其在模运算下的逆矩阵都已知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23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67DB-287D-433A-9DBA-8937F7EC3938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472113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dirty="0"/>
              <a:t>字母与表值</a:t>
            </a:r>
          </a:p>
        </p:txBody>
      </p:sp>
      <p:sp>
        <p:nvSpPr>
          <p:cNvPr id="1123331" name="Rectangle 3"/>
          <p:cNvSpPr>
            <a:spLocks noChangeArrowheads="1"/>
          </p:cNvSpPr>
          <p:nvPr/>
        </p:nvSpPr>
        <p:spPr bwMode="auto">
          <a:xfrm>
            <a:off x="179512" y="911271"/>
            <a:ext cx="741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+mn-lt"/>
                <a:ea typeface="黑体" panose="02010609060101010101" pitchFamily="49" charset="-122"/>
              </a:rPr>
              <a:t> 建立 </a:t>
            </a:r>
            <a:r>
              <a:rPr lang="en-US" altLang="zh-CN" sz="2800" b="1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A~Z</a:t>
            </a:r>
            <a:r>
              <a:rPr lang="en-US" altLang="zh-CN" sz="2800" b="1">
                <a:latin typeface="+mn-lt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+mn-lt"/>
                <a:ea typeface="黑体" panose="02010609060101010101" pitchFamily="49" charset="-122"/>
              </a:rPr>
              <a:t>与 </a:t>
            </a:r>
            <a:r>
              <a:rPr lang="en-US" altLang="zh-CN" sz="2800" b="1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0~25</a:t>
            </a:r>
            <a:r>
              <a:rPr lang="en-US" altLang="zh-CN" sz="2800" b="1">
                <a:latin typeface="+mn-lt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+mn-lt"/>
                <a:ea typeface="黑体" panose="02010609060101010101" pitchFamily="49" charset="-122"/>
              </a:rPr>
              <a:t>之间的一一对应关系：</a:t>
            </a:r>
            <a:endParaRPr lang="en-US" altLang="zh-CN" sz="2800" b="1">
              <a:latin typeface="+mn-lt"/>
              <a:ea typeface="黑体" panose="02010609060101010101" pitchFamily="49" charset="-122"/>
            </a:endParaRPr>
          </a:p>
        </p:txBody>
      </p:sp>
      <p:graphicFrame>
        <p:nvGraphicFramePr>
          <p:cNvPr id="112333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207559"/>
              </p:ext>
            </p:extLst>
          </p:nvPr>
        </p:nvGraphicFramePr>
        <p:xfrm>
          <a:off x="611560" y="1583881"/>
          <a:ext cx="7345363" cy="1341120"/>
        </p:xfrm>
        <a:graphic>
          <a:graphicData uri="http://schemas.openxmlformats.org/drawingml/2006/table">
            <a:tbl>
              <a:tblPr/>
              <a:tblGrid>
                <a:gridCol w="1050925"/>
                <a:gridCol w="1047750"/>
                <a:gridCol w="1049338"/>
                <a:gridCol w="1049337"/>
                <a:gridCol w="1049338"/>
                <a:gridCol w="1047750"/>
                <a:gridCol w="1050925"/>
              </a:tblGrid>
              <a:tr h="384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marL="90000" marR="90000" marT="0" marB="0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4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...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384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90000" marR="90000" marT="0" marB="0" anchor="ctr" anchorCtr="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marL="90000" marR="90000" marT="0" marB="0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23374" name="Line 46"/>
          <p:cNvSpPr>
            <a:spLocks noChangeShapeType="1"/>
          </p:cNvSpPr>
          <p:nvPr/>
        </p:nvSpPr>
        <p:spPr bwMode="auto">
          <a:xfrm>
            <a:off x="1115666" y="1944070"/>
            <a:ext cx="0" cy="5762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1123375" name="Line 47"/>
          <p:cNvSpPr>
            <a:spLocks noChangeShapeType="1"/>
          </p:cNvSpPr>
          <p:nvPr/>
        </p:nvSpPr>
        <p:spPr bwMode="auto">
          <a:xfrm>
            <a:off x="2195786" y="1944070"/>
            <a:ext cx="0" cy="5762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1123376" name="Line 48"/>
          <p:cNvSpPr>
            <a:spLocks noChangeShapeType="1"/>
          </p:cNvSpPr>
          <p:nvPr/>
        </p:nvSpPr>
        <p:spPr bwMode="auto">
          <a:xfrm>
            <a:off x="3275906" y="1944070"/>
            <a:ext cx="0" cy="5762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1123377" name="Line 49"/>
          <p:cNvSpPr>
            <a:spLocks noChangeShapeType="1"/>
          </p:cNvSpPr>
          <p:nvPr/>
        </p:nvSpPr>
        <p:spPr bwMode="auto">
          <a:xfrm>
            <a:off x="5292130" y="1944070"/>
            <a:ext cx="0" cy="5762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1123378" name="Line 50"/>
          <p:cNvSpPr>
            <a:spLocks noChangeShapeType="1"/>
          </p:cNvSpPr>
          <p:nvPr/>
        </p:nvSpPr>
        <p:spPr bwMode="auto">
          <a:xfrm>
            <a:off x="6406465" y="1944070"/>
            <a:ext cx="0" cy="5762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sp>
        <p:nvSpPr>
          <p:cNvPr id="1123379" name="Line 51"/>
          <p:cNvSpPr>
            <a:spLocks noChangeShapeType="1"/>
          </p:cNvSpPr>
          <p:nvPr/>
        </p:nvSpPr>
        <p:spPr bwMode="auto">
          <a:xfrm>
            <a:off x="7452098" y="1944070"/>
            <a:ext cx="0" cy="5762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+mn-lt"/>
            </a:endParaRPr>
          </a:p>
        </p:txBody>
      </p:sp>
      <p:graphicFrame>
        <p:nvGraphicFramePr>
          <p:cNvPr id="1123381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958085"/>
              </p:ext>
            </p:extLst>
          </p:nvPr>
        </p:nvGraphicFramePr>
        <p:xfrm>
          <a:off x="468313" y="4005263"/>
          <a:ext cx="8410575" cy="1378080"/>
        </p:xfrm>
        <a:graphic>
          <a:graphicData uri="http://schemas.openxmlformats.org/drawingml/2006/table">
            <a:tbl>
              <a:tblPr/>
              <a:tblGrid>
                <a:gridCol w="1965325"/>
                <a:gridCol w="919162"/>
                <a:gridCol w="920750"/>
                <a:gridCol w="919163"/>
                <a:gridCol w="920750"/>
                <a:gridCol w="920750"/>
                <a:gridCol w="922337"/>
                <a:gridCol w="922338"/>
              </a:tblGrid>
              <a:tr h="384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字母</a:t>
                      </a:r>
                    </a:p>
                  </a:txBody>
                  <a:tcPr marL="90000" marR="90000" marT="46800" marB="468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···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ASCII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码</a:t>
                      </a:r>
                    </a:p>
                  </a:txBody>
                  <a:tcPr marL="90000" marR="90000" marT="46800" marB="468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65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66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67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···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88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89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90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marL="90000" marR="90000" marT="46800" marB="468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···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23435" name="Rectangle 107"/>
          <p:cNvSpPr>
            <a:spLocks noChangeArrowheads="1"/>
          </p:cNvSpPr>
          <p:nvPr/>
        </p:nvSpPr>
        <p:spPr bwMode="auto">
          <a:xfrm>
            <a:off x="347679" y="5645259"/>
            <a:ext cx="8459787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  <a:buClr>
                <a:srgbClr val="0000FF"/>
              </a:buClr>
              <a:buSzPct val="80000"/>
              <a:buFont typeface="Wingdings" panose="05000000000000000000" pitchFamily="2" charset="2"/>
              <a:buChar char="n"/>
            </a:pPr>
            <a:r>
              <a:rPr lang="zh-CN" altLang="en-US" b="1" dirty="0">
                <a:latin typeface="+mn-lt"/>
                <a:ea typeface="黑体" panose="02010609060101010101" pitchFamily="49" charset="-122"/>
              </a:rPr>
              <a:t> </a:t>
            </a:r>
            <a:r>
              <a:rPr lang="zh-CN" altLang="en-US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一般规律</a:t>
            </a:r>
            <a:r>
              <a:rPr lang="zh-CN" altLang="en-US" b="1" dirty="0" smtClean="0">
                <a:latin typeface="+mn-lt"/>
                <a:ea typeface="黑体" panose="02010609060101010101" pitchFamily="49" charset="-122"/>
              </a:rPr>
              <a:t>：表值 </a:t>
            </a:r>
            <a:r>
              <a:rPr lang="en-US" altLang="zh-CN" b="1" dirty="0">
                <a:latin typeface="+mn-lt"/>
                <a:ea typeface="黑体" panose="02010609060101010101" pitchFamily="49" charset="-122"/>
              </a:rPr>
              <a:t>= </a:t>
            </a:r>
            <a:r>
              <a:rPr lang="en-US" altLang="zh-CN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ASCII</a:t>
            </a:r>
            <a:r>
              <a:rPr lang="zh-CN" altLang="en-US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码</a:t>
            </a:r>
            <a:r>
              <a:rPr lang="zh-CN" altLang="en-US" b="1" dirty="0"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rgbClr val="006600"/>
                </a:solidFill>
                <a:latin typeface="+mn-lt"/>
                <a:ea typeface="黑体" panose="02010609060101010101" pitchFamily="49" charset="-122"/>
              </a:rPr>
              <a:t>-</a:t>
            </a:r>
            <a:r>
              <a:rPr lang="en-US" altLang="zh-CN" b="1" dirty="0"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rgbClr val="006600"/>
                </a:solidFill>
                <a:latin typeface="+mn-lt"/>
                <a:ea typeface="黑体" panose="02010609060101010101" pitchFamily="49" charset="-122"/>
              </a:rPr>
              <a:t>64</a:t>
            </a:r>
          </a:p>
          <a:p>
            <a:pPr>
              <a:spcBef>
                <a:spcPts val="600"/>
              </a:spcBef>
              <a:buClr>
                <a:srgbClr val="0000FF"/>
              </a:buClr>
              <a:buSzPct val="80000"/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006600"/>
                </a:solidFill>
                <a:latin typeface="+mn-lt"/>
                <a:ea typeface="黑体" panose="02010609060101010101" pitchFamily="49" charset="-122"/>
              </a:rPr>
              <a:t> </a:t>
            </a:r>
            <a:r>
              <a:rPr lang="zh-CN" altLang="en-US" b="1" dirty="0" smtClean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特例：</a:t>
            </a:r>
            <a:r>
              <a:rPr lang="zh-CN" altLang="en-US" b="1" dirty="0" smtClean="0">
                <a:latin typeface="+mn-lt"/>
                <a:ea typeface="黑体" panose="02010609060101010101" pitchFamily="49" charset="-122"/>
              </a:rPr>
              <a:t>表值为 </a:t>
            </a:r>
            <a:r>
              <a:rPr lang="en-US" altLang="zh-CN" b="1" dirty="0" smtClean="0">
                <a:latin typeface="+mn-lt"/>
                <a:ea typeface="黑体" panose="02010609060101010101" pitchFamily="49" charset="-122"/>
              </a:rPr>
              <a:t>0 </a:t>
            </a:r>
            <a:r>
              <a:rPr lang="zh-CN" altLang="en-US" b="1" dirty="0" smtClean="0">
                <a:latin typeface="+mn-lt"/>
                <a:ea typeface="黑体" panose="02010609060101010101" pitchFamily="49" charset="-122"/>
              </a:rPr>
              <a:t>的</a:t>
            </a:r>
            <a:r>
              <a:rPr lang="zh-CN" altLang="en-US" b="1" dirty="0">
                <a:latin typeface="+mn-lt"/>
                <a:ea typeface="黑体" panose="02010609060101010101" pitchFamily="49" charset="-122"/>
              </a:rPr>
              <a:t>字母 </a:t>
            </a:r>
            <a:r>
              <a:rPr lang="en-US" altLang="zh-CN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Z</a:t>
            </a:r>
            <a:r>
              <a:rPr lang="en-US" altLang="zh-CN" b="1" dirty="0">
                <a:latin typeface="+mn-lt"/>
                <a:ea typeface="黑体" panose="02010609060101010101" pitchFamily="49" charset="-122"/>
              </a:rPr>
              <a:t> </a:t>
            </a:r>
            <a:r>
              <a:rPr lang="zh-CN" altLang="en-US" b="1" dirty="0">
                <a:latin typeface="+mn-lt"/>
                <a:ea typeface="黑体" panose="02010609060101010101" pitchFamily="49" charset="-122"/>
              </a:rPr>
              <a:t>不满足上述</a:t>
            </a:r>
            <a:r>
              <a:rPr lang="zh-CN" altLang="en-US" b="1" dirty="0" smtClean="0">
                <a:latin typeface="+mn-lt"/>
                <a:ea typeface="黑体" panose="02010609060101010101" pitchFamily="49" charset="-122"/>
              </a:rPr>
              <a:t>公式，需特殊处理</a:t>
            </a:r>
            <a:endParaRPr lang="zh-CN" altLang="en-US" b="1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" name="下箭头 1"/>
          <p:cNvSpPr/>
          <p:nvPr/>
        </p:nvSpPr>
        <p:spPr bwMode="auto">
          <a:xfrm>
            <a:off x="3203848" y="2966334"/>
            <a:ext cx="1872208" cy="99759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34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1D6F-FCC2-4059-A651-E157CFA3365E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124354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7200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CC"/>
                </a:solidFill>
                <a:ea typeface="黑体" panose="02010609060101010101" pitchFamily="49" charset="-122"/>
              </a:rPr>
              <a:t>①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Matlab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编程：计算给定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大写字母的表值</a:t>
            </a:r>
            <a:endParaRPr lang="zh-CN" altLang="en-US" sz="2800" b="1" i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24355" name="Text Box 3"/>
          <p:cNvSpPr txBox="1">
            <a:spLocks noChangeArrowheads="1"/>
          </p:cNvSpPr>
          <p:nvPr/>
        </p:nvSpPr>
        <p:spPr bwMode="auto">
          <a:xfrm>
            <a:off x="539750" y="1844675"/>
            <a:ext cx="7993063" cy="41179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0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clear;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str=input('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请输入一个大写字母：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'); 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  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输入字符时要加单引号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asc=double(str);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计算该字母的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ASCII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码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lnSpc>
                <a:spcPct val="110000"/>
              </a:lnSpc>
            </a:pPr>
            <a:endParaRPr lang="en-US" altLang="zh-CN" b="1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asc=asc-64;        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计算表值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if asc==26           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若字母的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ASCII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码为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90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，则表值为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0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asc=0;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end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fprintf('</a:t>
            </a:r>
            <a:r>
              <a:rPr lang="en-US" altLang="en-US" b="1">
                <a:latin typeface="Arial" panose="020B0604020202020204" pitchFamily="34" charset="0"/>
                <a:ea typeface="黑体" panose="02010609060101010101" pitchFamily="49" charset="-122"/>
              </a:rPr>
              <a:t>字母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en-US" b="1">
                <a:latin typeface="Arial" panose="020B0604020202020204" pitchFamily="34" charset="0"/>
                <a:ea typeface="黑体" panose="02010609060101010101" pitchFamily="49" charset="-122"/>
              </a:rPr>
              <a:t>%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s </a:t>
            </a:r>
            <a:r>
              <a:rPr lang="en-US" altLang="en-US" b="1">
                <a:latin typeface="Arial" panose="020B0604020202020204" pitchFamily="34" charset="0"/>
                <a:ea typeface="黑体" panose="02010609060101010101" pitchFamily="49" charset="-122"/>
              </a:rPr>
              <a:t>对应的表值为 %d \n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', str, asc);</a:t>
            </a:r>
            <a:endParaRPr lang="zh-CN" altLang="en-US" b="1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2435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472113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字母与表值</a:t>
            </a:r>
          </a:p>
        </p:txBody>
      </p:sp>
      <p:sp>
        <p:nvSpPr>
          <p:cNvPr id="1124357" name="Line 5"/>
          <p:cNvSpPr>
            <a:spLocks noChangeShapeType="1"/>
          </p:cNvSpPr>
          <p:nvPr/>
        </p:nvSpPr>
        <p:spPr bwMode="auto">
          <a:xfrm>
            <a:off x="611188" y="3716338"/>
            <a:ext cx="7775575" cy="0"/>
          </a:xfrm>
          <a:prstGeom prst="line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3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877D-DA05-483A-A2EC-E7CB369015B6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125378" name="Text Box 2"/>
          <p:cNvSpPr txBox="1">
            <a:spLocks noChangeArrowheads="1"/>
          </p:cNvSpPr>
          <p:nvPr/>
        </p:nvSpPr>
        <p:spPr bwMode="auto">
          <a:xfrm>
            <a:off x="179388" y="981075"/>
            <a:ext cx="8497887" cy="111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</a:rPr>
              <a:t>②</a:t>
            </a:r>
            <a:r>
              <a:rPr lang="zh-CN" altLang="en-US" sz="2800" b="1">
                <a:solidFill>
                  <a:srgbClr val="0000CC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修改上述程序，要求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对输入进行判断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b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zh-CN" altLang="en-US" sz="2800" b="1">
                <a:latin typeface="Times New Roman" panose="02020603050405020304" pitchFamily="18" charset="0"/>
                <a:ea typeface="楷体_GB2312" panose="02010609030101010101" pitchFamily="49" charset="-122"/>
              </a:rPr>
              <a:t>如果输入的不是大写字母，则要求重新输入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25379" name="Text Box 3"/>
          <p:cNvSpPr txBox="1">
            <a:spLocks noChangeArrowheads="1"/>
          </p:cNvSpPr>
          <p:nvPr/>
        </p:nvSpPr>
        <p:spPr bwMode="auto">
          <a:xfrm>
            <a:off x="323850" y="2205038"/>
            <a:ext cx="8578850" cy="44100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0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str=input('</a:t>
            </a:r>
            <a:r>
              <a:rPr lang="zh-CN" altLang="en-US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请输入一个大写字母：</a:t>
            </a: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');</a:t>
            </a:r>
          </a:p>
          <a:p>
            <a:pPr>
              <a:spcBef>
                <a:spcPct val="20000"/>
              </a:spcBef>
            </a:pP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asc=double(str);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计算该字母的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ASCII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码</a:t>
            </a:r>
          </a:p>
          <a:p>
            <a:pPr>
              <a:spcBef>
                <a:spcPct val="20000"/>
              </a:spcBef>
            </a:pPr>
            <a:endParaRPr lang="zh-CN" altLang="en-US" b="1">
              <a:latin typeface="Arial" panose="020B0604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>
              <a:spcBef>
                <a:spcPct val="20000"/>
              </a:spcBef>
            </a:pPr>
            <a:endParaRPr lang="en-US" altLang="zh-CN" b="1">
              <a:latin typeface="Arial" panose="020B0604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>
              <a:spcBef>
                <a:spcPct val="20000"/>
              </a:spcBef>
            </a:pPr>
            <a:endParaRPr lang="en-US" altLang="zh-CN" b="1">
              <a:latin typeface="Arial" panose="020B0604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>
              <a:spcBef>
                <a:spcPct val="20000"/>
              </a:spcBef>
            </a:pPr>
            <a:endParaRPr lang="en-US" altLang="zh-CN" b="1">
              <a:latin typeface="Arial" panose="020B0604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>
              <a:spcBef>
                <a:spcPct val="20000"/>
              </a:spcBef>
            </a:pPr>
            <a:endParaRPr lang="en-US" altLang="zh-CN" b="1">
              <a:latin typeface="Arial" panose="020B0604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>
              <a:spcBef>
                <a:spcPct val="20000"/>
              </a:spcBef>
            </a:pP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asc=asc-64;   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计算表值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>
              <a:spcBef>
                <a:spcPct val="20000"/>
              </a:spcBef>
            </a:pP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if asc==26, asc=0; end</a:t>
            </a:r>
          </a:p>
          <a:p>
            <a:pPr>
              <a:spcBef>
                <a:spcPct val="20000"/>
              </a:spcBef>
            </a:pP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fprintf('</a:t>
            </a:r>
            <a:r>
              <a:rPr lang="en-US" altLang="en-US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字母</a:t>
            </a: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en-US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%</a:t>
            </a: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s </a:t>
            </a:r>
            <a:r>
              <a:rPr lang="en-US" altLang="en-US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对应的表值为 %d \n</a:t>
            </a:r>
            <a:r>
              <a:rPr lang="en-US" altLang="zh-CN" b="1">
                <a:latin typeface="Arial" panose="020B0604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', str,asc);</a:t>
            </a:r>
            <a:endParaRPr lang="zh-CN" altLang="en-US" b="1">
              <a:latin typeface="Arial" panose="020B0604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125380" name="Text Box 4"/>
          <p:cNvSpPr txBox="1">
            <a:spLocks noChangeArrowheads="1"/>
          </p:cNvSpPr>
          <p:nvPr/>
        </p:nvSpPr>
        <p:spPr bwMode="auto">
          <a:xfrm>
            <a:off x="323850" y="3213100"/>
            <a:ext cx="8588375" cy="1662113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while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(asc&gt;90 | asc&lt;65)</a:t>
            </a:r>
          </a:p>
          <a:p>
            <a:pPr>
              <a:spcBef>
                <a:spcPct val="10000"/>
              </a:spcBef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 str=input(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'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输入错误！请输入一个大写字母：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'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);</a:t>
            </a:r>
          </a:p>
          <a:p>
            <a:pPr>
              <a:spcBef>
                <a:spcPct val="10000"/>
              </a:spcBef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 asc=double(str);</a:t>
            </a:r>
          </a:p>
          <a:p>
            <a:pPr>
              <a:spcBef>
                <a:spcPct val="10000"/>
              </a:spcBef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end</a:t>
            </a:r>
          </a:p>
        </p:txBody>
      </p:sp>
      <p:sp>
        <p:nvSpPr>
          <p:cNvPr id="1125381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472113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字母与表值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379" grpId="0" animBg="1"/>
      <p:bldP spid="11253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A8E6-E3A7-42E8-9CC8-5290BA63D1BF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126402" name="Text Box 2"/>
          <p:cNvSpPr txBox="1">
            <a:spLocks noChangeArrowheads="1"/>
          </p:cNvSpPr>
          <p:nvPr/>
        </p:nvSpPr>
        <p:spPr bwMode="auto">
          <a:xfrm>
            <a:off x="179388" y="836613"/>
            <a:ext cx="8640762" cy="111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</a:rPr>
              <a:t>③</a:t>
            </a: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修改上述程序，当输入大写字母组成的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字符串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时，计算出该字符串中所有字符的表值。</a:t>
            </a:r>
          </a:p>
        </p:txBody>
      </p:sp>
      <p:sp>
        <p:nvSpPr>
          <p:cNvPr id="11264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578850" cy="4191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0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str=input('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请输入字符串（全部为大写字母）：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');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asc=double(str);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计算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ASCII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码，此时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asc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为行向量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while (asc&gt;90 | asc&lt;65)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 str=input(</a:t>
            </a:r>
            <a:r>
              <a:rPr lang="en-US" altLang="zh-CN">
                <a:latin typeface="Arial" panose="020B0604020202020204" pitchFamily="34" charset="0"/>
              </a:rPr>
              <a:t>'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输入错误！应该全部为大写字母：</a:t>
            </a:r>
            <a:r>
              <a:rPr lang="en-US" altLang="zh-CN" b="1">
                <a:latin typeface="Arial" panose="020B0604020202020204" pitchFamily="34" charset="0"/>
              </a:rPr>
              <a:t>'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);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 asc=double(str);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end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asc=asc-64; </a:t>
            </a: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计算表值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if asc==26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asc=0; 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end</a:t>
            </a:r>
          </a:p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fprintf('</a:t>
            </a:r>
            <a:r>
              <a:rPr lang="en-US" altLang="en-US" b="1">
                <a:latin typeface="Arial" panose="020B0604020202020204" pitchFamily="34" charset="0"/>
                <a:ea typeface="黑体" panose="02010609060101010101" pitchFamily="49" charset="-122"/>
              </a:rPr>
              <a:t>字母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en-US" b="1">
                <a:latin typeface="Arial" panose="020B0604020202020204" pitchFamily="34" charset="0"/>
                <a:ea typeface="黑体" panose="02010609060101010101" pitchFamily="49" charset="-122"/>
              </a:rPr>
              <a:t>%c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en-US" b="1">
                <a:latin typeface="Arial" panose="020B0604020202020204" pitchFamily="34" charset="0"/>
                <a:ea typeface="黑体" panose="02010609060101010101" pitchFamily="49" charset="-122"/>
              </a:rPr>
              <a:t>对应的表值为 %d \n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', str,asc);</a:t>
            </a:r>
            <a:endParaRPr lang="zh-CN" altLang="en-US" b="1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26405" name="Text Box 5"/>
          <p:cNvSpPr txBox="1">
            <a:spLocks noChangeArrowheads="1"/>
          </p:cNvSpPr>
          <p:nvPr/>
        </p:nvSpPr>
        <p:spPr bwMode="auto">
          <a:xfrm>
            <a:off x="1187450" y="2781300"/>
            <a:ext cx="3221038" cy="4572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any(asc&gt;90 | asc&lt;65)</a:t>
            </a:r>
            <a:endParaRPr lang="zh-CN" altLang="en-US" b="1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26407" name="Text Box 7"/>
          <p:cNvSpPr txBox="1">
            <a:spLocks noChangeArrowheads="1"/>
          </p:cNvSpPr>
          <p:nvPr/>
        </p:nvSpPr>
        <p:spPr bwMode="auto">
          <a:xfrm>
            <a:off x="250825" y="4724400"/>
            <a:ext cx="8351838" cy="148272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zh-CN" b="1">
                <a:latin typeface="Arial" panose="020B0604020202020204" pitchFamily="34" charset="0"/>
              </a:rPr>
              <a:t>for i=1:length(asc); 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对字符串中的 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Z 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特殊处理</a:t>
            </a:r>
          </a:p>
          <a:p>
            <a:pPr>
              <a:lnSpc>
                <a:spcPct val="95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    </a:t>
            </a:r>
            <a:r>
              <a:rPr lang="en-US" altLang="zh-CN" b="1">
                <a:latin typeface="Arial" panose="020B0604020202020204" pitchFamily="34" charset="0"/>
              </a:rPr>
              <a:t>if asc(i)==26, asc(i)=0; end</a:t>
            </a:r>
          </a:p>
          <a:p>
            <a:pPr>
              <a:lnSpc>
                <a:spcPct val="95000"/>
              </a:lnSpc>
            </a:pPr>
            <a:r>
              <a:rPr lang="en-US" altLang="zh-CN" b="1">
                <a:latin typeface="Arial" panose="020B0604020202020204" pitchFamily="34" charset="0"/>
              </a:rPr>
              <a:t>end</a:t>
            </a:r>
          </a:p>
          <a:p>
            <a:pPr>
              <a:lnSpc>
                <a:spcPct val="95000"/>
              </a:lnSpc>
            </a:pP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fprintf('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字符串对应</a:t>
            </a:r>
            <a:r>
              <a:rPr lang="en-US" altLang="en-US" b="1">
                <a:latin typeface="Arial" panose="020B0604020202020204" pitchFamily="34" charset="0"/>
                <a:ea typeface="黑体" panose="02010609060101010101" pitchFamily="49" charset="-122"/>
              </a:rPr>
              <a:t>的表值为</a:t>
            </a:r>
            <a:r>
              <a:rPr lang="zh-CN" altLang="en-US" b="1">
                <a:latin typeface="Arial" panose="020B0604020202020204" pitchFamily="34" charset="0"/>
                <a:ea typeface="黑体" panose="02010609060101010101" pitchFamily="49" charset="-122"/>
              </a:rPr>
              <a:t>：</a:t>
            </a:r>
            <a:r>
              <a:rPr lang="en-US" altLang="zh-CN" b="1">
                <a:latin typeface="Arial" panose="020B0604020202020204" pitchFamily="34" charset="0"/>
                <a:ea typeface="黑体" panose="02010609060101010101" pitchFamily="49" charset="-122"/>
              </a:rPr>
              <a:t>'); disp(asc);</a:t>
            </a:r>
          </a:p>
        </p:txBody>
      </p:sp>
      <p:sp>
        <p:nvSpPr>
          <p:cNvPr id="1126408" name="Rectangle 8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472113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字母与表值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03" grpId="0" animBg="1"/>
      <p:bldP spid="1126405" grpId="0" animBg="1"/>
      <p:bldP spid="11264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4A55-328D-4DC2-BD06-E95B7B4CE16C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127426" name="Text Box 2"/>
          <p:cNvSpPr txBox="1">
            <a:spLocks noChangeArrowheads="1"/>
          </p:cNvSpPr>
          <p:nvPr/>
        </p:nvSpPr>
        <p:spPr bwMode="auto">
          <a:xfrm>
            <a:off x="179388" y="981075"/>
            <a:ext cx="8820150" cy="6048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</a:rPr>
              <a:t>④</a:t>
            </a: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编程：计算给定数字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0~25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所对应的大写字母。</a:t>
            </a:r>
          </a:p>
        </p:txBody>
      </p:sp>
      <p:sp>
        <p:nvSpPr>
          <p:cNvPr id="1127427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578850" cy="3120854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0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=input('</a:t>
            </a:r>
            <a:r>
              <a:rPr lang="zh-CN" altLang="en-US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请输入一个数字（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0</a:t>
            </a:r>
            <a:r>
              <a:rPr lang="zh-CN" altLang="en-US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到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25</a:t>
            </a:r>
            <a:r>
              <a:rPr lang="zh-CN" altLang="en-US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之间）：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');</a:t>
            </a:r>
          </a:p>
          <a:p>
            <a:pPr>
              <a:spcBef>
                <a:spcPct val="20000"/>
              </a:spcBef>
            </a:pP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=asc+64;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计算所对应字母的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ASCII</a:t>
            </a:r>
            <a:r>
              <a:rPr lang="zh-CN" altLang="en-US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码</a:t>
            </a:r>
          </a:p>
          <a:p>
            <a:pPr>
              <a:spcBef>
                <a:spcPct val="20000"/>
              </a:spcBef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if 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==64 </a:t>
            </a:r>
            <a:r>
              <a:rPr lang="en-US" altLang="zh-CN" b="1" dirty="0" smtClean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如果输入的数字为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0</a:t>
            </a:r>
            <a:r>
              <a:rPr lang="zh-CN" altLang="en-US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，则其对应的字母为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Z</a:t>
            </a:r>
          </a:p>
          <a:p>
            <a:pPr>
              <a:spcBef>
                <a:spcPct val="20000"/>
              </a:spcBef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   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=90; </a:t>
            </a:r>
          </a:p>
          <a:p>
            <a:pPr>
              <a:spcBef>
                <a:spcPct val="20000"/>
              </a:spcBef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end</a:t>
            </a:r>
          </a:p>
          <a:p>
            <a:pPr>
              <a:spcBef>
                <a:spcPct val="20000"/>
              </a:spcBef>
            </a:pP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str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=char(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); 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根据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ASCII</a:t>
            </a:r>
            <a:r>
              <a:rPr lang="zh-CN" altLang="en-US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码算出所对应的字母</a:t>
            </a:r>
            <a:endParaRPr lang="en-US" altLang="zh-CN" b="1" dirty="0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  <a:cs typeface="Consolas" panose="020B06090202040302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fprintf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('</a:t>
            </a:r>
            <a:r>
              <a:rPr lang="en-US" altLang="en-US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对应的</a:t>
            </a:r>
            <a:r>
              <a:rPr lang="zh-CN" altLang="en-US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字母</a:t>
            </a:r>
            <a:r>
              <a:rPr lang="en-US" altLang="en-US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为 %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s</a:t>
            </a:r>
            <a:r>
              <a:rPr lang="en-US" altLang="en-US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 \n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', 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str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);</a:t>
            </a:r>
            <a:endParaRPr lang="zh-CN" altLang="en-US" b="1" dirty="0">
              <a:latin typeface="Consolas" panose="020B0609020204030204" pitchFamily="49" charset="0"/>
              <a:ea typeface="黑体" panose="02010609060101010101" pitchFamily="49" charset="-122"/>
              <a:cs typeface="Consolas" panose="020B0609020204030204" pitchFamily="49" charset="0"/>
            </a:endParaRPr>
          </a:p>
        </p:txBody>
      </p:sp>
      <p:sp>
        <p:nvSpPr>
          <p:cNvPr id="112742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472113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字母与表值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755E-BD80-4BB4-BC7C-C608F477D8D0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128450" name="Text Box 2"/>
          <p:cNvSpPr txBox="1">
            <a:spLocks noChangeArrowheads="1"/>
          </p:cNvSpPr>
          <p:nvPr/>
        </p:nvSpPr>
        <p:spPr bwMode="auto">
          <a:xfrm>
            <a:off x="179388" y="981075"/>
            <a:ext cx="8820150" cy="6048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</a:rPr>
              <a:t>⑤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修改上述程序，计算一组数字所对应的字符串。</a:t>
            </a:r>
          </a:p>
        </p:txBody>
      </p:sp>
      <p:sp>
        <p:nvSpPr>
          <p:cNvPr id="1128451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578850" cy="35337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0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m=26;</a:t>
            </a:r>
          </a:p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asc=input('</a:t>
            </a:r>
            <a:r>
              <a:rPr lang="zh-CN" altLang="en-US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请输入一行向量：</a:t>
            </a: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');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输入时要加中括号</a:t>
            </a:r>
            <a:endParaRPr lang="en-US" altLang="zh-CN" b="1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  <a:cs typeface="Consolas" panose="020B06090202040302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asc=mod(asc,m)+64;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计算模运算后所对应的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ASCII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码</a:t>
            </a:r>
          </a:p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if asc==64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如果输入的数字为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0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，则其对应的字母为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Z</a:t>
            </a:r>
          </a:p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   asc=90; </a:t>
            </a:r>
          </a:p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end</a:t>
            </a:r>
          </a:p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str=char(asc);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根据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ASCII</a:t>
            </a: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码算出所对应的字符串</a:t>
            </a:r>
            <a:endParaRPr lang="en-US" altLang="zh-CN" b="1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  <a:cs typeface="Consolas" panose="020B06090202040302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fprintf('对应的</a:t>
            </a:r>
            <a:r>
              <a:rPr lang="zh-CN" altLang="en-US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字符串为</a:t>
            </a:r>
            <a:r>
              <a:rPr lang="en-US" altLang="en-US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 %</a:t>
            </a: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s</a:t>
            </a:r>
            <a:r>
              <a:rPr lang="en-US" altLang="en-US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 \n</a:t>
            </a:r>
            <a:r>
              <a:rPr lang="en-US" altLang="zh-CN" b="1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', str);</a:t>
            </a:r>
            <a:endParaRPr lang="zh-CN" altLang="en-US" b="1">
              <a:latin typeface="Consolas" panose="020B0609020204030204" pitchFamily="49" charset="0"/>
              <a:ea typeface="黑体" panose="02010609060101010101" pitchFamily="49" charset="-122"/>
              <a:cs typeface="Consolas" panose="020B0609020204030204" pitchFamily="49" charset="0"/>
            </a:endParaRPr>
          </a:p>
        </p:txBody>
      </p:sp>
      <p:sp>
        <p:nvSpPr>
          <p:cNvPr id="1128452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588375" cy="1246187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for 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i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=1:length(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asc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); </a:t>
            </a:r>
            <a:r>
              <a:rPr lang="en-US" altLang="zh-CN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% </a:t>
            </a:r>
            <a:r>
              <a:rPr lang="zh-CN" altLang="en-US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对数组中的 </a:t>
            </a:r>
            <a:r>
              <a:rPr lang="en-US" altLang="zh-CN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0 </a:t>
            </a:r>
            <a:r>
              <a:rPr lang="zh-CN" altLang="en-US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特殊处理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altLang="zh-CN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if 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asc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i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)==64, 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asc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zh-CN" b="1" dirty="0" err="1">
                <a:solidFill>
                  <a:srgbClr val="0000FF"/>
                </a:solidFill>
                <a:latin typeface="Arial" panose="020B0604020202020204" pitchFamily="34" charset="0"/>
              </a:rPr>
              <a:t>i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)=90; end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zh-CN" altLang="en-US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128454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76213"/>
            <a:ext cx="5472113" cy="641350"/>
          </a:xfrm>
          <a:noFill/>
          <a:ln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/>
              <a:t>字母与表值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11806</TotalTime>
  <Words>1296</Words>
  <Application>Microsoft Office PowerPoint</Application>
  <PresentationFormat>全屏显示(4:3)</PresentationFormat>
  <Paragraphs>346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Arial Unicode MS</vt:lpstr>
      <vt:lpstr>黑体</vt:lpstr>
      <vt:lpstr>楷体_GB2312</vt:lpstr>
      <vt:lpstr>宋体</vt:lpstr>
      <vt:lpstr>Arial</vt:lpstr>
      <vt:lpstr>Consolas</vt:lpstr>
      <vt:lpstr>Courier New</vt:lpstr>
      <vt:lpstr>Symbol</vt:lpstr>
      <vt:lpstr>Tahoma</vt:lpstr>
      <vt:lpstr>Times New Roman</vt:lpstr>
      <vt:lpstr>Wingdings</vt:lpstr>
      <vt:lpstr>Blends</vt:lpstr>
      <vt:lpstr>Equation</vt:lpstr>
      <vt:lpstr>第四讲</vt:lpstr>
      <vt:lpstr>Hill2 加密与解密</vt:lpstr>
      <vt:lpstr>加密与解密的编程实现</vt:lpstr>
      <vt:lpstr>字母与表值</vt:lpstr>
      <vt:lpstr>字母与表值</vt:lpstr>
      <vt:lpstr>字母与表值</vt:lpstr>
      <vt:lpstr>字母与表值</vt:lpstr>
      <vt:lpstr>字母与表值</vt:lpstr>
      <vt:lpstr>字母与表值</vt:lpstr>
      <vt:lpstr>加密过程的 Matlab 实现</vt:lpstr>
      <vt:lpstr>解密过程的 Matlab 实现</vt:lpstr>
      <vt:lpstr>哑元的选取</vt:lpstr>
      <vt:lpstr>几个需要注意的问题</vt:lpstr>
      <vt:lpstr>几个问题</vt:lpstr>
      <vt:lpstr>几个问题</vt:lpstr>
      <vt:lpstr>几个问题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 User</dc:creator>
  <cp:lastModifiedBy>user</cp:lastModifiedBy>
  <cp:revision>925</cp:revision>
  <cp:lastPrinted>1601-01-01T00:00:00Z</cp:lastPrinted>
  <dcterms:created xsi:type="dcterms:W3CDTF">2005-02-05T01:21:04Z</dcterms:created>
  <dcterms:modified xsi:type="dcterms:W3CDTF">2017-05-16T12:15:28Z</dcterms:modified>
</cp:coreProperties>
</file>