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785" r:id="rId2"/>
    <p:sldId id="783" r:id="rId3"/>
    <p:sldId id="750" r:id="rId4"/>
    <p:sldId id="752" r:id="rId5"/>
    <p:sldId id="784" r:id="rId6"/>
    <p:sldId id="753" r:id="rId7"/>
    <p:sldId id="754" r:id="rId8"/>
    <p:sldId id="755" r:id="rId9"/>
    <p:sldId id="756" r:id="rId10"/>
    <p:sldId id="757" r:id="rId11"/>
    <p:sldId id="758" r:id="rId12"/>
    <p:sldId id="782" r:id="rId13"/>
    <p:sldId id="759" r:id="rId14"/>
    <p:sldId id="760" r:id="rId15"/>
    <p:sldId id="761" r:id="rId16"/>
    <p:sldId id="762" r:id="rId17"/>
    <p:sldId id="763" r:id="rId18"/>
    <p:sldId id="764" r:id="rId19"/>
    <p:sldId id="765" r:id="rId20"/>
    <p:sldId id="766" r:id="rId21"/>
    <p:sldId id="767" r:id="rId22"/>
    <p:sldId id="768" r:id="rId23"/>
    <p:sldId id="769" r:id="rId24"/>
    <p:sldId id="770" r:id="rId25"/>
    <p:sldId id="771" r:id="rId26"/>
    <p:sldId id="772" r:id="rId27"/>
    <p:sldId id="773" r:id="rId28"/>
    <p:sldId id="777" r:id="rId29"/>
    <p:sldId id="778" r:id="rId30"/>
    <p:sldId id="779" r:id="rId31"/>
    <p:sldId id="780" r:id="rId32"/>
    <p:sldId id="781" r:id="rId3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FF00"/>
    <a:srgbClr val="0033CC"/>
    <a:srgbClr val="FF3300"/>
    <a:srgbClr val="CC9900"/>
    <a:srgbClr val="006600"/>
    <a:srgbClr val="CC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14" autoAdjust="0"/>
    <p:restoredTop sz="86364" autoAdjust="0"/>
  </p:normalViewPr>
  <p:slideViewPr>
    <p:cSldViewPr>
      <p:cViewPr varScale="1">
        <p:scale>
          <a:sx n="85" d="100"/>
          <a:sy n="85" d="100"/>
        </p:scale>
        <p:origin x="12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3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76574" cy="512763"/>
          </a:xfrm>
          <a:prstGeom prst="rect">
            <a:avLst/>
          </a:prstGeom>
        </p:spPr>
        <p:txBody>
          <a:bodyPr vert="horz" lIns="89069" tIns="44534" rIns="89069" bIns="44534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1140" y="3"/>
            <a:ext cx="3076574" cy="512763"/>
          </a:xfrm>
          <a:prstGeom prst="rect">
            <a:avLst/>
          </a:prstGeom>
        </p:spPr>
        <p:txBody>
          <a:bodyPr vert="horz" lIns="89069" tIns="44534" rIns="89069" bIns="44534" rtlCol="0"/>
          <a:lstStyle>
            <a:lvl1pPr algn="r">
              <a:defRPr sz="1200"/>
            </a:lvl1pPr>
          </a:lstStyle>
          <a:p>
            <a:fld id="{C73705CC-9A3E-4836-BC98-C16540ECD859}" type="datetimeFigureOut">
              <a:rPr lang="zh-CN" altLang="en-US" smtClean="0"/>
              <a:t>2017/6/6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3" y="9721851"/>
            <a:ext cx="3076574" cy="512763"/>
          </a:xfrm>
          <a:prstGeom prst="rect">
            <a:avLst/>
          </a:prstGeom>
        </p:spPr>
        <p:txBody>
          <a:bodyPr vert="horz" lIns="89069" tIns="44534" rIns="89069" bIns="44534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1140" y="9721851"/>
            <a:ext cx="3076574" cy="512763"/>
          </a:xfrm>
          <a:prstGeom prst="rect">
            <a:avLst/>
          </a:prstGeom>
        </p:spPr>
        <p:txBody>
          <a:bodyPr vert="horz" lIns="89069" tIns="44534" rIns="89069" bIns="44534" rtlCol="0" anchor="b"/>
          <a:lstStyle>
            <a:lvl1pPr algn="r">
              <a:defRPr sz="1200"/>
            </a:lvl1pPr>
          </a:lstStyle>
          <a:p>
            <a:fld id="{BDC71F18-D130-47B8-93D2-7874DA2100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63433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79" tIns="48240" rIns="96479" bIns="48240" numCol="1" anchor="t" anchorCtr="0" compatLnSpc="1">
            <a:prstTxWarp prst="textNoShape">
              <a:avLst/>
            </a:prstTxWarp>
          </a:bodyPr>
          <a:lstStyle>
            <a:lvl1pPr>
              <a:defRPr sz="1300" b="1"/>
            </a:lvl1pPr>
          </a:lstStyle>
          <a:p>
            <a:endParaRPr lang="zh-CN" altLang="en-US"/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9" y="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79" tIns="48240" rIns="96479" bIns="48240" numCol="1" anchor="t" anchorCtr="0" compatLnSpc="1">
            <a:prstTxWarp prst="textNoShape">
              <a:avLst/>
            </a:prstTxWarp>
          </a:bodyPr>
          <a:lstStyle>
            <a:lvl1pPr algn="r">
              <a:defRPr sz="1300" b="1"/>
            </a:lvl1pPr>
          </a:lstStyle>
          <a:p>
            <a:endParaRPr lang="en-US" altLang="zh-CN"/>
          </a:p>
        </p:txBody>
      </p:sp>
      <p:sp>
        <p:nvSpPr>
          <p:cNvPr id="466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6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5" y="4861442"/>
            <a:ext cx="5206153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79" tIns="48240" rIns="96479" bIns="482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66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2883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79" tIns="48240" rIns="96479" bIns="48240" numCol="1" anchor="b" anchorCtr="0" compatLnSpc="1">
            <a:prstTxWarp prst="textNoShape">
              <a:avLst/>
            </a:prstTxWarp>
          </a:bodyPr>
          <a:lstStyle>
            <a:lvl1pPr>
              <a:defRPr sz="1300" b="1"/>
            </a:lvl1pPr>
          </a:lstStyle>
          <a:p>
            <a:endParaRPr lang="en-US" altLang="zh-CN"/>
          </a:p>
        </p:txBody>
      </p:sp>
      <p:sp>
        <p:nvSpPr>
          <p:cNvPr id="466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9" y="9722883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79" tIns="48240" rIns="96479" bIns="48240" numCol="1" anchor="b" anchorCtr="0" compatLnSpc="1">
            <a:prstTxWarp prst="textNoShape">
              <a:avLst/>
            </a:prstTxWarp>
          </a:bodyPr>
          <a:lstStyle>
            <a:lvl1pPr algn="r">
              <a:defRPr sz="1300" b="1"/>
            </a:lvl1pPr>
          </a:lstStyle>
          <a:p>
            <a:fld id="{FA617A5B-FA90-4313-B0C1-9D9963C4EE8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11145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71600" y="15573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141663"/>
            <a:ext cx="6400800" cy="1752600"/>
          </a:xfrm>
        </p:spPr>
        <p:txBody>
          <a:bodyPr/>
          <a:lstStyle>
            <a:lvl1pPr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14DA67C-9495-4D27-A08D-11D4210A92D7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E7DA9-AC73-43D4-8708-98B26D5AD48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51674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59055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59055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5F35B-5E44-4F21-8DF8-5414029011A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64595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ADB21-4D3C-499B-A145-5D42E83C353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62500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61996-EAEC-479C-A44A-AA2404915F6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3643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5288" y="1125538"/>
            <a:ext cx="4135437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3125" y="1125538"/>
            <a:ext cx="4137025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A3671-7386-4F05-BFBF-35411193759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67039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3BCAF-8E29-4E7E-82C0-E22B813FBDA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24699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7738D-21A4-4328-B161-4C3B3A2B70A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619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CBF67-A98E-43DA-BFC1-7A3D73E2088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00731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6294B-C82C-4200-93EC-72E664A34E8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6212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39A1A-DEAE-4094-B758-27106B6660B5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66294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0" name="Rectangle 8"/>
          <p:cNvSpPr>
            <a:spLocks noChangeArrowheads="1"/>
          </p:cNvSpPr>
          <p:nvPr userDrawn="1"/>
        </p:nvSpPr>
        <p:spPr bwMode="gray">
          <a:xfrm>
            <a:off x="323850" y="836613"/>
            <a:ext cx="8496300" cy="36512"/>
          </a:xfrm>
          <a:prstGeom prst="rect">
            <a:avLst/>
          </a:prstGeom>
          <a:solidFill>
            <a:srgbClr val="00CCFF">
              <a:alpha val="5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7162800" cy="6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125538"/>
            <a:ext cx="8424862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CN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zh-CN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9807149B-9610-4A80-8D30-CE97B5428E8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600" b="1" kern="1200">
          <a:solidFill>
            <a:srgbClr val="0066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65175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2pPr>
      <a:lvl3pPr marL="1184275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3pPr>
      <a:lvl4pPr marL="160337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4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14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0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9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0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image" Target="../media/image35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2.wmf"/><Relationship Id="rId11" Type="http://schemas.openxmlformats.org/officeDocument/2006/relationships/image" Target="../media/image34.wmf"/><Relationship Id="rId5" Type="http://schemas.openxmlformats.org/officeDocument/2006/relationships/oleObject" Target="../embeddings/oleObject34.bin"/><Relationship Id="rId10" Type="http://schemas.openxmlformats.org/officeDocument/2006/relationships/oleObject" Target="../embeddings/oleObject37.bin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6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2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41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6466" y="1434566"/>
            <a:ext cx="3025031" cy="101566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r>
              <a:rPr lang="zh-CN" altLang="en-US" sz="6000" b="0" dirty="0" smtClean="0">
                <a:solidFill>
                  <a:schemeClr val="tx1"/>
                </a:solidFill>
                <a:ea typeface="黑体" panose="02010609060101010101" pitchFamily="49" charset="-122"/>
              </a:rPr>
              <a:t>第四讲</a:t>
            </a:r>
            <a:endParaRPr lang="zh-CN" altLang="en-US" sz="6000" b="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079299" name="Rectangle 3"/>
          <p:cNvSpPr>
            <a:spLocks noChangeArrowheads="1"/>
          </p:cNvSpPr>
          <p:nvPr/>
        </p:nvSpPr>
        <p:spPr bwMode="auto">
          <a:xfrm>
            <a:off x="231775" y="3042353"/>
            <a:ext cx="8531225" cy="10156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6000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矩阵</a:t>
            </a:r>
            <a:r>
              <a:rPr lang="zh-CN" altLang="en-US" sz="6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模运算与古典</a:t>
            </a:r>
            <a:r>
              <a:rPr lang="zh-CN" altLang="en-US" sz="6000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密码</a:t>
            </a:r>
            <a:endParaRPr lang="zh-CN" altLang="en-US" sz="600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79301" name="Line 5"/>
          <p:cNvSpPr>
            <a:spLocks noChangeShapeType="1"/>
          </p:cNvSpPr>
          <p:nvPr/>
        </p:nvSpPr>
        <p:spPr bwMode="auto">
          <a:xfrm>
            <a:off x="323850" y="2492375"/>
            <a:ext cx="3167063" cy="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9" y="16913"/>
            <a:ext cx="3421677" cy="678239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699792" y="4583977"/>
            <a:ext cx="633670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ct val="20000"/>
              </a:spcAft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 </a:t>
            </a:r>
            <a:r>
              <a:rPr lang="en-US" altLang="zh-CN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Hill</a:t>
            </a:r>
            <a:r>
              <a:rPr lang="en-US" altLang="zh-CN" sz="4000" b="1" baseline="-250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加密解密</a:t>
            </a:r>
          </a:p>
        </p:txBody>
      </p:sp>
    </p:spTree>
    <p:extLst>
      <p:ext uri="{BB962C8B-B14F-4D97-AF65-F5344CB8AC3E}">
        <p14:creationId xmlns:p14="http://schemas.microsoft.com/office/powerpoint/2010/main" val="4207047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C3E2-F105-4792-9195-B10D273009CF}" type="slidenum">
              <a:rPr lang="zh-CN" altLang="en-US"/>
              <a:pPr/>
              <a:t>10</a:t>
            </a:fld>
            <a:endParaRPr lang="en-US" altLang="zh-CN"/>
          </a:p>
        </p:txBody>
      </p:sp>
      <p:sp>
        <p:nvSpPr>
          <p:cNvPr id="1095682" name="Text Box 2"/>
          <p:cNvSpPr txBox="1">
            <a:spLocks noChangeArrowheads="1"/>
          </p:cNvSpPr>
          <p:nvPr/>
        </p:nvSpPr>
        <p:spPr bwMode="auto">
          <a:xfrm>
            <a:off x="395288" y="981075"/>
            <a:ext cx="8382000" cy="568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600" b="1">
                <a:latin typeface="Courier New" panose="02070309020205020404" pitchFamily="49" charset="0"/>
                <a:ea typeface="黑体" panose="02010609060101010101" pitchFamily="49" charset="-122"/>
              </a:rPr>
              <a:t>反查字母表值得每个向量对应的字母组为：</a:t>
            </a:r>
          </a:p>
        </p:txBody>
      </p:sp>
      <p:sp>
        <p:nvSpPr>
          <p:cNvPr id="1095683" name="Text Box 3"/>
          <p:cNvSpPr txBox="1">
            <a:spLocks noChangeArrowheads="1"/>
          </p:cNvSpPr>
          <p:nvPr/>
        </p:nvSpPr>
        <p:spPr bwMode="auto">
          <a:xfrm>
            <a:off x="323850" y="3789363"/>
            <a:ext cx="2232025" cy="68580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en-US" altLang="zh-CN" sz="3200" b="1">
                <a:solidFill>
                  <a:srgbClr val="990000"/>
                </a:solidFill>
                <a:latin typeface="Times New Roman" panose="02020603050405020304" pitchFamily="18" charset="0"/>
              </a:rPr>
              <a:t>HDSDSXX</a:t>
            </a:r>
            <a:endParaRPr lang="zh-CN" altLang="en-US" sz="3200" b="1">
              <a:solidFill>
                <a:srgbClr val="99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95684" name="Text Box 4"/>
          <p:cNvSpPr txBox="1">
            <a:spLocks noChangeArrowheads="1"/>
          </p:cNvSpPr>
          <p:nvPr/>
        </p:nvSpPr>
        <p:spPr bwMode="auto">
          <a:xfrm>
            <a:off x="5651500" y="3789363"/>
            <a:ext cx="2497138" cy="68580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PLALOTTT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95685" name="Text Box 5"/>
          <p:cNvSpPr txBox="1">
            <a:spLocks noChangeArrowheads="1"/>
          </p:cNvSpPr>
          <p:nvPr/>
        </p:nvSpPr>
        <p:spPr bwMode="auto">
          <a:xfrm>
            <a:off x="2916238" y="3617913"/>
            <a:ext cx="2303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0000CC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Hill</a:t>
            </a:r>
            <a:r>
              <a:rPr lang="en-US" altLang="zh-CN" b="1" baseline="-15000">
                <a:solidFill>
                  <a:srgbClr val="0000CC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2 </a:t>
            </a:r>
            <a:r>
              <a:rPr lang="zh-CN" altLang="en-US" b="1">
                <a:solidFill>
                  <a:srgbClr val="006600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加密</a:t>
            </a:r>
          </a:p>
        </p:txBody>
      </p:sp>
      <p:sp>
        <p:nvSpPr>
          <p:cNvPr id="1095686" name="Rectangle 6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276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加密举例</a:t>
            </a:r>
          </a:p>
        </p:txBody>
      </p:sp>
      <p:graphicFrame>
        <p:nvGraphicFramePr>
          <p:cNvPr id="1095687" name="Group 7"/>
          <p:cNvGraphicFramePr>
            <a:graphicFrameLocks noGrp="1"/>
          </p:cNvGraphicFramePr>
          <p:nvPr/>
        </p:nvGraphicFramePr>
        <p:xfrm>
          <a:off x="228600" y="4953000"/>
          <a:ext cx="4648200" cy="731520"/>
        </p:xfrm>
        <a:graphic>
          <a:graphicData uri="http://schemas.openxmlformats.org/drawingml/2006/table">
            <a:tbl>
              <a:tblPr/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81000"/>
                <a:gridCol w="304800"/>
                <a:gridCol w="457200"/>
                <a:gridCol w="457200"/>
                <a:gridCol w="457200"/>
                <a:gridCol w="457200"/>
              </a:tblGrid>
              <a:tr h="166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95733" name="Group 53"/>
          <p:cNvGraphicFramePr>
            <a:graphicFrameLocks noGrp="1"/>
          </p:cNvGraphicFramePr>
          <p:nvPr/>
        </p:nvGraphicFramePr>
        <p:xfrm>
          <a:off x="228600" y="5867400"/>
          <a:ext cx="5495925" cy="701040"/>
        </p:xfrm>
        <a:graphic>
          <a:graphicData uri="http://schemas.openxmlformats.org/drawingml/2006/table">
            <a:tbl>
              <a:tblPr/>
              <a:tblGrid>
                <a:gridCol w="433388"/>
                <a:gridCol w="433387"/>
                <a:gridCol w="434975"/>
                <a:gridCol w="434975"/>
                <a:gridCol w="433388"/>
                <a:gridCol w="431800"/>
                <a:gridCol w="434975"/>
                <a:gridCol w="433387"/>
                <a:gridCol w="436563"/>
                <a:gridCol w="431800"/>
                <a:gridCol w="433387"/>
                <a:gridCol w="434975"/>
                <a:gridCol w="288925"/>
              </a:tblGrid>
              <a:tr h="166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N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95779" name="Object 99"/>
          <p:cNvGraphicFramePr>
            <a:graphicFrameLocks noChangeAspect="1"/>
          </p:cNvGraphicFramePr>
          <p:nvPr/>
        </p:nvGraphicFramePr>
        <p:xfrm>
          <a:off x="1968500" y="1628775"/>
          <a:ext cx="4186238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96" name="Equation" r:id="rId3" imgW="1904760" imgH="457200" progId="Equation.DSMT4">
                  <p:embed/>
                </p:oleObj>
              </mc:Choice>
              <mc:Fallback>
                <p:oleObj name="Equation" r:id="rId3" imgW="1904760" imgH="457200" progId="Equation.DSMT4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0" y="1628775"/>
                        <a:ext cx="4186238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780" name="Line 100"/>
          <p:cNvSpPr>
            <a:spLocks noChangeShapeType="1"/>
          </p:cNvSpPr>
          <p:nvPr/>
        </p:nvSpPr>
        <p:spPr bwMode="auto">
          <a:xfrm>
            <a:off x="2411413" y="2636838"/>
            <a:ext cx="0" cy="433387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95781" name="Text Box 101"/>
          <p:cNvSpPr txBox="1">
            <a:spLocks noChangeArrowheads="1"/>
          </p:cNvSpPr>
          <p:nvPr/>
        </p:nvSpPr>
        <p:spPr bwMode="auto">
          <a:xfrm>
            <a:off x="2124075" y="2925763"/>
            <a:ext cx="532765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en-US" altLang="zh-CN" sz="2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PL  </a:t>
            </a:r>
            <a:r>
              <a:rPr lang="en-US" altLang="zh-CN" sz="2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zh-CN" sz="2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AL   OT   </a:t>
            </a:r>
            <a:r>
              <a:rPr lang="en-US" altLang="zh-CN" sz="2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zh-CN" sz="28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TT</a:t>
            </a:r>
          </a:p>
        </p:txBody>
      </p:sp>
      <p:sp>
        <p:nvSpPr>
          <p:cNvPr id="1095782" name="Line 102"/>
          <p:cNvSpPr>
            <a:spLocks noChangeShapeType="1"/>
          </p:cNvSpPr>
          <p:nvPr/>
        </p:nvSpPr>
        <p:spPr bwMode="auto">
          <a:xfrm>
            <a:off x="3492500" y="2636838"/>
            <a:ext cx="0" cy="433387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95783" name="Line 103"/>
          <p:cNvSpPr>
            <a:spLocks noChangeShapeType="1"/>
          </p:cNvSpPr>
          <p:nvPr/>
        </p:nvSpPr>
        <p:spPr bwMode="auto">
          <a:xfrm>
            <a:off x="4572000" y="2636838"/>
            <a:ext cx="0" cy="433387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95784" name="Line 104"/>
          <p:cNvSpPr>
            <a:spLocks noChangeShapeType="1"/>
          </p:cNvSpPr>
          <p:nvPr/>
        </p:nvSpPr>
        <p:spPr bwMode="auto">
          <a:xfrm>
            <a:off x="5795963" y="2636838"/>
            <a:ext cx="0" cy="433387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95785" name="AutoShape 105"/>
          <p:cNvSpPr>
            <a:spLocks noChangeArrowheads="1"/>
          </p:cNvSpPr>
          <p:nvPr/>
        </p:nvSpPr>
        <p:spPr bwMode="auto">
          <a:xfrm>
            <a:off x="2771775" y="3933825"/>
            <a:ext cx="2808288" cy="360363"/>
          </a:xfrm>
          <a:prstGeom prst="rightArrow">
            <a:avLst>
              <a:gd name="adj1" fmla="val 50000"/>
              <a:gd name="adj2" fmla="val 1948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95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95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9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95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95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683" grpId="0" animBg="1" autoUpdateAnimBg="0"/>
      <p:bldP spid="1095684" grpId="0" animBg="1"/>
      <p:bldP spid="1095685" grpId="0" autoUpdateAnimBg="0"/>
      <p:bldP spid="109578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EA41-5430-4622-AF21-BEC55107FC7E}" type="slidenum">
              <a:rPr lang="zh-CN" altLang="en-US"/>
              <a:pPr/>
              <a:t>11</a:t>
            </a:fld>
            <a:endParaRPr lang="en-US" altLang="zh-CN"/>
          </a:p>
        </p:txBody>
      </p:sp>
      <p:sp>
        <p:nvSpPr>
          <p:cNvPr id="1096706" name="Text Box 2"/>
          <p:cNvSpPr txBox="1">
            <a:spLocks noChangeArrowheads="1"/>
          </p:cNvSpPr>
          <p:nvPr/>
        </p:nvSpPr>
        <p:spPr bwMode="auto">
          <a:xfrm>
            <a:off x="684213" y="5661025"/>
            <a:ext cx="7991475" cy="685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3200" b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问题：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怎样解密？</a:t>
            </a:r>
          </a:p>
        </p:txBody>
      </p:sp>
      <p:sp>
        <p:nvSpPr>
          <p:cNvPr id="1096707" name="Text Box 3"/>
          <p:cNvSpPr txBox="1">
            <a:spLocks noChangeArrowheads="1"/>
          </p:cNvSpPr>
          <p:nvPr/>
        </p:nvSpPr>
        <p:spPr bwMode="auto">
          <a:xfrm>
            <a:off x="1116013" y="1628775"/>
            <a:ext cx="169545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明文字母</a:t>
            </a:r>
          </a:p>
        </p:txBody>
      </p:sp>
      <p:sp>
        <p:nvSpPr>
          <p:cNvPr id="1096708" name="Text Box 4"/>
          <p:cNvSpPr txBox="1">
            <a:spLocks noChangeArrowheads="1"/>
          </p:cNvSpPr>
          <p:nvPr/>
        </p:nvSpPr>
        <p:spPr bwMode="auto">
          <a:xfrm>
            <a:off x="3276600" y="1989138"/>
            <a:ext cx="15128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查表值</a:t>
            </a:r>
          </a:p>
        </p:txBody>
      </p:sp>
      <p:sp>
        <p:nvSpPr>
          <p:cNvPr id="1096709" name="Line 5"/>
          <p:cNvSpPr>
            <a:spLocks noChangeShapeType="1"/>
          </p:cNvSpPr>
          <p:nvPr/>
        </p:nvSpPr>
        <p:spPr bwMode="auto">
          <a:xfrm flipV="1">
            <a:off x="2989263" y="1916113"/>
            <a:ext cx="2374900" cy="0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96710" name="Text Box 6"/>
          <p:cNvSpPr txBox="1">
            <a:spLocks noChangeArrowheads="1"/>
          </p:cNvSpPr>
          <p:nvPr/>
        </p:nvSpPr>
        <p:spPr bwMode="auto">
          <a:xfrm>
            <a:off x="3421063" y="1341438"/>
            <a:ext cx="12239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分组</a:t>
            </a:r>
          </a:p>
        </p:txBody>
      </p:sp>
      <p:sp>
        <p:nvSpPr>
          <p:cNvPr id="1096711" name="Text Box 7"/>
          <p:cNvSpPr txBox="1">
            <a:spLocks noChangeArrowheads="1"/>
          </p:cNvSpPr>
          <p:nvPr/>
        </p:nvSpPr>
        <p:spPr bwMode="auto">
          <a:xfrm>
            <a:off x="5581650" y="1628775"/>
            <a:ext cx="194310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一组向量</a:t>
            </a:r>
          </a:p>
        </p:txBody>
      </p:sp>
      <p:sp>
        <p:nvSpPr>
          <p:cNvPr id="1096712" name="Line 8"/>
          <p:cNvSpPr>
            <a:spLocks noChangeShapeType="1"/>
          </p:cNvSpPr>
          <p:nvPr/>
        </p:nvSpPr>
        <p:spPr bwMode="auto">
          <a:xfrm>
            <a:off x="6589713" y="2276475"/>
            <a:ext cx="0" cy="2016125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96713" name="Text Box 9"/>
          <p:cNvSpPr txBox="1">
            <a:spLocks noChangeArrowheads="1"/>
          </p:cNvSpPr>
          <p:nvPr/>
        </p:nvSpPr>
        <p:spPr bwMode="auto">
          <a:xfrm>
            <a:off x="6661150" y="2276475"/>
            <a:ext cx="609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加密矩阵</a:t>
            </a:r>
          </a:p>
        </p:txBody>
      </p:sp>
      <p:sp>
        <p:nvSpPr>
          <p:cNvPr id="1096714" name="Text Box 10"/>
          <p:cNvSpPr txBox="1">
            <a:spLocks noChangeArrowheads="1"/>
          </p:cNvSpPr>
          <p:nvPr/>
        </p:nvSpPr>
        <p:spPr bwMode="auto">
          <a:xfrm>
            <a:off x="5940425" y="2420938"/>
            <a:ext cx="609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左乘</a:t>
            </a:r>
            <a:endParaRPr lang="en-US" altLang="zh-CN" sz="2800" b="1" i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96715" name="Text Box 11"/>
          <p:cNvSpPr txBox="1">
            <a:spLocks noChangeArrowheads="1"/>
          </p:cNvSpPr>
          <p:nvPr/>
        </p:nvSpPr>
        <p:spPr bwMode="auto">
          <a:xfrm>
            <a:off x="5508625" y="4292600"/>
            <a:ext cx="259080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一组新的向量</a:t>
            </a:r>
          </a:p>
        </p:txBody>
      </p:sp>
      <p:sp>
        <p:nvSpPr>
          <p:cNvPr id="1096716" name="Line 12"/>
          <p:cNvSpPr>
            <a:spLocks noChangeShapeType="1"/>
          </p:cNvSpPr>
          <p:nvPr/>
        </p:nvSpPr>
        <p:spPr bwMode="auto">
          <a:xfrm>
            <a:off x="2844800" y="4581525"/>
            <a:ext cx="2471738" cy="0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96717" name="Text Box 13"/>
          <p:cNvSpPr txBox="1">
            <a:spLocks noChangeArrowheads="1"/>
          </p:cNvSpPr>
          <p:nvPr/>
        </p:nvSpPr>
        <p:spPr bwMode="auto">
          <a:xfrm>
            <a:off x="3205163" y="4581525"/>
            <a:ext cx="18716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反查表值</a:t>
            </a:r>
          </a:p>
        </p:txBody>
      </p:sp>
      <p:sp>
        <p:nvSpPr>
          <p:cNvPr id="1096718" name="Text Box 14"/>
          <p:cNvSpPr txBox="1">
            <a:spLocks noChangeArrowheads="1"/>
          </p:cNvSpPr>
          <p:nvPr/>
        </p:nvSpPr>
        <p:spPr bwMode="auto">
          <a:xfrm>
            <a:off x="1260475" y="4292600"/>
            <a:ext cx="1296988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密文</a:t>
            </a:r>
          </a:p>
        </p:txBody>
      </p:sp>
      <p:sp>
        <p:nvSpPr>
          <p:cNvPr id="1096719" name="Rectangle 15"/>
          <p:cNvSpPr>
            <a:spLocks noChangeArrowheads="1"/>
          </p:cNvSpPr>
          <p:nvPr/>
        </p:nvSpPr>
        <p:spPr bwMode="auto">
          <a:xfrm>
            <a:off x="755650" y="1341438"/>
            <a:ext cx="7921625" cy="3960812"/>
          </a:xfrm>
          <a:prstGeom prst="rect">
            <a:avLst/>
          </a:prstGeom>
          <a:noFill/>
          <a:ln w="28575">
            <a:solidFill>
              <a:srgbClr val="FF9900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96720" name="Rectangle 16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276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加密过程</a:t>
            </a:r>
          </a:p>
        </p:txBody>
      </p:sp>
      <p:sp>
        <p:nvSpPr>
          <p:cNvPr id="1096721" name="Text Box 17"/>
          <p:cNvSpPr txBox="1">
            <a:spLocks noChangeArrowheads="1"/>
          </p:cNvSpPr>
          <p:nvPr/>
        </p:nvSpPr>
        <p:spPr bwMode="auto">
          <a:xfrm>
            <a:off x="3348038" y="4005263"/>
            <a:ext cx="1368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模运算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96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706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1" y="1847116"/>
            <a:ext cx="7791400" cy="830997"/>
          </a:xfr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800" dirty="0" smtClean="0">
                <a:solidFill>
                  <a:srgbClr val="0000FF"/>
                </a:solidFill>
                <a:ea typeface="黑体" panose="02010609060101010101" pitchFamily="49" charset="-122"/>
              </a:rPr>
              <a:t>Hill</a:t>
            </a:r>
            <a:r>
              <a:rPr lang="en-US" altLang="zh-CN" sz="4800" baseline="-25000" dirty="0" smtClean="0">
                <a:solidFill>
                  <a:srgbClr val="0000FF"/>
                </a:solidFill>
                <a:ea typeface="黑体" panose="02010609060101010101" pitchFamily="49" charset="-122"/>
              </a:rPr>
              <a:t>2 </a:t>
            </a:r>
            <a:r>
              <a:rPr lang="zh-CN" altLang="en-US" sz="4800" dirty="0">
                <a:solidFill>
                  <a:srgbClr val="0000FF"/>
                </a:solidFill>
                <a:ea typeface="黑体" panose="02010609060101010101" pitchFamily="49" charset="-122"/>
              </a:rPr>
              <a:t>密码解密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4DA67C-9495-4D27-A08D-11D4210A92D7}" type="slidenum">
              <a:rPr lang="zh-CN" altLang="en-US" smtClean="0"/>
              <a:pPr/>
              <a:t>12</a:t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E975-DE35-47BB-9EE4-45C41B39CDF9}" type="slidenum">
              <a:rPr lang="zh-CN" altLang="en-US"/>
              <a:pPr/>
              <a:t>13</a:t>
            </a:fld>
            <a:endParaRPr lang="en-US" altLang="zh-CN"/>
          </a:p>
        </p:txBody>
      </p:sp>
      <p:sp>
        <p:nvSpPr>
          <p:cNvPr id="1097730" name="Text Box 2"/>
          <p:cNvSpPr txBox="1">
            <a:spLocks noChangeArrowheads="1"/>
          </p:cNvSpPr>
          <p:nvPr/>
        </p:nvSpPr>
        <p:spPr bwMode="auto">
          <a:xfrm>
            <a:off x="539750" y="2276475"/>
            <a:ext cx="8382000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600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先查出密文字母 “ </a:t>
            </a:r>
            <a:r>
              <a:rPr lang="en-US" altLang="zh-CN" sz="2800" b="1" dirty="0">
                <a:solidFill>
                  <a:srgbClr val="99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PL AL OT TT</a:t>
            </a:r>
            <a:r>
              <a:rPr lang="en-US" altLang="zh-CN" sz="2600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” </a:t>
            </a:r>
            <a:r>
              <a:rPr lang="zh-CN" altLang="en-US" sz="2600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所对应的向量：</a:t>
            </a:r>
          </a:p>
        </p:txBody>
      </p:sp>
      <p:sp>
        <p:nvSpPr>
          <p:cNvPr id="1097731" name="Text Box 3"/>
          <p:cNvSpPr txBox="1">
            <a:spLocks noChangeArrowheads="1"/>
          </p:cNvSpPr>
          <p:nvPr/>
        </p:nvSpPr>
        <p:spPr bwMode="auto">
          <a:xfrm>
            <a:off x="1258888" y="6094413"/>
            <a:ext cx="5400675" cy="576262"/>
          </a:xfrm>
          <a:prstGeom prst="rect">
            <a:avLst/>
          </a:prstGeom>
          <a:noFill/>
          <a:ln w="57150" cmpd="thinThick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latin typeface="Courier New" panose="02070309020205020404" pitchFamily="49" charset="0"/>
                <a:ea typeface="黑体" panose="02010609060101010101" pitchFamily="49" charset="-122"/>
              </a:rPr>
              <a:t>在模运算下解方程组：</a:t>
            </a:r>
            <a:r>
              <a:rPr lang="zh-CN" altLang="en-US" b="1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A</a:t>
            </a:r>
            <a:r>
              <a:rPr lang="zh-CN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zh-CN" altLang="en-US" b="1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800" b="1">
                <a:solidFill>
                  <a:srgbClr val="006600"/>
                </a:solidFill>
                <a:latin typeface="Courier New" panose="02070309020205020404" pitchFamily="49" charset="0"/>
                <a:ea typeface="黑体" panose="02010609060101010101" pitchFamily="49" charset="-122"/>
                <a:sym typeface="Symbol" panose="05050102010706020507" pitchFamily="18" charset="2"/>
              </a:rPr>
              <a:t>=</a:t>
            </a:r>
            <a:r>
              <a:rPr lang="en-US" altLang="zh-CN" sz="2800" b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zh-CN" altLang="en-US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</a:p>
        </p:txBody>
      </p:sp>
      <p:graphicFrame>
        <p:nvGraphicFramePr>
          <p:cNvPr id="1097732" name="Object 4"/>
          <p:cNvGraphicFramePr>
            <a:graphicFrameLocks noChangeAspect="1"/>
          </p:cNvGraphicFramePr>
          <p:nvPr/>
        </p:nvGraphicFramePr>
        <p:xfrm>
          <a:off x="1476375" y="3068638"/>
          <a:ext cx="435133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759" name="Equation" r:id="rId3" imgW="1981080" imgH="457200" progId="Equation.DSMT4">
                  <p:embed/>
                </p:oleObj>
              </mc:Choice>
              <mc:Fallback>
                <p:oleObj name="Equation" r:id="rId3" imgW="198108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068638"/>
                        <a:ext cx="4351338" cy="10048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7733" name="Rectangle 5"/>
          <p:cNvSpPr>
            <a:spLocks noChangeArrowheads="1"/>
          </p:cNvSpPr>
          <p:nvPr/>
        </p:nvSpPr>
        <p:spPr bwMode="auto">
          <a:xfrm>
            <a:off x="250825" y="981075"/>
            <a:ext cx="8353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解密：加密的逆过程，</a:t>
            </a:r>
            <a:r>
              <a:rPr lang="zh-CN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将加密过程逆转回去即可</a:t>
            </a:r>
          </a:p>
        </p:txBody>
      </p:sp>
      <p:sp>
        <p:nvSpPr>
          <p:cNvPr id="1097734" name="Rectangle 6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276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解密过程</a:t>
            </a:r>
          </a:p>
        </p:txBody>
      </p:sp>
      <p:grpSp>
        <p:nvGrpSpPr>
          <p:cNvPr id="1097735" name="Group 7"/>
          <p:cNvGrpSpPr>
            <a:grpSpLocks/>
          </p:cNvGrpSpPr>
          <p:nvPr/>
        </p:nvGrpSpPr>
        <p:grpSpPr bwMode="auto">
          <a:xfrm>
            <a:off x="323850" y="4221163"/>
            <a:ext cx="8496300" cy="1679575"/>
            <a:chOff x="204" y="2659"/>
            <a:chExt cx="5352" cy="1058"/>
          </a:xfrm>
        </p:grpSpPr>
        <p:sp>
          <p:nvSpPr>
            <p:cNvPr id="1097736" name="Text Box 8"/>
            <p:cNvSpPr txBox="1">
              <a:spLocks noChangeArrowheads="1"/>
            </p:cNvSpPr>
            <p:nvPr/>
          </p:nvSpPr>
          <p:spPr bwMode="auto">
            <a:xfrm>
              <a:off x="204" y="2659"/>
              <a:ext cx="5352" cy="1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200000"/>
                </a:lnSpc>
                <a:buClr>
                  <a:srgbClr val="FF3300"/>
                </a:buClr>
                <a:buFont typeface="Wingdings" panose="05000000000000000000" pitchFamily="2" charset="2"/>
                <a:buNone/>
              </a:pPr>
              <a:r>
                <a:rPr lang="zh-CN" altLang="en-US" sz="26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上面的向量是由                                             经过</a:t>
              </a:r>
              <a:r>
                <a:rPr lang="zh-CN" altLang="en-US" sz="2600" b="1">
                  <a:latin typeface="Times New Roman" panose="02020603050405020304" pitchFamily="18" charset="0"/>
                  <a:ea typeface="黑体" panose="02010609060101010101" pitchFamily="49" charset="-122"/>
                </a:rPr>
                <a:t>模 26 运算</a:t>
              </a:r>
              <a:r>
                <a:rPr lang="zh-CN" altLang="en-US" sz="26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得来的，现在的问题是怎样逆转回去？</a:t>
              </a:r>
            </a:p>
          </p:txBody>
        </p:sp>
        <p:graphicFrame>
          <p:nvGraphicFramePr>
            <p:cNvPr id="1097737" name="Object 9"/>
            <p:cNvGraphicFramePr>
              <a:graphicFrameLocks noChangeAspect="1"/>
            </p:cNvGraphicFramePr>
            <p:nvPr/>
          </p:nvGraphicFramePr>
          <p:xfrm>
            <a:off x="1791" y="2704"/>
            <a:ext cx="2238" cy="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7760" name="Equation" r:id="rId5" imgW="1777680" imgH="457200" progId="Equation.DSMT4">
                    <p:embed/>
                  </p:oleObj>
                </mc:Choice>
                <mc:Fallback>
                  <p:oleObj name="Equation" r:id="rId5" imgW="1777680" imgH="4572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1" y="2704"/>
                          <a:ext cx="2238" cy="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97738" name="Rectangle 10"/>
          <p:cNvSpPr>
            <a:spLocks noChangeArrowheads="1"/>
          </p:cNvSpPr>
          <p:nvPr/>
        </p:nvSpPr>
        <p:spPr bwMode="auto">
          <a:xfrm>
            <a:off x="250825" y="1700213"/>
            <a:ext cx="6153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例：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怎么得到密文 “ 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PLALOTTT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” 的原文 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7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7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9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9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97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9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7730" grpId="0" autoUpdateAnimBg="0"/>
      <p:bldP spid="1097731" grpId="0" animBg="1" autoUpdateAnimBg="0"/>
      <p:bldP spid="10977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F0F5-AE69-4735-8BC7-2AB91C863055}" type="slidenum">
              <a:rPr lang="zh-CN" altLang="en-US"/>
              <a:pPr/>
              <a:t>14</a:t>
            </a:fld>
            <a:endParaRPr lang="en-US" altLang="zh-CN"/>
          </a:p>
        </p:txBody>
      </p:sp>
      <p:sp>
        <p:nvSpPr>
          <p:cNvPr id="109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36538"/>
            <a:ext cx="57213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模 </a:t>
            </a:r>
            <a:r>
              <a:rPr lang="en-US" altLang="zh-CN">
                <a:solidFill>
                  <a:srgbClr val="993300"/>
                </a:solidFill>
              </a:rPr>
              <a:t>m </a:t>
            </a:r>
            <a:r>
              <a:rPr lang="zh-CN" altLang="en-US">
                <a:solidFill>
                  <a:srgbClr val="993300"/>
                </a:solidFill>
              </a:rPr>
              <a:t>可逆</a:t>
            </a:r>
          </a:p>
        </p:txBody>
      </p:sp>
      <p:grpSp>
        <p:nvGrpSpPr>
          <p:cNvPr id="1098755" name="Group 3"/>
          <p:cNvGrpSpPr>
            <a:grpSpLocks/>
          </p:cNvGrpSpPr>
          <p:nvPr/>
        </p:nvGrpSpPr>
        <p:grpSpPr bwMode="auto">
          <a:xfrm>
            <a:off x="2195513" y="1052513"/>
            <a:ext cx="3862387" cy="609600"/>
            <a:chOff x="839" y="799"/>
            <a:chExt cx="2433" cy="384"/>
          </a:xfrm>
        </p:grpSpPr>
        <p:graphicFrame>
          <p:nvGraphicFramePr>
            <p:cNvPr id="1098756" name="Object 4"/>
            <p:cNvGraphicFramePr>
              <a:graphicFrameLocks noChangeAspect="1"/>
            </p:cNvGraphicFramePr>
            <p:nvPr/>
          </p:nvGraphicFramePr>
          <p:xfrm>
            <a:off x="1202" y="845"/>
            <a:ext cx="2070" cy="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8797" name="Equation" r:id="rId3" imgW="1396800" imgH="228600" progId="Equation.DSMT4">
                    <p:embed/>
                  </p:oleObj>
                </mc:Choice>
                <mc:Fallback>
                  <p:oleObj name="Equation" r:id="rId3" imgW="1396800" imgH="22860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2" y="845"/>
                          <a:ext cx="2070" cy="3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98757" name="Rectangle 5"/>
            <p:cNvSpPr>
              <a:spLocks noChangeArrowheads="1"/>
            </p:cNvSpPr>
            <p:nvPr/>
          </p:nvSpPr>
          <p:spPr bwMode="auto">
            <a:xfrm>
              <a:off x="839" y="799"/>
              <a:ext cx="3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记</a:t>
              </a:r>
            </a:p>
          </p:txBody>
        </p:sp>
      </p:grpSp>
      <p:grpSp>
        <p:nvGrpSpPr>
          <p:cNvPr id="1098758" name="Group 6"/>
          <p:cNvGrpSpPr>
            <a:grpSpLocks/>
          </p:cNvGrpSpPr>
          <p:nvPr/>
        </p:nvGrpSpPr>
        <p:grpSpPr bwMode="auto">
          <a:xfrm>
            <a:off x="358775" y="1844675"/>
            <a:ext cx="8785225" cy="2557463"/>
            <a:chOff x="204" y="1207"/>
            <a:chExt cx="5534" cy="1611"/>
          </a:xfrm>
        </p:grpSpPr>
        <p:sp>
          <p:nvSpPr>
            <p:cNvPr id="1098759" name="Text Box 7"/>
            <p:cNvSpPr txBox="1">
              <a:spLocks noChangeArrowheads="1"/>
            </p:cNvSpPr>
            <p:nvPr/>
          </p:nvSpPr>
          <p:spPr bwMode="auto">
            <a:xfrm>
              <a:off x="256" y="1207"/>
              <a:ext cx="5482" cy="13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buClr>
                  <a:srgbClr val="FF3300"/>
                </a:buClr>
                <a:buFont typeface="Wingdings" panose="05000000000000000000" pitchFamily="2" charset="2"/>
                <a:buNone/>
              </a:pP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定义 1</a:t>
              </a:r>
              <a:r>
                <a:rPr lang="zh-CN" altLang="en-US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：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设 </a:t>
              </a:r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A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为定义在集合 </a:t>
              </a:r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Z</a:t>
              </a:r>
              <a:r>
                <a:rPr lang="en-US" altLang="zh-CN" sz="2800" b="1" i="1" baseline="-15000">
                  <a:latin typeface="Times New Roman" panose="02020603050405020304" pitchFamily="18" charset="0"/>
                  <a:ea typeface="黑体" panose="02010609060101010101" pitchFamily="49" charset="-122"/>
                </a:rPr>
                <a:t>m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上的 </a:t>
              </a:r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n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阶方阵，若存在一个定义在 </a:t>
              </a:r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Z</a:t>
              </a:r>
              <a:r>
                <a:rPr lang="en-US" altLang="zh-CN" sz="2800" b="1" i="1" baseline="-15000">
                  <a:latin typeface="Times New Roman" panose="02020603050405020304" pitchFamily="18" charset="0"/>
                  <a:ea typeface="黑体" panose="02010609060101010101" pitchFamily="49" charset="-122"/>
                </a:rPr>
                <a:t>m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上的方阵 </a:t>
              </a:r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B</a:t>
              </a:r>
              <a:r>
                <a:rPr lang="en-US" altLang="zh-CN" b="1">
                  <a:latin typeface="Times New Roman" panose="02020603050405020304" pitchFamily="18" charset="0"/>
                  <a:ea typeface="黑体" panose="02010609060101010101" pitchFamily="49" charset="-122"/>
                </a:rPr>
                <a:t>，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使得</a:t>
              </a:r>
            </a:p>
            <a:p>
              <a:pPr>
                <a:lnSpc>
                  <a:spcPct val="120000"/>
                </a:lnSpc>
                <a:buClr>
                  <a:srgbClr val="FF3300"/>
                </a:buClr>
                <a:buFont typeface="Wingdings" panose="05000000000000000000" pitchFamily="2" charset="2"/>
                <a:buNone/>
              </a:pP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      </a:t>
              </a:r>
            </a:p>
            <a:p>
              <a:pPr>
                <a:lnSpc>
                  <a:spcPct val="120000"/>
                </a:lnSpc>
                <a:buClr>
                  <a:srgbClr val="FF3300"/>
                </a:buClr>
                <a:buFont typeface="Wingdings" panose="05000000000000000000" pitchFamily="2" charset="2"/>
                <a:buNone/>
              </a:pP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则称 </a:t>
              </a:r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A 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模 </a:t>
              </a:r>
              <a:r>
                <a:rPr lang="en-US" altLang="zh-CN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m 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可逆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， </a:t>
              </a:r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B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为 </a:t>
              </a:r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A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的 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模 </a:t>
              </a:r>
              <a:r>
                <a:rPr lang="en-US" altLang="zh-CN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m 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逆矩阵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，记为</a:t>
              </a:r>
              <a:endParaRPr lang="en-US" altLang="zh-CN" b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1098760" name="Object 8"/>
            <p:cNvGraphicFramePr>
              <a:graphicFrameLocks noChangeAspect="1"/>
            </p:cNvGraphicFramePr>
            <p:nvPr/>
          </p:nvGraphicFramePr>
          <p:xfrm>
            <a:off x="1680" y="1911"/>
            <a:ext cx="2148" cy="3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8798" name="Equation" r:id="rId5" imgW="1447560" imgH="203040" progId="Equation.DSMT4">
                    <p:embed/>
                  </p:oleObj>
                </mc:Choice>
                <mc:Fallback>
                  <p:oleObj name="Equation" r:id="rId5" imgW="1447560" imgH="20304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0" y="1911"/>
                          <a:ext cx="2148" cy="3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98761" name="Object 9"/>
            <p:cNvGraphicFramePr>
              <a:graphicFrameLocks noChangeAspect="1"/>
            </p:cNvGraphicFramePr>
            <p:nvPr/>
          </p:nvGraphicFramePr>
          <p:xfrm>
            <a:off x="1746" y="2455"/>
            <a:ext cx="1569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8799" name="Equation" r:id="rId7" imgW="1079280" imgH="228600" progId="Equation.DSMT4">
                    <p:embed/>
                  </p:oleObj>
                </mc:Choice>
                <mc:Fallback>
                  <p:oleObj name="Equation" r:id="rId7" imgW="1079280" imgH="2286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6" y="2455"/>
                          <a:ext cx="1569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98762" name="Rectangle 10"/>
            <p:cNvSpPr>
              <a:spLocks noChangeArrowheads="1"/>
            </p:cNvSpPr>
            <p:nvPr/>
          </p:nvSpPr>
          <p:spPr bwMode="auto">
            <a:xfrm>
              <a:off x="204" y="1230"/>
              <a:ext cx="5398" cy="1588"/>
            </a:xfrm>
            <a:prstGeom prst="rect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098763" name="Group 11"/>
          <p:cNvGrpSpPr>
            <a:grpSpLocks/>
          </p:cNvGrpSpPr>
          <p:nvPr/>
        </p:nvGrpSpPr>
        <p:grpSpPr bwMode="auto">
          <a:xfrm>
            <a:off x="323850" y="4724400"/>
            <a:ext cx="8610600" cy="1152525"/>
            <a:chOff x="204" y="2931"/>
            <a:chExt cx="5424" cy="726"/>
          </a:xfrm>
        </p:grpSpPr>
        <p:sp>
          <p:nvSpPr>
            <p:cNvPr id="1098764" name="Text Box 12"/>
            <p:cNvSpPr txBox="1">
              <a:spLocks noChangeArrowheads="1"/>
            </p:cNvSpPr>
            <p:nvPr/>
          </p:nvSpPr>
          <p:spPr bwMode="auto">
            <a:xfrm>
              <a:off x="204" y="2931"/>
              <a:ext cx="5424" cy="6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buClr>
                  <a:srgbClr val="FF3300"/>
                </a:buClr>
                <a:buFont typeface="Wingdings" panose="05000000000000000000" pitchFamily="2" charset="2"/>
                <a:buNone/>
              </a:pP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定义 2：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设 </a:t>
              </a:r>
              <a:r>
                <a:rPr lang="en-US" altLang="zh-CN" sz="2600" b="1" i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en-US" altLang="zh-CN" sz="2600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en-US" altLang="zh-CN" sz="2600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 </a:t>
              </a:r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Z</a:t>
              </a:r>
              <a:r>
                <a:rPr lang="en-US" altLang="zh-CN" sz="2600" b="1" i="1" baseline="-15000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m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 ，若存在 </a:t>
              </a:r>
              <a:r>
                <a:rPr lang="en-US" altLang="zh-CN" sz="2600" b="1" i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b</a:t>
              </a:r>
              <a:r>
                <a:rPr lang="en-US" altLang="zh-CN" sz="2600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en-US" altLang="zh-CN" sz="2600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 </a:t>
              </a:r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Z</a:t>
              </a:r>
              <a:r>
                <a:rPr lang="en-US" altLang="zh-CN" sz="2600" b="1" i="1" baseline="-15000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m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 使得 </a:t>
              </a:r>
              <a:r>
                <a:rPr lang="en-US" altLang="zh-CN" sz="2600" b="1" i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ab</a:t>
              </a:r>
              <a:r>
                <a:rPr lang="en-US" altLang="zh-CN" sz="2600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=1 (mod </a:t>
              </a:r>
              <a:r>
                <a:rPr lang="en-US" altLang="zh-CN" sz="26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m</a:t>
              </a:r>
              <a:r>
                <a:rPr lang="en-US" altLang="zh-CN" sz="2600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)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 ，则称 </a:t>
              </a:r>
              <a:r>
                <a:rPr lang="en-US" altLang="zh-CN" sz="2600" b="1" i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b</a:t>
              </a:r>
              <a:r>
                <a:rPr lang="en-US" altLang="zh-CN" sz="2600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为</a:t>
              </a:r>
              <a:r>
                <a:rPr lang="en-US" altLang="zh-CN" b="1"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en-US" altLang="zh-CN" sz="2600" b="1" i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en-US" altLang="zh-CN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的 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模 </a:t>
              </a:r>
              <a:r>
                <a:rPr lang="en-US" altLang="zh-CN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m 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倒数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 或乘法逆，记作 </a:t>
              </a:r>
              <a:r>
                <a:rPr lang="en-US" altLang="zh-CN" sz="2600" b="1" i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b </a:t>
              </a:r>
              <a:r>
                <a:rPr lang="en-US" altLang="zh-CN" sz="2600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= </a:t>
              </a:r>
              <a:r>
                <a:rPr lang="en-US" altLang="zh-CN" sz="2600" b="1" i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en-US" altLang="zh-CN" sz="2600" b="1" baseline="30000">
                  <a:solidFill>
                    <a:srgbClr val="0000FF"/>
                  </a:solidFill>
                  <a:latin typeface="Courier New" panose="02070309020205020404" pitchFamily="49" charset="0"/>
                  <a:ea typeface="黑体" panose="02010609060101010101" pitchFamily="49" charset="-122"/>
                </a:rPr>
                <a:t>-1</a:t>
              </a:r>
              <a:r>
                <a:rPr lang="en-US" altLang="zh-CN" sz="2600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(mod </a:t>
              </a:r>
              <a:r>
                <a:rPr lang="en-US" altLang="zh-CN" sz="26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m</a:t>
              </a:r>
              <a:r>
                <a:rPr lang="en-US" altLang="zh-CN" sz="2600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)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 。</a:t>
              </a:r>
            </a:p>
          </p:txBody>
        </p:sp>
        <p:sp>
          <p:nvSpPr>
            <p:cNvPr id="1098765" name="Rectangle 13"/>
            <p:cNvSpPr>
              <a:spLocks noChangeArrowheads="1"/>
            </p:cNvSpPr>
            <p:nvPr/>
          </p:nvSpPr>
          <p:spPr bwMode="auto">
            <a:xfrm>
              <a:off x="204" y="2931"/>
              <a:ext cx="5398" cy="726"/>
            </a:xfrm>
            <a:prstGeom prst="rect">
              <a:avLst/>
            </a:prstGeom>
            <a:noFill/>
            <a:ln w="28575">
              <a:solidFill>
                <a:srgbClr val="99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98766" name="Rectangle 14"/>
          <p:cNvSpPr>
            <a:spLocks noChangeArrowheads="1"/>
          </p:cNvSpPr>
          <p:nvPr/>
        </p:nvSpPr>
        <p:spPr bwMode="auto">
          <a:xfrm>
            <a:off x="1692275" y="6092825"/>
            <a:ext cx="3671888" cy="49847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注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:  </a:t>
            </a:r>
            <a:r>
              <a:rPr lang="en-US" altLang="zh-CN" sz="26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, </a:t>
            </a:r>
            <a:r>
              <a:rPr lang="en-US" altLang="zh-CN" sz="26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都是 </a:t>
            </a:r>
            <a:r>
              <a:rPr lang="en-US" altLang="zh-CN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Z</a:t>
            </a:r>
            <a:r>
              <a:rPr lang="en-US" altLang="zh-CN" sz="2600" b="1" i="1" baseline="-1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中的数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98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098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98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876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45599-AC70-4A35-B1AB-C699838D83BB}" type="slidenum">
              <a:rPr lang="zh-CN" altLang="en-US"/>
              <a:pPr/>
              <a:t>15</a:t>
            </a:fld>
            <a:endParaRPr lang="en-US" altLang="zh-CN"/>
          </a:p>
        </p:txBody>
      </p:sp>
      <p:sp>
        <p:nvSpPr>
          <p:cNvPr id="1099778" name="Text Box 2"/>
          <p:cNvSpPr txBox="1">
            <a:spLocks noChangeArrowheads="1"/>
          </p:cNvSpPr>
          <p:nvPr/>
        </p:nvSpPr>
        <p:spPr bwMode="auto">
          <a:xfrm>
            <a:off x="179388" y="2636838"/>
            <a:ext cx="8748712" cy="104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命题：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定义在集合 </a:t>
            </a:r>
            <a:r>
              <a:rPr lang="en-US" altLang="zh-CN" sz="26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Z</a:t>
            </a:r>
            <a:r>
              <a:rPr lang="en-US" altLang="zh-CN" sz="2600" b="1" i="1" baseline="-1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600" b="1" i="1" baseline="-1500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上的 </a:t>
            </a:r>
            <a:r>
              <a:rPr lang="en-US" altLang="zh-CN" sz="26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sz="2600" b="1" i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阶方阵 </a:t>
            </a:r>
            <a:r>
              <a:rPr lang="en-US" altLang="zh-CN" sz="26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 模 </a:t>
            </a:r>
            <a:r>
              <a:rPr lang="en-US" altLang="zh-CN" sz="26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600" b="1" i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可逆的充要条件是：</a:t>
            </a:r>
            <a:r>
              <a:rPr lang="en-US" altLang="zh-CN" sz="26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 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和</a:t>
            </a:r>
            <a:r>
              <a:rPr lang="zh-CN" altLang="en-US" sz="26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det(</a:t>
            </a:r>
            <a:r>
              <a:rPr lang="en-US" altLang="zh-CN" sz="26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6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无公共素数因子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，即 </a:t>
            </a:r>
            <a:r>
              <a:rPr lang="en-US" altLang="zh-CN" sz="26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600" b="1" i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与 </a:t>
            </a:r>
            <a:r>
              <a:rPr lang="en-US" altLang="zh-CN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det(</a:t>
            </a:r>
            <a:r>
              <a:rPr lang="en-US" altLang="zh-CN" sz="26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6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互素。</a:t>
            </a:r>
          </a:p>
        </p:txBody>
      </p:sp>
      <p:sp>
        <p:nvSpPr>
          <p:cNvPr id="1099779" name="Text Box 3"/>
          <p:cNvSpPr txBox="1">
            <a:spLocks noChangeArrowheads="1"/>
          </p:cNvSpPr>
          <p:nvPr/>
        </p:nvSpPr>
        <p:spPr bwMode="auto">
          <a:xfrm>
            <a:off x="468313" y="3789363"/>
            <a:ext cx="8280400" cy="633412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Hill</a:t>
            </a:r>
            <a:r>
              <a:rPr lang="en-US" altLang="zh-CN" sz="2800" b="1" baseline="-1500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 </a:t>
            </a:r>
            <a:r>
              <a:rPr lang="zh-CN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密码的加密矩阵必须满足上述条件。</a:t>
            </a:r>
          </a:p>
        </p:txBody>
      </p:sp>
      <p:sp>
        <p:nvSpPr>
          <p:cNvPr id="1099780" name="Text Box 4"/>
          <p:cNvSpPr txBox="1">
            <a:spLocks noChangeArrowheads="1"/>
          </p:cNvSpPr>
          <p:nvPr/>
        </p:nvSpPr>
        <p:spPr bwMode="auto">
          <a:xfrm>
            <a:off x="754063" y="4652963"/>
            <a:ext cx="1296987" cy="623887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en-US" altLang="zh-CN" sz="2800" b="1">
                <a:latin typeface="Times New Roman" panose="02020603050405020304" pitchFamily="18" charset="0"/>
              </a:rPr>
              <a:t>m=26</a:t>
            </a:r>
          </a:p>
        </p:txBody>
      </p:sp>
      <p:sp>
        <p:nvSpPr>
          <p:cNvPr id="1099781" name="Text Box 5"/>
          <p:cNvSpPr txBox="1">
            <a:spLocks noChangeArrowheads="1"/>
          </p:cNvSpPr>
          <p:nvPr/>
        </p:nvSpPr>
        <p:spPr bwMode="auto">
          <a:xfrm>
            <a:off x="3635375" y="4652963"/>
            <a:ext cx="4824413" cy="623887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m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的素数因子只有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和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13</a:t>
            </a:r>
          </a:p>
        </p:txBody>
      </p:sp>
      <p:sp>
        <p:nvSpPr>
          <p:cNvPr id="1099782" name="Text Box 6"/>
          <p:cNvSpPr txBox="1">
            <a:spLocks noChangeArrowheads="1"/>
          </p:cNvSpPr>
          <p:nvPr/>
        </p:nvSpPr>
        <p:spPr bwMode="auto">
          <a:xfrm>
            <a:off x="250825" y="5229225"/>
            <a:ext cx="8424863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定义在 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Z</a:t>
            </a:r>
            <a:r>
              <a:rPr lang="en-US" altLang="zh-CN" sz="3200" b="1" baseline="-1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26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上的方阵 </a:t>
            </a:r>
            <a:r>
              <a:rPr lang="en-US" altLang="zh-CN" sz="3200" b="1" i="1">
                <a:latin typeface="Times New Roman" panose="02020603050405020304" pitchFamily="18" charset="0"/>
                <a:ea typeface="黑体" panose="02010609060101010101" pitchFamily="49" charset="-122"/>
              </a:rPr>
              <a:t>A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模 26 可逆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的充要条件是：</a:t>
            </a:r>
          </a:p>
        </p:txBody>
      </p:sp>
      <p:sp>
        <p:nvSpPr>
          <p:cNvPr id="1099783" name="Rectangle 7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57213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模 </a:t>
            </a:r>
            <a:r>
              <a:rPr lang="en-US" altLang="zh-CN">
                <a:solidFill>
                  <a:srgbClr val="993300"/>
                </a:solidFill>
              </a:rPr>
              <a:t>m </a:t>
            </a:r>
            <a:r>
              <a:rPr lang="zh-CN" altLang="en-US">
                <a:solidFill>
                  <a:srgbClr val="993300"/>
                </a:solidFill>
              </a:rPr>
              <a:t>可逆</a:t>
            </a:r>
          </a:p>
        </p:txBody>
      </p:sp>
      <p:sp>
        <p:nvSpPr>
          <p:cNvPr id="1099784" name="AutoShape 8"/>
          <p:cNvSpPr>
            <a:spLocks noChangeArrowheads="1"/>
          </p:cNvSpPr>
          <p:nvPr/>
        </p:nvSpPr>
        <p:spPr bwMode="auto">
          <a:xfrm>
            <a:off x="2195513" y="4797425"/>
            <a:ext cx="1295400" cy="360363"/>
          </a:xfrm>
          <a:prstGeom prst="rightArrow">
            <a:avLst>
              <a:gd name="adj1" fmla="val 50000"/>
              <a:gd name="adj2" fmla="val 898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99785" name="Rectangle 9"/>
          <p:cNvSpPr>
            <a:spLocks noChangeArrowheads="1"/>
          </p:cNvSpPr>
          <p:nvPr/>
        </p:nvSpPr>
        <p:spPr bwMode="auto">
          <a:xfrm>
            <a:off x="827088" y="5949950"/>
            <a:ext cx="4679950" cy="636588"/>
          </a:xfrm>
          <a:prstGeom prst="rect">
            <a:avLst/>
          </a:prstGeom>
          <a:noFill/>
          <a:ln w="57150" cmpd="thickThin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det(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不能被 2 和 13 整除</a:t>
            </a:r>
            <a:endParaRPr lang="zh-CN" altLang="en-US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99786" name="Text Box 10"/>
          <p:cNvSpPr txBox="1">
            <a:spLocks noChangeArrowheads="1"/>
          </p:cNvSpPr>
          <p:nvPr/>
        </p:nvSpPr>
        <p:spPr bwMode="auto">
          <a:xfrm>
            <a:off x="107950" y="981075"/>
            <a:ext cx="820737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Char char="n"/>
            </a:pPr>
            <a:r>
              <a:rPr lang="en-US" altLang="zh-CN" sz="3200" b="1">
                <a:solidFill>
                  <a:srgbClr val="99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问题：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是否</a:t>
            </a:r>
            <a:r>
              <a:rPr lang="en-US" altLang="zh-CN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Z</a:t>
            </a:r>
            <a:r>
              <a:rPr lang="en-US" altLang="zh-CN" sz="2600" b="1" i="1" baseline="-1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中所有的数都存在</a:t>
            </a:r>
            <a:r>
              <a:rPr lang="zh-CN" altLang="en-US" sz="26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模 </a:t>
            </a:r>
            <a:r>
              <a:rPr lang="en-US" altLang="zh-CN" sz="2600" b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 </a:t>
            </a:r>
            <a:r>
              <a:rPr lang="zh-CN" altLang="en-US" sz="26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倒数</a:t>
            </a:r>
            <a:r>
              <a:rPr lang="zh-CN" altLang="en-US" sz="3000" b="1">
                <a:latin typeface="Times New Roman" panose="02020603050405020304" pitchFamily="18" charset="0"/>
                <a:ea typeface="黑体" panose="02010609060101010101" pitchFamily="49" charset="-122"/>
              </a:rPr>
              <a:t>？</a:t>
            </a:r>
          </a:p>
        </p:txBody>
      </p:sp>
      <p:grpSp>
        <p:nvGrpSpPr>
          <p:cNvPr id="1099787" name="Group 11"/>
          <p:cNvGrpSpPr>
            <a:grpSpLocks/>
          </p:cNvGrpSpPr>
          <p:nvPr/>
        </p:nvGrpSpPr>
        <p:grpSpPr bwMode="auto">
          <a:xfrm>
            <a:off x="395288" y="1773238"/>
            <a:ext cx="8247062" cy="546100"/>
            <a:chOff x="249" y="1253"/>
            <a:chExt cx="5195" cy="344"/>
          </a:xfrm>
        </p:grpSpPr>
        <p:sp>
          <p:nvSpPr>
            <p:cNvPr id="1099788" name="Text Box 12"/>
            <p:cNvSpPr txBox="1">
              <a:spLocks noChangeArrowheads="1"/>
            </p:cNvSpPr>
            <p:nvPr/>
          </p:nvSpPr>
          <p:spPr bwMode="auto">
            <a:xfrm>
              <a:off x="249" y="1253"/>
              <a:ext cx="2337" cy="344"/>
            </a:xfrm>
            <a:prstGeom prst="rect">
              <a:avLst/>
            </a:prstGeom>
            <a:noFill/>
            <a:ln w="57150" cmpd="thinThick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>
                  <a:srgbClr val="FF3300"/>
                </a:buClr>
                <a:buFont typeface="Wingdings" panose="05000000000000000000" pitchFamily="2" charset="2"/>
                <a:buNone/>
              </a:pPr>
              <a:r>
                <a:rPr lang="en-US" altLang="zh-CN" sz="26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en-US" altLang="zh-CN" sz="2600" b="1" i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zh-CN" altLang="en-US" sz="26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存在唯一的模 </a:t>
              </a:r>
              <a:r>
                <a:rPr lang="en-US" altLang="zh-CN" sz="26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m </a:t>
              </a:r>
              <a:r>
                <a:rPr lang="zh-CN" altLang="en-US" sz="26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倒数</a:t>
              </a:r>
            </a:p>
          </p:txBody>
        </p:sp>
        <p:sp>
          <p:nvSpPr>
            <p:cNvPr id="1099789" name="Rectangle 13"/>
            <p:cNvSpPr>
              <a:spLocks noChangeArrowheads="1"/>
            </p:cNvSpPr>
            <p:nvPr/>
          </p:nvSpPr>
          <p:spPr bwMode="auto">
            <a:xfrm>
              <a:off x="3198" y="1253"/>
              <a:ext cx="2246" cy="344"/>
            </a:xfrm>
            <a:prstGeom prst="rect">
              <a:avLst/>
            </a:prstGeom>
            <a:noFill/>
            <a:ln w="5715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6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en-US" altLang="zh-CN" sz="2600" b="1" i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zh-CN" altLang="en-US" sz="26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与 </a:t>
              </a:r>
              <a:r>
                <a:rPr lang="en-US" altLang="zh-CN" sz="26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m </a:t>
              </a:r>
              <a:r>
                <a:rPr lang="zh-CN" altLang="en-US" sz="26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无公共素数因子</a:t>
              </a:r>
            </a:p>
          </p:txBody>
        </p:sp>
        <p:sp>
          <p:nvSpPr>
            <p:cNvPr id="1099790" name="AutoShape 14"/>
            <p:cNvSpPr>
              <a:spLocks noChangeArrowheads="1"/>
            </p:cNvSpPr>
            <p:nvPr/>
          </p:nvSpPr>
          <p:spPr bwMode="auto">
            <a:xfrm>
              <a:off x="2653" y="1344"/>
              <a:ext cx="408" cy="227"/>
            </a:xfrm>
            <a:prstGeom prst="leftRightArrow">
              <a:avLst>
                <a:gd name="adj1" fmla="val 50000"/>
                <a:gd name="adj2" fmla="val 3594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9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9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099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99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99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99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9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99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99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099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99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99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9778" grpId="0"/>
      <p:bldP spid="1099779" grpId="0" animBg="1"/>
      <p:bldP spid="1099780" grpId="0" animBg="1"/>
      <p:bldP spid="1099781" grpId="0" animBg="1"/>
      <p:bldP spid="1099782" grpId="0"/>
      <p:bldP spid="1099784" grpId="0" animBg="1"/>
      <p:bldP spid="109978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76E1C-76B0-40A3-92B5-7AAF8547C4BD}" type="slidenum">
              <a:rPr lang="zh-CN" altLang="en-US"/>
              <a:pPr/>
              <a:t>16</a:t>
            </a:fld>
            <a:endParaRPr lang="en-US" altLang="zh-CN"/>
          </a:p>
        </p:txBody>
      </p:sp>
      <p:sp>
        <p:nvSpPr>
          <p:cNvPr id="1100802" name="Text Box 2"/>
          <p:cNvSpPr txBox="1">
            <a:spLocks noChangeArrowheads="1"/>
          </p:cNvSpPr>
          <p:nvPr/>
        </p:nvSpPr>
        <p:spPr bwMode="auto">
          <a:xfrm>
            <a:off x="323850" y="1052513"/>
            <a:ext cx="820737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en-US" altLang="zh-CN" sz="2800" b="1">
                <a:solidFill>
                  <a:srgbClr val="99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Z</a:t>
            </a:r>
            <a:r>
              <a:rPr lang="en-US" altLang="zh-CN" sz="2800" b="1" baseline="-1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26</a:t>
            </a:r>
            <a:r>
              <a:rPr lang="en-US" altLang="zh-CN" sz="2800" b="1" baseline="-1500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中具有模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26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倒数的整数及其模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26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倒数表</a:t>
            </a:r>
          </a:p>
        </p:txBody>
      </p:sp>
      <p:graphicFrame>
        <p:nvGraphicFramePr>
          <p:cNvPr id="1100803" name="Group 3"/>
          <p:cNvGraphicFramePr>
            <a:graphicFrameLocks noGrp="1"/>
          </p:cNvGraphicFramePr>
          <p:nvPr/>
        </p:nvGraphicFramePr>
        <p:xfrm>
          <a:off x="827088" y="1989138"/>
          <a:ext cx="7704137" cy="1035050"/>
        </p:xfrm>
        <a:graphic>
          <a:graphicData uri="http://schemas.openxmlformats.org/drawingml/2006/table">
            <a:tbl>
              <a:tblPr/>
              <a:tblGrid>
                <a:gridCol w="790575"/>
                <a:gridCol w="577850"/>
                <a:gridCol w="574675"/>
                <a:gridCol w="577850"/>
                <a:gridCol w="576262"/>
                <a:gridCol w="574675"/>
                <a:gridCol w="576263"/>
                <a:gridCol w="574675"/>
                <a:gridCol w="576262"/>
                <a:gridCol w="577850"/>
                <a:gridCol w="574675"/>
                <a:gridCol w="577850"/>
                <a:gridCol w="574675"/>
              </a:tblGrid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  <a:r>
                        <a:rPr kumimoji="1" lang="en-US" altLang="zh-CN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anose="02070309020205020404" pitchFamily="49" charset="0"/>
                          <a:ea typeface="黑体" panose="02010609060101010101" pitchFamily="49" charset="-122"/>
                        </a:rPr>
                        <a:t>-1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00851" name="Rectangle 51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57213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模 </a:t>
            </a:r>
            <a:r>
              <a:rPr lang="en-US" altLang="zh-CN">
                <a:solidFill>
                  <a:srgbClr val="993300"/>
                </a:solidFill>
              </a:rPr>
              <a:t>26 </a:t>
            </a:r>
            <a:r>
              <a:rPr lang="zh-CN" altLang="en-US">
                <a:solidFill>
                  <a:srgbClr val="993300"/>
                </a:solidFill>
              </a:rPr>
              <a:t>可逆</a:t>
            </a:r>
          </a:p>
        </p:txBody>
      </p:sp>
      <p:sp>
        <p:nvSpPr>
          <p:cNvPr id="1100852" name="Text Box 52"/>
          <p:cNvSpPr txBox="1">
            <a:spLocks noChangeArrowheads="1"/>
          </p:cNvSpPr>
          <p:nvPr/>
        </p:nvSpPr>
        <p:spPr bwMode="auto">
          <a:xfrm>
            <a:off x="323850" y="3357563"/>
            <a:ext cx="8207375" cy="111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en-US" altLang="zh-CN" sz="2800" b="1">
                <a:solidFill>
                  <a:srgbClr val="99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思考：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如何用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Matlab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编程来找出所有模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倒数的整数及其模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m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倒数？（穷举法）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00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00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085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63881-76BE-4073-A54B-C08C6932E698}" type="slidenum">
              <a:rPr lang="zh-CN" altLang="en-US"/>
              <a:pPr/>
              <a:t>17</a:t>
            </a:fld>
            <a:endParaRPr lang="en-US" altLang="zh-CN"/>
          </a:p>
        </p:txBody>
      </p:sp>
      <p:graphicFrame>
        <p:nvGraphicFramePr>
          <p:cNvPr id="1101826" name="Object 2"/>
          <p:cNvGraphicFramePr>
            <a:graphicFrameLocks noChangeAspect="1"/>
          </p:cNvGraphicFramePr>
          <p:nvPr/>
        </p:nvGraphicFramePr>
        <p:xfrm>
          <a:off x="379413" y="1412875"/>
          <a:ext cx="3508375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889" name="Equation" r:id="rId3" imgW="1752480" imgH="457200" progId="Equation.DSMT4">
                  <p:embed/>
                </p:oleObj>
              </mc:Choice>
              <mc:Fallback>
                <p:oleObj name="Equation" r:id="rId3" imgW="1752480" imgH="457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413" y="1412875"/>
                        <a:ext cx="3508375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1827" name="Text Box 3"/>
          <p:cNvSpPr txBox="1">
            <a:spLocks noChangeArrowheads="1"/>
          </p:cNvSpPr>
          <p:nvPr/>
        </p:nvSpPr>
        <p:spPr bwMode="auto">
          <a:xfrm>
            <a:off x="2124075" y="2636838"/>
            <a:ext cx="5256213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在模运算下解方程组：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A</a:t>
            </a:r>
            <a:r>
              <a:rPr lang="zh-CN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zh-CN" altLang="en-US" b="1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800" b="1">
                <a:solidFill>
                  <a:srgbClr val="006600"/>
                </a:solidFill>
                <a:latin typeface="Courier New" panose="02070309020205020404" pitchFamily="49" charset="0"/>
                <a:ea typeface="黑体" panose="02010609060101010101" pitchFamily="49" charset="-122"/>
                <a:sym typeface="Symbol" panose="05050102010706020507" pitchFamily="18" charset="2"/>
              </a:rPr>
              <a:t>=</a:t>
            </a:r>
            <a:r>
              <a:rPr lang="en-US" altLang="zh-CN" sz="2800" b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zh-CN" altLang="en-US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</a:p>
        </p:txBody>
      </p:sp>
      <p:graphicFrame>
        <p:nvGraphicFramePr>
          <p:cNvPr id="1101828" name="Object 4"/>
          <p:cNvGraphicFramePr>
            <a:graphicFrameLocks noChangeAspect="1"/>
          </p:cNvGraphicFramePr>
          <p:nvPr/>
        </p:nvGraphicFramePr>
        <p:xfrm>
          <a:off x="2124075" y="3357563"/>
          <a:ext cx="3455988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890" name="Equation" r:id="rId5" imgW="1320480" imgH="228600" progId="Equation.DSMT4">
                  <p:embed/>
                </p:oleObj>
              </mc:Choice>
              <mc:Fallback>
                <p:oleObj name="Equation" r:id="rId5" imgW="132048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3357563"/>
                        <a:ext cx="3455988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1829" name="Object 5"/>
          <p:cNvGraphicFramePr>
            <a:graphicFrameLocks noChangeAspect="1"/>
          </p:cNvGraphicFramePr>
          <p:nvPr/>
        </p:nvGraphicFramePr>
        <p:xfrm>
          <a:off x="5148263" y="1341438"/>
          <a:ext cx="3738562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891" name="Equation" r:id="rId7" imgW="1701720" imgH="457200" progId="Equation.DSMT4">
                  <p:embed/>
                </p:oleObj>
              </mc:Choice>
              <mc:Fallback>
                <p:oleObj name="Equation" r:id="rId7" imgW="170172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1341438"/>
                        <a:ext cx="3738562" cy="100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1830" name="Rectangle 6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276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解密过程</a:t>
            </a:r>
          </a:p>
        </p:txBody>
      </p:sp>
      <p:sp>
        <p:nvSpPr>
          <p:cNvPr id="1101831" name="AutoShape 7"/>
          <p:cNvSpPr>
            <a:spLocks noChangeArrowheads="1"/>
          </p:cNvSpPr>
          <p:nvPr/>
        </p:nvSpPr>
        <p:spPr bwMode="auto">
          <a:xfrm>
            <a:off x="3924300" y="1700213"/>
            <a:ext cx="1223963" cy="288925"/>
          </a:xfrm>
          <a:prstGeom prst="rightArrow">
            <a:avLst>
              <a:gd name="adj1" fmla="val 50000"/>
              <a:gd name="adj2" fmla="val 10590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01832" name="Text Box 8"/>
          <p:cNvSpPr txBox="1">
            <a:spLocks noChangeArrowheads="1"/>
          </p:cNvSpPr>
          <p:nvPr/>
        </p:nvSpPr>
        <p:spPr bwMode="auto">
          <a:xfrm>
            <a:off x="3995738" y="981075"/>
            <a:ext cx="719137" cy="14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7200" b="1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？</a:t>
            </a:r>
          </a:p>
        </p:txBody>
      </p:sp>
      <p:sp>
        <p:nvSpPr>
          <p:cNvPr id="1101833" name="AutoShape 9"/>
          <p:cNvSpPr>
            <a:spLocks noChangeArrowheads="1"/>
          </p:cNvSpPr>
          <p:nvPr/>
        </p:nvSpPr>
        <p:spPr bwMode="auto">
          <a:xfrm>
            <a:off x="1116013" y="2781300"/>
            <a:ext cx="935037" cy="360363"/>
          </a:xfrm>
          <a:prstGeom prst="leftRightArrow">
            <a:avLst>
              <a:gd name="adj1" fmla="val 50000"/>
              <a:gd name="adj2" fmla="val 518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01834" name="AutoShape 10"/>
          <p:cNvSpPr>
            <a:spLocks noChangeArrowheads="1"/>
          </p:cNvSpPr>
          <p:nvPr/>
        </p:nvSpPr>
        <p:spPr bwMode="auto">
          <a:xfrm>
            <a:off x="1116013" y="3500438"/>
            <a:ext cx="935037" cy="360362"/>
          </a:xfrm>
          <a:prstGeom prst="leftRightArrow">
            <a:avLst>
              <a:gd name="adj1" fmla="val 50000"/>
              <a:gd name="adj2" fmla="val 51894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101835" name="Object 11"/>
          <p:cNvGraphicFramePr>
            <a:graphicFrameLocks noChangeAspect="1"/>
          </p:cNvGraphicFramePr>
          <p:nvPr/>
        </p:nvGraphicFramePr>
        <p:xfrm>
          <a:off x="5580063" y="3357563"/>
          <a:ext cx="15875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892" name="Equation" r:id="rId9" imgW="609480" imgH="203040" progId="Equation.DSMT4">
                  <p:embed/>
                </p:oleObj>
              </mc:Choice>
              <mc:Fallback>
                <p:oleObj name="Equation" r:id="rId9" imgW="609480" imgH="203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3357563"/>
                        <a:ext cx="1587500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组合 1"/>
          <p:cNvGrpSpPr/>
          <p:nvPr/>
        </p:nvGrpSpPr>
        <p:grpSpPr>
          <a:xfrm>
            <a:off x="755650" y="4581525"/>
            <a:ext cx="7416800" cy="760413"/>
            <a:chOff x="755650" y="4581525"/>
            <a:chExt cx="7416800" cy="760413"/>
          </a:xfrm>
        </p:grpSpPr>
        <p:sp>
          <p:nvSpPr>
            <p:cNvPr id="1101837" name="Text Box 13"/>
            <p:cNvSpPr txBox="1">
              <a:spLocks noChangeArrowheads="1"/>
            </p:cNvSpPr>
            <p:nvPr/>
          </p:nvSpPr>
          <p:spPr bwMode="auto">
            <a:xfrm>
              <a:off x="755650" y="4581525"/>
              <a:ext cx="7416800" cy="760413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buClr>
                  <a:srgbClr val="0000FF"/>
                </a:buClr>
                <a:buFont typeface="Wingdings" panose="05000000000000000000" pitchFamily="2" charset="2"/>
                <a:buNone/>
              </a:pPr>
              <a:r>
                <a:rPr lang="zh-CN" altLang="en-US" sz="3200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问题：</a:t>
              </a:r>
              <a:r>
                <a:rPr lang="zh-CN" altLang="en-US" sz="2800" b="1">
                  <a:latin typeface="黑体" panose="02010609060101010101" pitchFamily="49" charset="-122"/>
                  <a:ea typeface="黑体" panose="02010609060101010101" pitchFamily="49" charset="-122"/>
                </a:rPr>
                <a:t>如何计算   </a:t>
              </a:r>
              <a:r>
                <a: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                   </a:t>
              </a:r>
              <a:r>
                <a:rPr lang="zh-CN" altLang="en-US" sz="3600" b="1">
                  <a:latin typeface="Times New Roman" panose="02020603050405020304" pitchFamily="18" charset="0"/>
                  <a:ea typeface="黑体" panose="02010609060101010101" pitchFamily="49" charset="-122"/>
                </a:rPr>
                <a:t>？</a:t>
              </a:r>
            </a:p>
          </p:txBody>
        </p:sp>
        <p:graphicFrame>
          <p:nvGraphicFramePr>
            <p:cNvPr id="1101838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7297694"/>
                </p:ext>
              </p:extLst>
            </p:nvPr>
          </p:nvGraphicFramePr>
          <p:xfrm>
            <a:off x="3563938" y="4725988"/>
            <a:ext cx="2192337" cy="573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1893" name="Equation" r:id="rId11" imgW="838080" imgH="228600" progId="Equation.DSMT4">
                    <p:embed/>
                  </p:oleObj>
                </mc:Choice>
                <mc:Fallback>
                  <p:oleObj name="Equation" r:id="rId11" imgW="838080" imgH="2286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3938" y="4725988"/>
                          <a:ext cx="2192337" cy="573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99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1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01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01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01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101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1827" grpId="0"/>
      <p:bldP spid="1101833" grpId="0" animBg="1"/>
      <p:bldP spid="110183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CF584-5D0D-4AA7-87EF-D2B9CBD7E085}" type="slidenum">
              <a:rPr lang="zh-CN" altLang="en-US"/>
              <a:pPr/>
              <a:t>18</a:t>
            </a:fld>
            <a:endParaRPr lang="en-US" altLang="zh-CN"/>
          </a:p>
        </p:txBody>
      </p:sp>
      <p:sp>
        <p:nvSpPr>
          <p:cNvPr id="110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276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993300"/>
                </a:solidFill>
              </a:rPr>
              <a:t>模 m 逆矩阵</a:t>
            </a:r>
            <a:r>
              <a:rPr lang="en-US" altLang="zh-CN">
                <a:solidFill>
                  <a:srgbClr val="993300"/>
                </a:solidFill>
              </a:rPr>
              <a:t>的</a:t>
            </a:r>
            <a:r>
              <a:rPr lang="zh-CN" altLang="en-US">
                <a:solidFill>
                  <a:srgbClr val="993300"/>
                </a:solidFill>
              </a:rPr>
              <a:t>计算</a:t>
            </a:r>
          </a:p>
        </p:txBody>
      </p:sp>
      <p:graphicFrame>
        <p:nvGraphicFramePr>
          <p:cNvPr id="1102851" name="Object 3"/>
          <p:cNvGraphicFramePr>
            <a:graphicFrameLocks noChangeAspect="1"/>
          </p:cNvGraphicFramePr>
          <p:nvPr/>
        </p:nvGraphicFramePr>
        <p:xfrm>
          <a:off x="1042988" y="1196975"/>
          <a:ext cx="2192337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914" name="Equation" r:id="rId3" imgW="838080" imgH="419040" progId="Equation.DSMT4">
                  <p:embed/>
                </p:oleObj>
              </mc:Choice>
              <mc:Fallback>
                <p:oleObj name="Equation" r:id="rId3" imgW="838080" imgH="419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196975"/>
                        <a:ext cx="2192337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2852" name="Rectangle 4"/>
          <p:cNvSpPr>
            <a:spLocks noChangeArrowheads="1"/>
          </p:cNvSpPr>
          <p:nvPr/>
        </p:nvSpPr>
        <p:spPr bwMode="auto">
          <a:xfrm>
            <a:off x="755650" y="2420938"/>
            <a:ext cx="82089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设 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800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</a:rPr>
              <a:t>=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k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*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为 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的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模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26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逆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，其中 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k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为待定系数 </a:t>
            </a:r>
          </a:p>
        </p:txBody>
      </p:sp>
      <p:sp>
        <p:nvSpPr>
          <p:cNvPr id="1102853" name="AutoShape 5"/>
          <p:cNvSpPr>
            <a:spLocks noChangeArrowheads="1"/>
          </p:cNvSpPr>
          <p:nvPr/>
        </p:nvSpPr>
        <p:spPr bwMode="auto">
          <a:xfrm>
            <a:off x="827088" y="3213100"/>
            <a:ext cx="649287" cy="503238"/>
          </a:xfrm>
          <a:prstGeom prst="rightArrow">
            <a:avLst>
              <a:gd name="adj1" fmla="val 50000"/>
              <a:gd name="adj2" fmla="val 322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102854" name="Object 6"/>
          <p:cNvGraphicFramePr>
            <a:graphicFrameLocks noChangeAspect="1"/>
          </p:cNvGraphicFramePr>
          <p:nvPr/>
        </p:nvGraphicFramePr>
        <p:xfrm>
          <a:off x="1619250" y="3213100"/>
          <a:ext cx="2524125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915" name="Equation" r:id="rId5" imgW="965160" imgH="203040" progId="Equation.DSMT4">
                  <p:embed/>
                </p:oleObj>
              </mc:Choice>
              <mc:Fallback>
                <p:oleObj name="Equation" r:id="rId5" imgW="96516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213100"/>
                        <a:ext cx="2524125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02855" name="Group 7"/>
          <p:cNvGrpSpPr>
            <a:grpSpLocks/>
          </p:cNvGrpSpPr>
          <p:nvPr/>
        </p:nvGrpSpPr>
        <p:grpSpPr bwMode="auto">
          <a:xfrm>
            <a:off x="755650" y="4076700"/>
            <a:ext cx="7194550" cy="509588"/>
            <a:chOff x="476" y="2568"/>
            <a:chExt cx="4532" cy="321"/>
          </a:xfrm>
        </p:grpSpPr>
        <p:graphicFrame>
          <p:nvGraphicFramePr>
            <p:cNvPr id="1102856" name="Object 8"/>
            <p:cNvGraphicFramePr>
              <a:graphicFrameLocks noChangeAspect="1"/>
            </p:cNvGraphicFramePr>
            <p:nvPr/>
          </p:nvGraphicFramePr>
          <p:xfrm>
            <a:off x="476" y="2568"/>
            <a:ext cx="1821" cy="3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2916" name="Equation" r:id="rId7" imgW="1104840" imgH="203040" progId="Equation.DSMT4">
                    <p:embed/>
                  </p:oleObj>
                </mc:Choice>
                <mc:Fallback>
                  <p:oleObj name="Equation" r:id="rId7" imgW="1104840" imgH="20304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" y="2568"/>
                          <a:ext cx="1821" cy="3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99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02857" name="AutoShape 9"/>
            <p:cNvSpPr>
              <a:spLocks noChangeArrowheads="1"/>
            </p:cNvSpPr>
            <p:nvPr/>
          </p:nvSpPr>
          <p:spPr bwMode="auto">
            <a:xfrm>
              <a:off x="2381" y="2614"/>
              <a:ext cx="590" cy="226"/>
            </a:xfrm>
            <a:prstGeom prst="leftRightArrow">
              <a:avLst>
                <a:gd name="adj1" fmla="val 50000"/>
                <a:gd name="adj2" fmla="val 52212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1102858" name="Object 10"/>
            <p:cNvGraphicFramePr>
              <a:graphicFrameLocks noChangeAspect="1"/>
            </p:cNvGraphicFramePr>
            <p:nvPr/>
          </p:nvGraphicFramePr>
          <p:xfrm>
            <a:off x="3061" y="2568"/>
            <a:ext cx="1947" cy="3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2917" name="Equation" r:id="rId9" imgW="1180800" imgH="203040" progId="Equation.DSMT4">
                    <p:embed/>
                  </p:oleObj>
                </mc:Choice>
                <mc:Fallback>
                  <p:oleObj name="Equation" r:id="rId9" imgW="1180800" imgH="20304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61" y="2568"/>
                          <a:ext cx="1947" cy="3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99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02859" name="Group 11"/>
          <p:cNvGrpSpPr>
            <a:grpSpLocks/>
          </p:cNvGrpSpPr>
          <p:nvPr/>
        </p:nvGrpSpPr>
        <p:grpSpPr bwMode="auto">
          <a:xfrm>
            <a:off x="3779838" y="4692650"/>
            <a:ext cx="4170362" cy="573088"/>
            <a:chOff x="2381" y="2956"/>
            <a:chExt cx="2627" cy="361"/>
          </a:xfrm>
        </p:grpSpPr>
        <p:sp>
          <p:nvSpPr>
            <p:cNvPr id="1102860" name="AutoShape 12"/>
            <p:cNvSpPr>
              <a:spLocks noChangeArrowheads="1"/>
            </p:cNvSpPr>
            <p:nvPr/>
          </p:nvSpPr>
          <p:spPr bwMode="auto">
            <a:xfrm>
              <a:off x="2381" y="3022"/>
              <a:ext cx="590" cy="226"/>
            </a:xfrm>
            <a:prstGeom prst="leftRightArrow">
              <a:avLst>
                <a:gd name="adj1" fmla="val 50000"/>
                <a:gd name="adj2" fmla="val 52212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1102861" name="Object 13"/>
            <p:cNvGraphicFramePr>
              <a:graphicFrameLocks noChangeAspect="1"/>
            </p:cNvGraphicFramePr>
            <p:nvPr/>
          </p:nvGraphicFramePr>
          <p:xfrm>
            <a:off x="3061" y="2956"/>
            <a:ext cx="1947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2918" name="Equation" r:id="rId11" imgW="1180800" imgH="228600" progId="Equation.DSMT4">
                    <p:embed/>
                  </p:oleObj>
                </mc:Choice>
                <mc:Fallback>
                  <p:oleObj name="Equation" r:id="rId11" imgW="1180800" imgH="22860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61" y="2956"/>
                          <a:ext cx="1947" cy="3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99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02862" name="Rectangle 14"/>
          <p:cNvSpPr>
            <a:spLocks noChangeArrowheads="1"/>
          </p:cNvSpPr>
          <p:nvPr/>
        </p:nvSpPr>
        <p:spPr bwMode="auto">
          <a:xfrm>
            <a:off x="3635375" y="1484313"/>
            <a:ext cx="3600450" cy="52863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*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为 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的伴随矩阵</a:t>
            </a:r>
          </a:p>
        </p:txBody>
      </p:sp>
      <p:sp>
        <p:nvSpPr>
          <p:cNvPr id="1102863" name="Rectangle 15"/>
          <p:cNvSpPr>
            <a:spLocks noChangeArrowheads="1"/>
          </p:cNvSpPr>
          <p:nvPr/>
        </p:nvSpPr>
        <p:spPr bwMode="auto">
          <a:xfrm>
            <a:off x="755650" y="5734050"/>
            <a:ext cx="7561263" cy="547688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本计算方法可推广到求矩阵 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的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模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逆矩阵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02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02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102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02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02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02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02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2852" grpId="0"/>
      <p:bldP spid="1102853" grpId="0" animBg="1"/>
      <p:bldP spid="110286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B00C-755C-4555-ACE0-6DBFB5A0D260}" type="slidenum">
              <a:rPr lang="zh-CN" altLang="en-US"/>
              <a:pPr/>
              <a:t>19</a:t>
            </a:fld>
            <a:endParaRPr lang="en-US" altLang="zh-CN"/>
          </a:p>
        </p:txBody>
      </p:sp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276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解密过程</a:t>
            </a:r>
          </a:p>
        </p:txBody>
      </p:sp>
      <p:grpSp>
        <p:nvGrpSpPr>
          <p:cNvPr id="1103875" name="Group 3"/>
          <p:cNvGrpSpPr>
            <a:grpSpLocks/>
          </p:cNvGrpSpPr>
          <p:nvPr/>
        </p:nvGrpSpPr>
        <p:grpSpPr bwMode="auto">
          <a:xfrm>
            <a:off x="215900" y="1270000"/>
            <a:ext cx="4103688" cy="1052513"/>
            <a:chOff x="68" y="1389"/>
            <a:chExt cx="2585" cy="663"/>
          </a:xfrm>
        </p:grpSpPr>
        <p:sp>
          <p:nvSpPr>
            <p:cNvPr id="1103876" name="Rectangle 4"/>
            <p:cNvSpPr>
              <a:spLocks noChangeArrowheads="1"/>
            </p:cNvSpPr>
            <p:nvPr/>
          </p:nvSpPr>
          <p:spPr bwMode="auto">
            <a:xfrm>
              <a:off x="68" y="1525"/>
              <a:ext cx="199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>
                  <a:schemeClr val="hlink"/>
                </a:buClr>
                <a:buFont typeface="Wingdings" panose="05000000000000000000" pitchFamily="2" charset="2"/>
                <a:buChar char="l"/>
              </a:pPr>
              <a:r>
                <a: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 设加密矩阵</a:t>
              </a:r>
            </a:p>
          </p:txBody>
        </p:sp>
        <p:graphicFrame>
          <p:nvGraphicFramePr>
            <p:cNvPr id="1103877" name="Object 5"/>
            <p:cNvGraphicFramePr>
              <a:graphicFrameLocks noChangeAspect="1"/>
            </p:cNvGraphicFramePr>
            <p:nvPr/>
          </p:nvGraphicFramePr>
          <p:xfrm>
            <a:off x="1519" y="1389"/>
            <a:ext cx="1134" cy="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3949" name="Equation" r:id="rId3" imgW="749160" imgH="457200" progId="Equation.DSMT4">
                    <p:embed/>
                  </p:oleObj>
                </mc:Choice>
                <mc:Fallback>
                  <p:oleObj name="Equation" r:id="rId3" imgW="749160" imgH="4572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9" y="1389"/>
                          <a:ext cx="1134" cy="6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99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03878" name="Group 6"/>
          <p:cNvGrpSpPr>
            <a:grpSpLocks/>
          </p:cNvGrpSpPr>
          <p:nvPr/>
        </p:nvGrpSpPr>
        <p:grpSpPr bwMode="auto">
          <a:xfrm>
            <a:off x="4284663" y="1196975"/>
            <a:ext cx="4535487" cy="1146175"/>
            <a:chOff x="2631" y="1343"/>
            <a:chExt cx="2857" cy="722"/>
          </a:xfrm>
        </p:grpSpPr>
        <p:sp>
          <p:nvSpPr>
            <p:cNvPr id="1103879" name="AutoShape 7"/>
            <p:cNvSpPr>
              <a:spLocks noChangeArrowheads="1"/>
            </p:cNvSpPr>
            <p:nvPr/>
          </p:nvSpPr>
          <p:spPr bwMode="auto">
            <a:xfrm>
              <a:off x="2631" y="1615"/>
              <a:ext cx="454" cy="227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1103880" name="Object 8"/>
            <p:cNvGraphicFramePr>
              <a:graphicFrameLocks noChangeAspect="1"/>
            </p:cNvGraphicFramePr>
            <p:nvPr/>
          </p:nvGraphicFramePr>
          <p:xfrm>
            <a:off x="3123" y="1343"/>
            <a:ext cx="2365" cy="7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3950" name="Equation" r:id="rId5" imgW="1434960" imgH="457200" progId="Equation.DSMT4">
                    <p:embed/>
                  </p:oleObj>
                </mc:Choice>
                <mc:Fallback>
                  <p:oleObj name="Equation" r:id="rId5" imgW="1434960" imgH="4572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3" y="1343"/>
                          <a:ext cx="2365" cy="7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99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03881" name="Group 9"/>
          <p:cNvGrpSpPr>
            <a:grpSpLocks/>
          </p:cNvGrpSpPr>
          <p:nvPr/>
        </p:nvGrpSpPr>
        <p:grpSpPr bwMode="auto">
          <a:xfrm>
            <a:off x="395288" y="2492375"/>
            <a:ext cx="8578850" cy="1209675"/>
            <a:chOff x="249" y="1570"/>
            <a:chExt cx="5404" cy="762"/>
          </a:xfrm>
        </p:grpSpPr>
        <p:sp>
          <p:nvSpPr>
            <p:cNvPr id="1103882" name="AutoShape 10"/>
            <p:cNvSpPr>
              <a:spLocks noChangeArrowheads="1"/>
            </p:cNvSpPr>
            <p:nvPr/>
          </p:nvSpPr>
          <p:spPr bwMode="auto">
            <a:xfrm>
              <a:off x="249" y="1797"/>
              <a:ext cx="317" cy="318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1103883" name="Object 11"/>
            <p:cNvGraphicFramePr>
              <a:graphicFrameLocks noChangeAspect="1"/>
            </p:cNvGraphicFramePr>
            <p:nvPr/>
          </p:nvGraphicFramePr>
          <p:xfrm>
            <a:off x="567" y="1570"/>
            <a:ext cx="5086" cy="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3951" name="Equation" r:id="rId7" imgW="3085920" imgH="482400" progId="Equation.DSMT4">
                    <p:embed/>
                  </p:oleObj>
                </mc:Choice>
                <mc:Fallback>
                  <p:oleObj name="Equation" r:id="rId7" imgW="3085920" imgH="48240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7" y="1570"/>
                          <a:ext cx="5086" cy="7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99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03884" name="Object 12"/>
          <p:cNvGraphicFramePr>
            <a:graphicFrameLocks noChangeAspect="1"/>
          </p:cNvGraphicFramePr>
          <p:nvPr/>
        </p:nvGraphicFramePr>
        <p:xfrm>
          <a:off x="5219700" y="4652963"/>
          <a:ext cx="1619250" cy="118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952" name="Equation" r:id="rId9" imgW="596880" imgH="457200" progId="Equation.DSMT4">
                  <p:embed/>
                </p:oleObj>
              </mc:Choice>
              <mc:Fallback>
                <p:oleObj name="Equation" r:id="rId9" imgW="596880" imgH="4572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4652963"/>
                        <a:ext cx="1619250" cy="1189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03885" name="Group 13"/>
          <p:cNvGrpSpPr>
            <a:grpSpLocks/>
          </p:cNvGrpSpPr>
          <p:nvPr/>
        </p:nvGrpSpPr>
        <p:grpSpPr bwMode="auto">
          <a:xfrm>
            <a:off x="395288" y="3933825"/>
            <a:ext cx="3609975" cy="576263"/>
            <a:chOff x="158" y="3022"/>
            <a:chExt cx="2274" cy="363"/>
          </a:xfrm>
        </p:grpSpPr>
        <p:graphicFrame>
          <p:nvGraphicFramePr>
            <p:cNvPr id="1103886" name="Object 14"/>
            <p:cNvGraphicFramePr>
              <a:graphicFrameLocks noChangeAspect="1"/>
            </p:cNvGraphicFramePr>
            <p:nvPr/>
          </p:nvGraphicFramePr>
          <p:xfrm>
            <a:off x="612" y="3022"/>
            <a:ext cx="1820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3953" name="Equation" r:id="rId11" imgW="1104840" imgH="228600" progId="Equation.DSMT4">
                    <p:embed/>
                  </p:oleObj>
                </mc:Choice>
                <mc:Fallback>
                  <p:oleObj name="Equation" r:id="rId11" imgW="1104840" imgH="2286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2" y="3022"/>
                          <a:ext cx="1820" cy="3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99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03887" name="AutoShape 15"/>
            <p:cNvSpPr>
              <a:spLocks noChangeArrowheads="1"/>
            </p:cNvSpPr>
            <p:nvPr/>
          </p:nvSpPr>
          <p:spPr bwMode="auto">
            <a:xfrm>
              <a:off x="158" y="3067"/>
              <a:ext cx="340" cy="318"/>
            </a:xfrm>
            <a:prstGeom prst="rightArrow">
              <a:avLst>
                <a:gd name="adj1" fmla="val 50000"/>
                <a:gd name="adj2" fmla="val 2673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aphicFrame>
        <p:nvGraphicFramePr>
          <p:cNvPr id="1103888" name="Object 16"/>
          <p:cNvGraphicFramePr>
            <a:graphicFrameLocks noChangeAspect="1"/>
          </p:cNvGraphicFramePr>
          <p:nvPr/>
        </p:nvGraphicFramePr>
        <p:xfrm>
          <a:off x="1476375" y="4652963"/>
          <a:ext cx="356235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954" name="Equation" r:id="rId13" imgW="1371600" imgH="457200" progId="Equation.DSMT4">
                  <p:embed/>
                </p:oleObj>
              </mc:Choice>
              <mc:Fallback>
                <p:oleObj name="Equation" r:id="rId13" imgW="1371600" imgH="4572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4652963"/>
                        <a:ext cx="3562350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3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03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03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03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03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03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EF31-B3BB-45F5-85D6-6F71C8AB6798}" type="slidenum">
              <a:rPr lang="zh-CN" altLang="en-US"/>
              <a:pPr/>
              <a:t>2</a:t>
            </a:fld>
            <a:endParaRPr lang="en-US" altLang="zh-CN"/>
          </a:p>
        </p:txBody>
      </p:sp>
      <p:sp>
        <p:nvSpPr>
          <p:cNvPr id="112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1628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主要内容</a:t>
            </a:r>
          </a:p>
        </p:txBody>
      </p:sp>
      <p:sp>
        <p:nvSpPr>
          <p:cNvPr id="1122307" name="Rectangle 3"/>
          <p:cNvSpPr>
            <a:spLocks noChangeArrowheads="1"/>
          </p:cNvSpPr>
          <p:nvPr/>
        </p:nvSpPr>
        <p:spPr bwMode="auto">
          <a:xfrm>
            <a:off x="468313" y="1196975"/>
            <a:ext cx="6408737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ts val="2400"/>
              </a:spcAft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信息加密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与古典密码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spcAft>
                <a:spcPts val="2400"/>
              </a:spcAft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矩阵运算与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Hill</a:t>
            </a:r>
            <a:r>
              <a:rPr lang="en-US" altLang="zh-CN" sz="2800" b="1" baseline="-250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2 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加密解密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spcAft>
                <a:spcPts val="2400"/>
              </a:spcAft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Hill</a:t>
            </a:r>
            <a:r>
              <a:rPr lang="en-US" altLang="zh-CN" sz="2800" b="1" baseline="-250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2 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密码破译</a:t>
            </a:r>
            <a:endParaRPr lang="en-US" altLang="zh-CN" sz="2800" b="1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spcAft>
                <a:spcPts val="2400"/>
              </a:spcAft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MATLAB 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实现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47AF9-9109-489A-8FCF-E3CFD80D3C5D}" type="slidenum">
              <a:rPr lang="zh-CN" altLang="en-US"/>
              <a:pPr/>
              <a:t>20</a:t>
            </a:fld>
            <a:endParaRPr lang="en-US" altLang="zh-CN"/>
          </a:p>
        </p:txBody>
      </p:sp>
      <p:sp>
        <p:nvSpPr>
          <p:cNvPr id="1104898" name="Rectangle 2"/>
          <p:cNvSpPr>
            <a:spLocks noChangeArrowheads="1"/>
          </p:cNvSpPr>
          <p:nvPr/>
        </p:nvSpPr>
        <p:spPr bwMode="auto">
          <a:xfrm>
            <a:off x="0" y="0"/>
            <a:ext cx="9144000" cy="18716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104899" name="Object 3"/>
          <p:cNvGraphicFramePr>
            <a:graphicFrameLocks noChangeAspect="1"/>
          </p:cNvGraphicFramePr>
          <p:nvPr/>
        </p:nvGraphicFramePr>
        <p:xfrm>
          <a:off x="2700338" y="2060575"/>
          <a:ext cx="4756150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952" name="Equation" r:id="rId3" imgW="2374560" imgH="939600" progId="Equation.DSMT4">
                  <p:embed/>
                </p:oleObj>
              </mc:Choice>
              <mc:Fallback>
                <p:oleObj name="Equation" r:id="rId3" imgW="2374560" imgH="939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060575"/>
                        <a:ext cx="4756150" cy="18827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4900" name="Text Box 4"/>
          <p:cNvSpPr txBox="1">
            <a:spLocks noChangeArrowheads="1"/>
          </p:cNvSpPr>
          <p:nvPr/>
        </p:nvSpPr>
        <p:spPr bwMode="auto">
          <a:xfrm>
            <a:off x="395288" y="1484313"/>
            <a:ext cx="6337300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 用 </a:t>
            </a:r>
            <a:r>
              <a:rPr lang="en-US" altLang="zh-CN" sz="2600" b="1" i="1">
                <a:latin typeface="Times New Roman" panose="02020603050405020304" pitchFamily="18" charset="0"/>
                <a:ea typeface="黑体" panose="02010609060101010101" pitchFamily="49" charset="-122"/>
              </a:rPr>
              <a:t>B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左乘密文对应的向量得：</a:t>
            </a:r>
          </a:p>
        </p:txBody>
      </p:sp>
      <p:sp>
        <p:nvSpPr>
          <p:cNvPr id="1104901" name="Text Box 5"/>
          <p:cNvSpPr txBox="1">
            <a:spLocks noChangeArrowheads="1"/>
          </p:cNvSpPr>
          <p:nvPr/>
        </p:nvSpPr>
        <p:spPr bwMode="auto">
          <a:xfrm>
            <a:off x="395288" y="4005263"/>
            <a:ext cx="4343400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 模 26 运算后得：</a:t>
            </a:r>
          </a:p>
        </p:txBody>
      </p:sp>
      <p:graphicFrame>
        <p:nvGraphicFramePr>
          <p:cNvPr id="1104902" name="Object 6"/>
          <p:cNvGraphicFramePr>
            <a:graphicFrameLocks noChangeAspect="1"/>
          </p:cNvGraphicFramePr>
          <p:nvPr/>
        </p:nvGraphicFramePr>
        <p:xfrm>
          <a:off x="4211638" y="4365625"/>
          <a:ext cx="3736975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953" name="Equation" r:id="rId5" imgW="1701720" imgH="457200" progId="Equation.DSMT4">
                  <p:embed/>
                </p:oleObj>
              </mc:Choice>
              <mc:Fallback>
                <p:oleObj name="Equation" r:id="rId5" imgW="170172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4365625"/>
                        <a:ext cx="3736975" cy="10048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4903" name="Text Box 7"/>
          <p:cNvSpPr txBox="1">
            <a:spLocks noChangeArrowheads="1"/>
          </p:cNvSpPr>
          <p:nvPr/>
        </p:nvSpPr>
        <p:spPr bwMode="auto">
          <a:xfrm>
            <a:off x="395288" y="5589588"/>
            <a:ext cx="7993062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Char char="l"/>
            </a:pPr>
            <a:r>
              <a:rPr lang="zh-CN" altLang="en-US" sz="2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查表后得明文分别为：  </a:t>
            </a:r>
            <a:r>
              <a:rPr lang="en-US" altLang="zh-CN" sz="2800" b="1" dirty="0">
                <a:solidFill>
                  <a:srgbClr val="0066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HD   SD   SX   XX</a:t>
            </a:r>
          </a:p>
        </p:txBody>
      </p:sp>
      <p:graphicFrame>
        <p:nvGraphicFramePr>
          <p:cNvPr id="1104906" name="Object 10"/>
          <p:cNvGraphicFramePr>
            <a:graphicFrameLocks noChangeAspect="1"/>
          </p:cNvGraphicFramePr>
          <p:nvPr/>
        </p:nvGraphicFramePr>
        <p:xfrm>
          <a:off x="179388" y="476250"/>
          <a:ext cx="3508375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954" name="Equation" r:id="rId7" imgW="1752480" imgH="457200" progId="Equation.DSMT4">
                  <p:embed/>
                </p:oleObj>
              </mc:Choice>
              <mc:Fallback>
                <p:oleObj name="Equation" r:id="rId7" imgW="1752480" imgH="457200" progId="Equation.DSMT4">
                  <p:embed/>
                  <p:pic>
                    <p:nvPicPr>
                      <p:cNvPr id="0" name="Object 10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76250"/>
                        <a:ext cx="3508375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4907" name="Object 11"/>
          <p:cNvGraphicFramePr>
            <a:graphicFrameLocks noChangeAspect="1"/>
          </p:cNvGraphicFramePr>
          <p:nvPr/>
        </p:nvGraphicFramePr>
        <p:xfrm>
          <a:off x="5292725" y="476250"/>
          <a:ext cx="3738563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955" name="Equation" r:id="rId9" imgW="1701720" imgH="457200" progId="Equation.DSMT4">
                  <p:embed/>
                </p:oleObj>
              </mc:Choice>
              <mc:Fallback>
                <p:oleObj name="Equation" r:id="rId9" imgW="1701720" imgH="457200" progId="Equation.DSMT4">
                  <p:embed/>
                  <p:pic>
                    <p:nvPicPr>
                      <p:cNvPr id="0" name="Object 11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476250"/>
                        <a:ext cx="3738563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4910" name="Rectangle 14"/>
          <p:cNvSpPr>
            <a:spLocks noChangeArrowheads="1"/>
          </p:cNvSpPr>
          <p:nvPr/>
        </p:nvSpPr>
        <p:spPr bwMode="auto">
          <a:xfrm>
            <a:off x="179388" y="0"/>
            <a:ext cx="8640762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endParaRPr lang="zh-CN" altLang="en-US"/>
          </a:p>
        </p:txBody>
      </p:sp>
      <p:sp>
        <p:nvSpPr>
          <p:cNvPr id="1104911" name="AutoShape 15"/>
          <p:cNvSpPr>
            <a:spLocks noChangeArrowheads="1"/>
          </p:cNvSpPr>
          <p:nvPr/>
        </p:nvSpPr>
        <p:spPr bwMode="auto">
          <a:xfrm>
            <a:off x="3779838" y="620713"/>
            <a:ext cx="1441450" cy="503237"/>
          </a:xfrm>
          <a:prstGeom prst="rightArrow">
            <a:avLst>
              <a:gd name="adj1" fmla="val 50000"/>
              <a:gd name="adj2" fmla="val 7160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04909" name="Text Box 13"/>
          <p:cNvSpPr txBox="1">
            <a:spLocks noChangeArrowheads="1"/>
          </p:cNvSpPr>
          <p:nvPr/>
        </p:nvSpPr>
        <p:spPr bwMode="auto">
          <a:xfrm>
            <a:off x="3924300" y="115888"/>
            <a:ext cx="7191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8000" b="1">
                <a:solidFill>
                  <a:srgbClr val="99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？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4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4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04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04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04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04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4900" grpId="0"/>
      <p:bldP spid="1104901" grpId="0" autoUpdateAnimBg="0"/>
      <p:bldP spid="110490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613E-9D4F-426B-AC0E-B8069C3F0D79}" type="slidenum">
              <a:rPr lang="zh-CN" altLang="en-US"/>
              <a:pPr/>
              <a:t>21</a:t>
            </a:fld>
            <a:endParaRPr lang="en-US" altLang="zh-CN"/>
          </a:p>
        </p:txBody>
      </p:sp>
      <p:sp>
        <p:nvSpPr>
          <p:cNvPr id="110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276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加密过程总结</a:t>
            </a:r>
          </a:p>
        </p:txBody>
      </p:sp>
      <p:sp>
        <p:nvSpPr>
          <p:cNvPr id="1105923" name="Text Box 3"/>
          <p:cNvSpPr txBox="1">
            <a:spLocks noChangeArrowheads="1"/>
          </p:cNvSpPr>
          <p:nvPr/>
        </p:nvSpPr>
        <p:spPr bwMode="auto">
          <a:xfrm>
            <a:off x="179388" y="1484313"/>
            <a:ext cx="8424862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600" b="1">
                <a:solidFill>
                  <a:srgbClr val="0000CC"/>
                </a:solidFill>
                <a:ea typeface="黑体" panose="02010609060101010101" pitchFamily="49" charset="-122"/>
              </a:rPr>
              <a:t>①</a:t>
            </a:r>
            <a:r>
              <a:rPr lang="zh-CN" altLang="en-US" sz="2600" b="1">
                <a:ea typeface="黑体" panose="02010609060101010101" pitchFamily="49" charset="-122"/>
              </a:rPr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通讯双方确定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加密矩阵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600" b="1">
                <a:latin typeface="Times New Roman" panose="02020603050405020304" pitchFamily="18" charset="0"/>
                <a:ea typeface="黑体" panose="02010609060101010101" pitchFamily="49" charset="-122"/>
              </a:rPr>
              <a:t>(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密钥</a:t>
            </a:r>
            <a:r>
              <a:rPr lang="en-US" altLang="zh-CN" sz="2600" b="1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和字母的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表值对应表</a:t>
            </a:r>
          </a:p>
        </p:txBody>
      </p:sp>
      <p:sp>
        <p:nvSpPr>
          <p:cNvPr id="1105924" name="Text Box 4"/>
          <p:cNvSpPr txBox="1">
            <a:spLocks noChangeArrowheads="1"/>
          </p:cNvSpPr>
          <p:nvPr/>
        </p:nvSpPr>
        <p:spPr bwMode="auto">
          <a:xfrm>
            <a:off x="179388" y="2492375"/>
            <a:ext cx="8748712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600" b="1">
                <a:solidFill>
                  <a:srgbClr val="0000FF"/>
                </a:solidFill>
              </a:rPr>
              <a:t>②</a:t>
            </a:r>
            <a:r>
              <a:rPr lang="zh-CN" altLang="en-US" sz="2600" b="1"/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将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明文字母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分组，通过查表列出每组字母对应的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向量</a:t>
            </a:r>
            <a:r>
              <a:rPr lang="zh-CN" altLang="en-US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zh-CN" altLang="en-US" sz="2600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105925" name="Text Box 5"/>
          <p:cNvSpPr txBox="1">
            <a:spLocks noChangeArrowheads="1"/>
          </p:cNvSpPr>
          <p:nvPr/>
        </p:nvSpPr>
        <p:spPr bwMode="auto">
          <a:xfrm>
            <a:off x="179388" y="3933825"/>
            <a:ext cx="8497887" cy="99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rgbClr val="0000FF"/>
                </a:solidFill>
              </a:rPr>
              <a:t>③</a:t>
            </a:r>
            <a:r>
              <a:rPr lang="zh-CN" altLang="en-US" b="1"/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令 </a:t>
            </a:r>
            <a:r>
              <a:rPr lang="zh-CN" altLang="en-US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 </a:t>
            </a:r>
            <a:r>
              <a:rPr lang="en-US" altLang="zh-CN" sz="2800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  <a:sym typeface="Symbol" panose="05050102010706020507" pitchFamily="18" charset="2"/>
              </a:rPr>
              <a:t>=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A</a:t>
            </a:r>
            <a:r>
              <a:rPr lang="zh-CN" altLang="en-US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mod(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CN" sz="26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，由 </a:t>
            </a:r>
            <a:r>
              <a:rPr lang="zh-CN" altLang="en-US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的分量反查字母表值表，</a:t>
            </a:r>
            <a:b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    得到相应的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密文字母</a:t>
            </a:r>
          </a:p>
        </p:txBody>
      </p:sp>
      <p:sp>
        <p:nvSpPr>
          <p:cNvPr id="1105926" name="Rectangle 6"/>
          <p:cNvSpPr>
            <a:spLocks noChangeArrowheads="1"/>
          </p:cNvSpPr>
          <p:nvPr/>
        </p:nvSpPr>
        <p:spPr bwMode="auto">
          <a:xfrm>
            <a:off x="971550" y="3141663"/>
            <a:ext cx="5759450" cy="50323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若明文只含奇数个字母，则补充一个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哑元</a:t>
            </a:r>
            <a:endParaRPr lang="zh-CN" altLang="en-US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1F8D-CA08-4FB6-BC72-E2D858527600}" type="slidenum">
              <a:rPr lang="zh-CN" altLang="en-US"/>
              <a:pPr/>
              <a:t>22</a:t>
            </a:fld>
            <a:endParaRPr lang="en-US" altLang="zh-CN"/>
          </a:p>
        </p:txBody>
      </p:sp>
      <p:sp>
        <p:nvSpPr>
          <p:cNvPr id="110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276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解密过程总结</a:t>
            </a:r>
          </a:p>
        </p:txBody>
      </p:sp>
      <p:sp>
        <p:nvSpPr>
          <p:cNvPr id="1106947" name="Text Box 3"/>
          <p:cNvSpPr txBox="1">
            <a:spLocks noChangeArrowheads="1"/>
          </p:cNvSpPr>
          <p:nvPr/>
        </p:nvSpPr>
        <p:spPr bwMode="auto">
          <a:xfrm>
            <a:off x="179388" y="1628775"/>
            <a:ext cx="87487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600" b="1">
                <a:solidFill>
                  <a:srgbClr val="0000CC"/>
                </a:solidFill>
                <a:ea typeface="黑体" panose="02010609060101010101" pitchFamily="49" charset="-122"/>
              </a:rPr>
              <a:t>①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将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密文字母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分组，通过查表列出每组字母对应的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向量</a:t>
            </a:r>
            <a:r>
              <a:rPr lang="zh-CN" altLang="en-US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</a:p>
        </p:txBody>
      </p:sp>
      <p:sp>
        <p:nvSpPr>
          <p:cNvPr id="1106948" name="Text Box 4"/>
          <p:cNvSpPr txBox="1">
            <a:spLocks noChangeArrowheads="1"/>
          </p:cNvSpPr>
          <p:nvPr/>
        </p:nvSpPr>
        <p:spPr bwMode="auto">
          <a:xfrm>
            <a:off x="179388" y="2565400"/>
            <a:ext cx="8532812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600" b="1">
                <a:solidFill>
                  <a:srgbClr val="0000FF"/>
                </a:solidFill>
              </a:rPr>
              <a:t>②</a:t>
            </a:r>
            <a:r>
              <a:rPr lang="zh-CN" altLang="en-US" sz="2600" b="1"/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求出加密矩阵 </a:t>
            </a:r>
            <a:r>
              <a:rPr lang="en-US" altLang="zh-CN" sz="2600" b="1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6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的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模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逆矩阵</a:t>
            </a:r>
            <a:r>
              <a:rPr lang="zh-CN" altLang="en-US" sz="2600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sz="2600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B</a:t>
            </a:r>
          </a:p>
        </p:txBody>
      </p:sp>
      <p:sp>
        <p:nvSpPr>
          <p:cNvPr id="1106949" name="Text Box 5"/>
          <p:cNvSpPr txBox="1">
            <a:spLocks noChangeArrowheads="1"/>
          </p:cNvSpPr>
          <p:nvPr/>
        </p:nvSpPr>
        <p:spPr bwMode="auto">
          <a:xfrm>
            <a:off x="179388" y="3573463"/>
            <a:ext cx="8424862" cy="99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rgbClr val="0000FF"/>
                </a:solidFill>
              </a:rPr>
              <a:t>③</a:t>
            </a:r>
            <a:r>
              <a:rPr lang="zh-CN" altLang="en-US" b="1"/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令 </a:t>
            </a:r>
            <a:r>
              <a:rPr lang="zh-CN" altLang="en-US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 </a:t>
            </a:r>
            <a:r>
              <a:rPr lang="en-US" altLang="zh-CN" sz="2800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  <a:sym typeface="Symbol" panose="05050102010706020507" pitchFamily="18" charset="2"/>
              </a:rPr>
              <a:t>=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B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Symbol" panose="05050102010706020507" pitchFamily="18" charset="2"/>
              </a:rPr>
              <a:t></a:t>
            </a:r>
            <a:r>
              <a:rPr lang="zh-CN" altLang="en-US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6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mod(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CN" sz="26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，由 </a:t>
            </a:r>
            <a:r>
              <a:rPr lang="zh-CN" altLang="en-US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的分量反查字母表值表，</a:t>
            </a:r>
            <a:b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    得到相应的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明文字母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5BCE9-F6E8-4B76-A00B-EE945FC5A96F}" type="slidenum">
              <a:rPr lang="zh-CN" altLang="en-US"/>
              <a:pPr/>
              <a:t>23</a:t>
            </a:fld>
            <a:endParaRPr lang="en-US" altLang="zh-CN"/>
          </a:p>
        </p:txBody>
      </p:sp>
      <p:sp>
        <p:nvSpPr>
          <p:cNvPr id="1107970" name="Text Box 2"/>
          <p:cNvSpPr txBox="1">
            <a:spLocks noChangeArrowheads="1"/>
          </p:cNvSpPr>
          <p:nvPr/>
        </p:nvSpPr>
        <p:spPr bwMode="auto">
          <a:xfrm>
            <a:off x="395288" y="1052513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甲方收到乙方（己方）的一个密文信息，内容为：</a:t>
            </a:r>
            <a:endParaRPr lang="en-US" altLang="zh-CN" b="1">
              <a:solidFill>
                <a:srgbClr val="0066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0797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435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解密举例</a:t>
            </a:r>
          </a:p>
        </p:txBody>
      </p:sp>
      <p:sp>
        <p:nvSpPr>
          <p:cNvPr id="1107972" name="Rectangle 4"/>
          <p:cNvSpPr>
            <a:spLocks noChangeArrowheads="1"/>
          </p:cNvSpPr>
          <p:nvPr/>
        </p:nvSpPr>
        <p:spPr bwMode="auto">
          <a:xfrm>
            <a:off x="1331913" y="1700213"/>
            <a:ext cx="5400675" cy="8318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WKVACPEAOCIXGWIZUROQWABALOHDKCEAFCLWWCVLEMIMCC</a:t>
            </a:r>
            <a:endParaRPr lang="zh-CN" altLang="en-US" b="1">
              <a:solidFill>
                <a:srgbClr val="0066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07973" name="Rectangle 5"/>
          <p:cNvSpPr>
            <a:spLocks noChangeArrowheads="1"/>
          </p:cNvSpPr>
          <p:nvPr/>
        </p:nvSpPr>
        <p:spPr bwMode="auto">
          <a:xfrm>
            <a:off x="395288" y="2565400"/>
            <a:ext cx="82804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按照甲方与乙方的约定，他们之间采用 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Hill</a:t>
            </a:r>
            <a:r>
              <a:rPr lang="en-US" altLang="zh-CN" b="1" baseline="-2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密码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，密钥</a:t>
            </a:r>
          </a:p>
          <a:p>
            <a:pPr>
              <a:lnSpc>
                <a:spcPct val="15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为                       ，字母表值见下表，问这段密文的原文</a:t>
            </a:r>
          </a:p>
          <a:p>
            <a:pPr>
              <a:lnSpc>
                <a:spcPct val="15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是什么？</a:t>
            </a:r>
          </a:p>
        </p:txBody>
      </p:sp>
      <p:graphicFrame>
        <p:nvGraphicFramePr>
          <p:cNvPr id="1107974" name="Object 6"/>
          <p:cNvGraphicFramePr>
            <a:graphicFrameLocks noChangeAspect="1"/>
          </p:cNvGraphicFramePr>
          <p:nvPr/>
        </p:nvGraphicFramePr>
        <p:xfrm>
          <a:off x="900113" y="3068638"/>
          <a:ext cx="1525587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077" name="Equation" r:id="rId3" imgW="761760" imgH="457200" progId="Equation.DSMT4">
                  <p:embed/>
                </p:oleObj>
              </mc:Choice>
              <mc:Fallback>
                <p:oleObj name="Equation" r:id="rId3" imgW="76176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068638"/>
                        <a:ext cx="1525587" cy="91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7975" name="Group 7"/>
          <p:cNvGraphicFramePr>
            <a:graphicFrameLocks noGrp="1"/>
          </p:cNvGraphicFramePr>
          <p:nvPr/>
        </p:nvGraphicFramePr>
        <p:xfrm>
          <a:off x="684213" y="4581525"/>
          <a:ext cx="7459662" cy="792480"/>
        </p:xfrm>
        <a:graphic>
          <a:graphicData uri="http://schemas.openxmlformats.org/drawingml/2006/table">
            <a:tbl>
              <a:tblPr/>
              <a:tblGrid>
                <a:gridCol w="573087"/>
                <a:gridCol w="574675"/>
                <a:gridCol w="573088"/>
                <a:gridCol w="574675"/>
                <a:gridCol w="573087"/>
                <a:gridCol w="573088"/>
                <a:gridCol w="576262"/>
                <a:gridCol w="573088"/>
                <a:gridCol w="573087"/>
                <a:gridCol w="574675"/>
                <a:gridCol w="573088"/>
                <a:gridCol w="574675"/>
                <a:gridCol w="573087"/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08021" name="Group 53"/>
          <p:cNvGraphicFramePr>
            <a:graphicFrameLocks noGrp="1"/>
          </p:cNvGraphicFramePr>
          <p:nvPr/>
        </p:nvGraphicFramePr>
        <p:xfrm>
          <a:off x="684213" y="5495925"/>
          <a:ext cx="7459662" cy="792480"/>
        </p:xfrm>
        <a:graphic>
          <a:graphicData uri="http://schemas.openxmlformats.org/drawingml/2006/table">
            <a:tbl>
              <a:tblPr/>
              <a:tblGrid>
                <a:gridCol w="573087"/>
                <a:gridCol w="574675"/>
                <a:gridCol w="573088"/>
                <a:gridCol w="574675"/>
                <a:gridCol w="573087"/>
                <a:gridCol w="573088"/>
                <a:gridCol w="576262"/>
                <a:gridCol w="573088"/>
                <a:gridCol w="573087"/>
                <a:gridCol w="574675"/>
                <a:gridCol w="573088"/>
                <a:gridCol w="574675"/>
                <a:gridCol w="573087"/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N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A75-4DBB-4B35-BBD7-41C61C8C7B6A}" type="slidenum">
              <a:rPr lang="zh-CN" altLang="en-US"/>
              <a:pPr/>
              <a:t>24</a:t>
            </a:fld>
            <a:endParaRPr lang="en-US" altLang="zh-CN"/>
          </a:p>
        </p:txBody>
      </p:sp>
      <p:sp>
        <p:nvSpPr>
          <p:cNvPr id="110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435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解密举例</a:t>
            </a:r>
          </a:p>
        </p:txBody>
      </p:sp>
      <p:sp>
        <p:nvSpPr>
          <p:cNvPr id="1108995" name="Text Box 3"/>
          <p:cNvSpPr txBox="1">
            <a:spLocks noChangeArrowheads="1"/>
          </p:cNvSpPr>
          <p:nvPr/>
        </p:nvSpPr>
        <p:spPr bwMode="auto">
          <a:xfrm>
            <a:off x="395288" y="1412875"/>
            <a:ext cx="85693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600" b="1">
                <a:solidFill>
                  <a:srgbClr val="0000CC"/>
                </a:solidFill>
                <a:ea typeface="黑体" panose="02010609060101010101" pitchFamily="49" charset="-122"/>
              </a:rPr>
              <a:t>①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将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密文字母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分组，通过查表列出每组字母对应的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向量</a:t>
            </a:r>
          </a:p>
        </p:txBody>
      </p:sp>
      <p:sp>
        <p:nvSpPr>
          <p:cNvPr id="1108996" name="Text Box 4"/>
          <p:cNvSpPr txBox="1">
            <a:spLocks noChangeArrowheads="1"/>
          </p:cNvSpPr>
          <p:nvPr/>
        </p:nvSpPr>
        <p:spPr bwMode="auto">
          <a:xfrm>
            <a:off x="395288" y="2205038"/>
            <a:ext cx="8532812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600" b="1">
                <a:solidFill>
                  <a:srgbClr val="0000FF"/>
                </a:solidFill>
              </a:rPr>
              <a:t>②</a:t>
            </a:r>
            <a:r>
              <a:rPr lang="zh-CN" altLang="en-US" sz="2600" b="1"/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求出加密矩阵 </a:t>
            </a:r>
            <a:r>
              <a:rPr lang="en-US" altLang="zh-CN" sz="2600" b="1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6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的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模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26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逆矩阵</a:t>
            </a:r>
            <a:endParaRPr lang="en-US" altLang="zh-CN" sz="2600" b="1" i="1"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sp>
        <p:nvSpPr>
          <p:cNvPr id="1108997" name="Text Box 5"/>
          <p:cNvSpPr txBox="1">
            <a:spLocks noChangeArrowheads="1"/>
          </p:cNvSpPr>
          <p:nvPr/>
        </p:nvSpPr>
        <p:spPr bwMode="auto">
          <a:xfrm>
            <a:off x="395288" y="4076700"/>
            <a:ext cx="8424862" cy="99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rgbClr val="0000FF"/>
                </a:solidFill>
              </a:rPr>
              <a:t>③</a:t>
            </a:r>
            <a:r>
              <a:rPr lang="zh-CN" altLang="en-US" b="1"/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用 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sz="26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左乘每组密文字母组成的向量，然后再反查字母表值表，得到相应的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明文字母</a:t>
            </a:r>
          </a:p>
        </p:txBody>
      </p:sp>
      <p:graphicFrame>
        <p:nvGraphicFramePr>
          <p:cNvPr id="1108998" name="Object 6"/>
          <p:cNvGraphicFramePr>
            <a:graphicFrameLocks noChangeAspect="1"/>
          </p:cNvGraphicFramePr>
          <p:nvPr/>
        </p:nvGraphicFramePr>
        <p:xfrm>
          <a:off x="2195513" y="2781300"/>
          <a:ext cx="2032000" cy="118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009" name="Equation" r:id="rId3" imgW="749160" imgH="457200" progId="Equation.DSMT4">
                  <p:embed/>
                </p:oleObj>
              </mc:Choice>
              <mc:Fallback>
                <p:oleObj name="Equation" r:id="rId3" imgW="74916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781300"/>
                        <a:ext cx="2032000" cy="118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99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E8F1-E4C4-4435-9008-B3564630BAD4}" type="slidenum">
              <a:rPr lang="zh-CN" altLang="en-US"/>
              <a:pPr/>
              <a:t>25</a:t>
            </a:fld>
            <a:endParaRPr lang="en-US" altLang="zh-CN"/>
          </a:p>
        </p:txBody>
      </p:sp>
      <p:graphicFrame>
        <p:nvGraphicFramePr>
          <p:cNvPr id="1110018" name="Group 2"/>
          <p:cNvGraphicFramePr>
            <a:graphicFrameLocks noGrp="1"/>
          </p:cNvGraphicFramePr>
          <p:nvPr/>
        </p:nvGraphicFramePr>
        <p:xfrm>
          <a:off x="395288" y="1484313"/>
          <a:ext cx="3886200" cy="4053840"/>
        </p:xfrm>
        <a:graphic>
          <a:graphicData uri="http://schemas.openxmlformats.org/drawingml/2006/table">
            <a:tbl>
              <a:tblPr/>
              <a:tblGrid>
                <a:gridCol w="457200"/>
                <a:gridCol w="838200"/>
                <a:gridCol w="838200"/>
                <a:gridCol w="838200"/>
                <a:gridCol w="914400"/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分组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密文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密文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表值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明文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表值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分组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明文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W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10080" name="Group 64"/>
          <p:cNvGraphicFramePr>
            <a:graphicFrameLocks noGrp="1"/>
          </p:cNvGraphicFramePr>
          <p:nvPr/>
        </p:nvGraphicFramePr>
        <p:xfrm>
          <a:off x="4787900" y="1484313"/>
          <a:ext cx="4038600" cy="4053840"/>
        </p:xfrm>
        <a:graphic>
          <a:graphicData uri="http://schemas.openxmlformats.org/drawingml/2006/table">
            <a:tbl>
              <a:tblPr/>
              <a:tblGrid>
                <a:gridCol w="609600"/>
                <a:gridCol w="838200"/>
                <a:gridCol w="838200"/>
                <a:gridCol w="838200"/>
                <a:gridCol w="914400"/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分组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密文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密文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表值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明文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表值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分组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明文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J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10140" name="Rectangle 124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435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解密举例</a:t>
            </a:r>
          </a:p>
        </p:txBody>
      </p:sp>
      <p:sp>
        <p:nvSpPr>
          <p:cNvPr id="1110141" name="Line 125"/>
          <p:cNvSpPr>
            <a:spLocks noChangeShapeType="1"/>
          </p:cNvSpPr>
          <p:nvPr/>
        </p:nvSpPr>
        <p:spPr bwMode="auto">
          <a:xfrm>
            <a:off x="4572000" y="1125538"/>
            <a:ext cx="0" cy="5543550"/>
          </a:xfrm>
          <a:prstGeom prst="line">
            <a:avLst/>
          </a:prstGeom>
          <a:noFill/>
          <a:ln w="762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BD34-BD75-4635-9FB9-101D24AD0069}" type="slidenum">
              <a:rPr lang="zh-CN" altLang="en-US"/>
              <a:pPr/>
              <a:t>26</a:t>
            </a:fld>
            <a:endParaRPr lang="en-US" altLang="zh-CN"/>
          </a:p>
        </p:txBody>
      </p:sp>
      <p:graphicFrame>
        <p:nvGraphicFramePr>
          <p:cNvPr id="1111042" name="Group 2"/>
          <p:cNvGraphicFramePr>
            <a:graphicFrameLocks noGrp="1"/>
          </p:cNvGraphicFramePr>
          <p:nvPr/>
        </p:nvGraphicFramePr>
        <p:xfrm>
          <a:off x="395288" y="1557338"/>
          <a:ext cx="3962400" cy="4114800"/>
        </p:xfrm>
        <a:graphic>
          <a:graphicData uri="http://schemas.openxmlformats.org/drawingml/2006/table">
            <a:tbl>
              <a:tblPr/>
              <a:tblGrid>
                <a:gridCol w="533400"/>
                <a:gridCol w="838200"/>
                <a:gridCol w="838200"/>
                <a:gridCol w="838200"/>
                <a:gridCol w="914400"/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分组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密文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密文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表值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明文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表值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分组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明文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11100" name="Group 60"/>
          <p:cNvGraphicFramePr>
            <a:graphicFrameLocks noGrp="1"/>
          </p:cNvGraphicFramePr>
          <p:nvPr/>
        </p:nvGraphicFramePr>
        <p:xfrm>
          <a:off x="4932363" y="1557338"/>
          <a:ext cx="3962400" cy="3535680"/>
        </p:xfrm>
        <a:graphic>
          <a:graphicData uri="http://schemas.openxmlformats.org/drawingml/2006/table">
            <a:tbl>
              <a:tblPr/>
              <a:tblGrid>
                <a:gridCol w="533400"/>
                <a:gridCol w="838200"/>
                <a:gridCol w="838200"/>
                <a:gridCol w="838200"/>
                <a:gridCol w="914400"/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序号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分组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密文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密文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表值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明文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表值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分组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明文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11150" name="Line 110"/>
          <p:cNvSpPr>
            <a:spLocks noChangeShapeType="1"/>
          </p:cNvSpPr>
          <p:nvPr/>
        </p:nvSpPr>
        <p:spPr bwMode="auto">
          <a:xfrm>
            <a:off x="4572000" y="1125538"/>
            <a:ext cx="0" cy="5543550"/>
          </a:xfrm>
          <a:prstGeom prst="line">
            <a:avLst/>
          </a:prstGeom>
          <a:noFill/>
          <a:ln w="762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11151" name="Rectangle 111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435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解密举例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4846B-5E83-40FC-9FB5-467937699312}" type="slidenum">
              <a:rPr lang="zh-CN" altLang="en-US"/>
              <a:pPr/>
              <a:t>27</a:t>
            </a:fld>
            <a:endParaRPr lang="en-US" altLang="zh-CN"/>
          </a:p>
        </p:txBody>
      </p:sp>
      <p:sp>
        <p:nvSpPr>
          <p:cNvPr id="1112066" name="Text Box 2"/>
          <p:cNvSpPr txBox="1">
            <a:spLocks noChangeArrowheads="1"/>
          </p:cNvSpPr>
          <p:nvPr/>
        </p:nvSpPr>
        <p:spPr bwMode="auto">
          <a:xfrm>
            <a:off x="684213" y="3933825"/>
            <a:ext cx="8135937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latin typeface="宋体" panose="02010600030101010101" pitchFamily="2" charset="-122"/>
                <a:ea typeface="黑体" panose="02010609060101010101" pitchFamily="49" charset="-122"/>
              </a:rPr>
              <a:t>即：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“</a:t>
            </a:r>
            <a:r>
              <a:rPr lang="zh-CN" altLang="en-US" sz="2800" b="1">
                <a:solidFill>
                  <a:srgbClr val="0000CC"/>
                </a:solidFill>
                <a:latin typeface="宋体" panose="02010600030101010101" pitchFamily="2" charset="-122"/>
                <a:ea typeface="黑体" panose="02010609060101010101" pitchFamily="49" charset="-122"/>
              </a:rPr>
              <a:t>古典密码是以</a:t>
            </a:r>
            <a:r>
              <a:rPr lang="zh-CN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字符为基本加密单元的密码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”</a:t>
            </a:r>
          </a:p>
        </p:txBody>
      </p:sp>
      <p:sp>
        <p:nvSpPr>
          <p:cNvPr id="1112067" name="Rectangle 3"/>
          <p:cNvSpPr>
            <a:spLocks noChangeArrowheads="1"/>
          </p:cNvSpPr>
          <p:nvPr/>
        </p:nvSpPr>
        <p:spPr bwMode="auto">
          <a:xfrm>
            <a:off x="1600200" y="2971800"/>
            <a:ext cx="5564188" cy="8318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b="1">
                <a:latin typeface="Times New Roman" panose="02020603050405020304" pitchFamily="18" charset="0"/>
              </a:rPr>
              <a:t>GU DIAN MI MA SHI YI ZI FU WEI JI BEN JIA MI DAN YUAN DE MI MA A</a:t>
            </a:r>
            <a:endParaRPr lang="zh-CN" altLang="en-US" b="1">
              <a:latin typeface="Times New Roman" panose="02020603050405020304" pitchFamily="18" charset="0"/>
            </a:endParaRPr>
          </a:p>
        </p:txBody>
      </p:sp>
      <p:sp>
        <p:nvSpPr>
          <p:cNvPr id="1112068" name="Rectangle 4"/>
          <p:cNvSpPr>
            <a:spLocks noChangeArrowheads="1"/>
          </p:cNvSpPr>
          <p:nvPr/>
        </p:nvSpPr>
        <p:spPr bwMode="auto">
          <a:xfrm>
            <a:off x="1600200" y="1600200"/>
            <a:ext cx="5419725" cy="8318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b="1">
                <a:solidFill>
                  <a:srgbClr val="006600"/>
                </a:solidFill>
                <a:latin typeface="Times New Roman" panose="02020603050405020304" pitchFamily="18" charset="0"/>
              </a:rPr>
              <a:t>WKVACPEAOCIXGWIZUROQWABALOHDKCEAFCLWWCVLEMIMCC</a:t>
            </a:r>
            <a:endParaRPr lang="zh-CN" altLang="en-US" b="1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12069" name="Text Box 5"/>
          <p:cNvSpPr txBox="1">
            <a:spLocks noChangeArrowheads="1"/>
          </p:cNvSpPr>
          <p:nvPr/>
        </p:nvSpPr>
        <p:spPr bwMode="auto">
          <a:xfrm>
            <a:off x="466725" y="3141663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sz="2400">
                <a:solidFill>
                  <a:schemeClr val="tx1"/>
                </a:solidFill>
                <a:ea typeface="黑体" panose="02010609060101010101" pitchFamily="49" charset="-122"/>
              </a:rPr>
              <a:t>原文</a:t>
            </a:r>
          </a:p>
        </p:txBody>
      </p:sp>
      <p:sp>
        <p:nvSpPr>
          <p:cNvPr id="1112070" name="Rectangle 6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435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解密举例</a:t>
            </a:r>
          </a:p>
        </p:txBody>
      </p:sp>
      <p:sp>
        <p:nvSpPr>
          <p:cNvPr id="1112071" name="Text Box 7"/>
          <p:cNvSpPr txBox="1">
            <a:spLocks noChangeArrowheads="1"/>
          </p:cNvSpPr>
          <p:nvPr/>
        </p:nvSpPr>
        <p:spPr bwMode="auto">
          <a:xfrm>
            <a:off x="468313" y="1773238"/>
            <a:ext cx="1223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sz="2400">
                <a:solidFill>
                  <a:schemeClr val="tx1"/>
                </a:solidFill>
                <a:ea typeface="黑体" panose="02010609060101010101" pitchFamily="49" charset="-122"/>
              </a:rPr>
              <a:t>密文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613" y="1854200"/>
            <a:ext cx="4752975" cy="823913"/>
          </a:xfrm>
          <a:noFill/>
        </p:spPr>
        <p:txBody>
          <a:bodyPr>
            <a:spAutoFit/>
          </a:bodyPr>
          <a:lstStyle/>
          <a:p>
            <a:pPr algn="ctr"/>
            <a:r>
              <a:rPr lang="en-US" altLang="zh-CN" sz="4800">
                <a:solidFill>
                  <a:srgbClr val="0000FF"/>
                </a:solidFill>
                <a:ea typeface="黑体" panose="02010609060101010101" pitchFamily="49" charset="-122"/>
              </a:rPr>
              <a:t>Hill</a:t>
            </a:r>
            <a:r>
              <a:rPr lang="en-US" altLang="zh-CN" sz="4800" baseline="-25000">
                <a:solidFill>
                  <a:srgbClr val="0000FF"/>
                </a:solidFill>
                <a:ea typeface="黑体" panose="02010609060101010101" pitchFamily="49" charset="-122"/>
              </a:rPr>
              <a:t>2 </a:t>
            </a:r>
            <a:r>
              <a:rPr lang="zh-CN" altLang="en-US" sz="4800">
                <a:solidFill>
                  <a:srgbClr val="0000FF"/>
                </a:solidFill>
                <a:ea typeface="黑体" panose="02010609060101010101" pitchFamily="49" charset="-122"/>
              </a:rPr>
              <a:t>密码破译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4DA67C-9495-4D27-A08D-11D4210A92D7}" type="slidenum">
              <a:rPr lang="zh-CN" altLang="en-US" smtClean="0"/>
              <a:pPr/>
              <a:t>28</a:t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9B23-3321-4C2E-9AC4-15D12D28FF05}" type="slidenum">
              <a:rPr lang="zh-CN" altLang="en-US"/>
              <a:pPr/>
              <a:t>29</a:t>
            </a:fld>
            <a:endParaRPr lang="en-US" altLang="zh-CN"/>
          </a:p>
        </p:txBody>
      </p:sp>
      <p:graphicFrame>
        <p:nvGraphicFramePr>
          <p:cNvPr id="1117186" name="Group 2"/>
          <p:cNvGraphicFramePr>
            <a:graphicFrameLocks noGrp="1"/>
          </p:cNvGraphicFramePr>
          <p:nvPr/>
        </p:nvGraphicFramePr>
        <p:xfrm>
          <a:off x="1331913" y="5013325"/>
          <a:ext cx="6096000" cy="731520"/>
        </p:xfrm>
        <a:graphic>
          <a:graphicData uri="http://schemas.openxmlformats.org/drawingml/2006/table">
            <a:tbl>
              <a:tblPr/>
              <a:tblGrid>
                <a:gridCol w="468312"/>
                <a:gridCol w="469900"/>
                <a:gridCol w="468313"/>
                <a:gridCol w="469900"/>
                <a:gridCol w="468312"/>
                <a:gridCol w="468313"/>
                <a:gridCol w="469900"/>
                <a:gridCol w="468312"/>
                <a:gridCol w="468313"/>
                <a:gridCol w="469900"/>
                <a:gridCol w="468312"/>
                <a:gridCol w="469900"/>
                <a:gridCol w="468313"/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17232" name="Group 48"/>
          <p:cNvGraphicFramePr>
            <a:graphicFrameLocks noGrp="1"/>
          </p:cNvGraphicFramePr>
          <p:nvPr/>
        </p:nvGraphicFramePr>
        <p:xfrm>
          <a:off x="1331913" y="5851525"/>
          <a:ext cx="6096000" cy="731520"/>
        </p:xfrm>
        <a:graphic>
          <a:graphicData uri="http://schemas.openxmlformats.org/drawingml/2006/table">
            <a:tbl>
              <a:tblPr/>
              <a:tblGrid>
                <a:gridCol w="468312"/>
                <a:gridCol w="469900"/>
                <a:gridCol w="468313"/>
                <a:gridCol w="469900"/>
                <a:gridCol w="468312"/>
                <a:gridCol w="468313"/>
                <a:gridCol w="469900"/>
                <a:gridCol w="468312"/>
                <a:gridCol w="468313"/>
                <a:gridCol w="469900"/>
                <a:gridCol w="468312"/>
                <a:gridCol w="469900"/>
                <a:gridCol w="468313"/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N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17278" name="Text Box 94"/>
          <p:cNvSpPr txBox="1">
            <a:spLocks noChangeArrowheads="1"/>
          </p:cNvSpPr>
          <p:nvPr/>
        </p:nvSpPr>
        <p:spPr bwMode="auto">
          <a:xfrm>
            <a:off x="250825" y="2276475"/>
            <a:ext cx="88931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sz="2100">
                <a:solidFill>
                  <a:schemeClr val="tx1"/>
                </a:solidFill>
                <a:ea typeface="黑体" panose="02010609060101010101" pitchFamily="49" charset="-122"/>
              </a:rPr>
              <a:t>经分析该密文是用 </a:t>
            </a:r>
            <a:r>
              <a:rPr lang="en-US" altLang="zh-CN" sz="2100">
                <a:solidFill>
                  <a:srgbClr val="0000FF"/>
                </a:solidFill>
                <a:ea typeface="黑体" panose="02010609060101010101" pitchFamily="49" charset="-122"/>
              </a:rPr>
              <a:t>Hill</a:t>
            </a:r>
            <a:r>
              <a:rPr lang="en-US" altLang="zh-CN" sz="2100" baseline="-25000">
                <a:solidFill>
                  <a:srgbClr val="0000FF"/>
                </a:solidFill>
                <a:ea typeface="黑体" panose="02010609060101010101" pitchFamily="49" charset="-122"/>
              </a:rPr>
              <a:t>2</a:t>
            </a:r>
            <a:r>
              <a:rPr lang="zh-CN" altLang="en-US" sz="2100">
                <a:solidFill>
                  <a:srgbClr val="0000FF"/>
                </a:solidFill>
                <a:ea typeface="黑体" panose="02010609060101010101" pitchFamily="49" charset="-122"/>
              </a:rPr>
              <a:t>密码 </a:t>
            </a:r>
            <a:r>
              <a:rPr lang="zh-CN" altLang="en-US" sz="2100">
                <a:solidFill>
                  <a:schemeClr val="tx1"/>
                </a:solidFill>
                <a:ea typeface="黑体" panose="02010609060101010101" pitchFamily="49" charset="-122"/>
              </a:rPr>
              <a:t>加密，且密文 </a:t>
            </a:r>
            <a:r>
              <a:rPr lang="en-US" altLang="zh-CN" sz="2100">
                <a:solidFill>
                  <a:schemeClr val="tx1"/>
                </a:solidFill>
                <a:ea typeface="黑体" panose="02010609060101010101" pitchFamily="49" charset="-122"/>
              </a:rPr>
              <a:t>( U, C )  </a:t>
            </a:r>
            <a:r>
              <a:rPr lang="zh-CN" altLang="en-US" sz="2100">
                <a:solidFill>
                  <a:schemeClr val="tx1"/>
                </a:solidFill>
                <a:ea typeface="黑体" panose="02010609060101010101" pitchFamily="49" charset="-122"/>
              </a:rPr>
              <a:t>和 </a:t>
            </a:r>
            <a:r>
              <a:rPr lang="en-US" altLang="zh-CN" sz="2100">
                <a:solidFill>
                  <a:schemeClr val="tx1"/>
                </a:solidFill>
                <a:ea typeface="黑体" panose="02010609060101010101" pitchFamily="49" charset="-122"/>
              </a:rPr>
              <a:t>( R, S ) </a:t>
            </a:r>
            <a:r>
              <a:rPr lang="zh-CN" altLang="en-US" sz="2100">
                <a:solidFill>
                  <a:schemeClr val="tx1"/>
                </a:solidFill>
                <a:ea typeface="黑体" panose="02010609060101010101" pitchFamily="49" charset="-122"/>
              </a:rPr>
              <a:t>分别对应明文 </a:t>
            </a:r>
            <a:r>
              <a:rPr lang="en-US" altLang="zh-CN" sz="2100">
                <a:solidFill>
                  <a:schemeClr val="tx1"/>
                </a:solidFill>
                <a:ea typeface="黑体" panose="02010609060101010101" pitchFamily="49" charset="-122"/>
              </a:rPr>
              <a:t>( T, A ) </a:t>
            </a:r>
            <a:r>
              <a:rPr lang="zh-CN" altLang="en-US" sz="2100">
                <a:solidFill>
                  <a:schemeClr val="tx1"/>
                </a:solidFill>
                <a:ea typeface="黑体" panose="02010609060101010101" pitchFamily="49" charset="-122"/>
              </a:rPr>
              <a:t>和 </a:t>
            </a:r>
            <a:r>
              <a:rPr lang="en-US" altLang="zh-CN" sz="2100">
                <a:solidFill>
                  <a:schemeClr val="tx1"/>
                </a:solidFill>
                <a:ea typeface="黑体" panose="02010609060101010101" pitchFamily="49" charset="-122"/>
              </a:rPr>
              <a:t>( C, O )，</a:t>
            </a:r>
            <a:r>
              <a:rPr lang="zh-CN" altLang="en-US" sz="2100">
                <a:solidFill>
                  <a:schemeClr val="tx1"/>
                </a:solidFill>
                <a:ea typeface="黑体" panose="02010609060101010101" pitchFamily="49" charset="-122"/>
              </a:rPr>
              <a:t>问能否破译这段密文？</a:t>
            </a:r>
          </a:p>
        </p:txBody>
      </p:sp>
      <p:sp>
        <p:nvSpPr>
          <p:cNvPr id="1117279" name="Rectangle 95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435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密码破译举例</a:t>
            </a:r>
          </a:p>
        </p:txBody>
      </p:sp>
      <p:sp>
        <p:nvSpPr>
          <p:cNvPr id="1117280" name="Rectangle 96"/>
          <p:cNvSpPr>
            <a:spLocks noChangeArrowheads="1"/>
          </p:cNvSpPr>
          <p:nvPr/>
        </p:nvSpPr>
        <p:spPr bwMode="auto">
          <a:xfrm>
            <a:off x="395288" y="1700213"/>
            <a:ext cx="8196262" cy="52863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6600"/>
                </a:solidFill>
                <a:latin typeface="Times New Roman" panose="02020603050405020304" pitchFamily="18" charset="0"/>
              </a:rPr>
              <a:t>MOFAXJEABAUCRSXJLUYHQATCZHWBCSCP</a:t>
            </a:r>
            <a:endParaRPr lang="zh-CN" altLang="en-US" sz="2800" b="1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17281" name="Rectangle 97"/>
          <p:cNvSpPr>
            <a:spLocks noChangeArrowheads="1"/>
          </p:cNvSpPr>
          <p:nvPr/>
        </p:nvSpPr>
        <p:spPr bwMode="auto">
          <a:xfrm>
            <a:off x="250825" y="981075"/>
            <a:ext cx="283845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我方截获一段密文</a:t>
            </a:r>
          </a:p>
        </p:txBody>
      </p:sp>
      <p:sp>
        <p:nvSpPr>
          <p:cNvPr id="1117282" name="Rectangle 98"/>
          <p:cNvSpPr>
            <a:spLocks noChangeArrowheads="1"/>
          </p:cNvSpPr>
          <p:nvPr/>
        </p:nvSpPr>
        <p:spPr bwMode="auto">
          <a:xfrm>
            <a:off x="395288" y="3860800"/>
            <a:ext cx="8497887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猜测密文是由26个字母组成，即 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m=26，</a:t>
            </a:r>
            <a:b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经破译部门通过大量的统计分析和语言分析确定表值</a:t>
            </a:r>
          </a:p>
        </p:txBody>
      </p:sp>
      <p:sp>
        <p:nvSpPr>
          <p:cNvPr id="1117283" name="Rectangle 99"/>
          <p:cNvSpPr>
            <a:spLocks noChangeArrowheads="1"/>
          </p:cNvSpPr>
          <p:nvPr/>
        </p:nvSpPr>
        <p:spPr bwMode="auto">
          <a:xfrm>
            <a:off x="395288" y="3284538"/>
            <a:ext cx="814228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sz="26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破译这段密文的关键是找到“</a:t>
            </a:r>
            <a:r>
              <a:rPr lang="zh-CN" altLang="en-US" sz="2600" b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密钥</a:t>
            </a:r>
            <a:r>
              <a:rPr lang="zh-CN" altLang="en-US" sz="26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”和</a:t>
            </a:r>
            <a:r>
              <a:rPr lang="zh-CN" altLang="en-US" sz="2600" b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字母对应的表值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7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7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11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1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1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7282" grpId="0"/>
      <p:bldP spid="11172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3550-9787-4257-AD4F-AE019A63D2C4}" type="slidenum">
              <a:rPr lang="zh-CN" altLang="en-US"/>
              <a:pPr/>
              <a:t>3</a:t>
            </a:fld>
            <a:endParaRPr lang="en-US" altLang="zh-CN"/>
          </a:p>
        </p:txBody>
      </p:sp>
      <p:sp>
        <p:nvSpPr>
          <p:cNvPr id="1088514" name="Rectangle 2"/>
          <p:cNvSpPr>
            <a:spLocks noChangeArrowheads="1"/>
          </p:cNvSpPr>
          <p:nvPr/>
        </p:nvSpPr>
        <p:spPr bwMode="auto">
          <a:xfrm>
            <a:off x="250825" y="908050"/>
            <a:ext cx="5543550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65175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84275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3375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ct val="40000"/>
              </a:spcBef>
              <a:buClr>
                <a:srgbClr val="0000FF"/>
              </a:buClr>
              <a:buSzTx/>
            </a:pPr>
            <a:r>
              <a:rPr lang="zh-CN" altLang="en-US" sz="2800"/>
              <a:t> 为什么要加密</a:t>
            </a:r>
          </a:p>
        </p:txBody>
      </p:sp>
      <p:sp>
        <p:nvSpPr>
          <p:cNvPr id="1088515" name="Rectangle 3"/>
          <p:cNvSpPr>
            <a:spLocks noChangeArrowheads="1"/>
          </p:cNvSpPr>
          <p:nvPr/>
        </p:nvSpPr>
        <p:spPr bwMode="auto">
          <a:xfrm>
            <a:off x="611188" y="1557338"/>
            <a:ext cx="8208962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65175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84275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3375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10000"/>
              </a:lnSpc>
              <a:spcBef>
                <a:spcPct val="30000"/>
              </a:spcBef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保密通讯无论在军事、政治、经济还是日常生活中都起着非常重要的作用。</a:t>
            </a:r>
          </a:p>
          <a:p>
            <a:pPr>
              <a:lnSpc>
                <a:spcPct val="110000"/>
              </a:lnSpc>
              <a:spcBef>
                <a:spcPct val="30000"/>
              </a:spcBef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为了将信息传递给己方的接受者，同时又要防止他人（特别是敌人）知道信息的内容，必须将要传递的信息（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明文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）加密，变成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密文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后发送出去，这样，即使敌方得到密文也看不懂，而己方的接受者收到密文后却可以按照预先定好的方法加以解密。</a:t>
            </a:r>
          </a:p>
        </p:txBody>
      </p:sp>
      <p:sp>
        <p:nvSpPr>
          <p:cNvPr id="1088516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1054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信息加密</a:t>
            </a:r>
          </a:p>
        </p:txBody>
      </p:sp>
      <p:sp>
        <p:nvSpPr>
          <p:cNvPr id="1088517" name="Rectangle 5"/>
          <p:cNvSpPr>
            <a:spLocks noChangeArrowheads="1"/>
          </p:cNvSpPr>
          <p:nvPr/>
        </p:nvSpPr>
        <p:spPr bwMode="auto">
          <a:xfrm>
            <a:off x="250825" y="4941888"/>
            <a:ext cx="76327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65175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84275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3375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ct val="40000"/>
              </a:spcBef>
              <a:buClr>
                <a:srgbClr val="0000FF"/>
              </a:buClr>
              <a:buSzTx/>
            </a:pPr>
            <a:r>
              <a:rPr lang="zh-CN" altLang="en-US" sz="2800"/>
              <a:t> 密码分类</a:t>
            </a:r>
          </a:p>
        </p:txBody>
      </p:sp>
      <p:sp>
        <p:nvSpPr>
          <p:cNvPr id="1088518" name="Rectangle 6"/>
          <p:cNvSpPr>
            <a:spLocks noChangeArrowheads="1"/>
          </p:cNvSpPr>
          <p:nvPr/>
        </p:nvSpPr>
        <p:spPr bwMode="auto">
          <a:xfrm>
            <a:off x="611188" y="5589588"/>
            <a:ext cx="6696075" cy="93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古典密码：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以字符为基本加密单元</a:t>
            </a:r>
          </a:p>
          <a:p>
            <a:pPr>
              <a:spcBef>
                <a:spcPct val="30000"/>
              </a:spcBef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现代密码：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以信息块为基本加密单元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428D9-C4CA-493D-8297-1F0F36064C11}" type="slidenum">
              <a:rPr lang="zh-CN" altLang="en-US"/>
              <a:pPr/>
              <a:t>30</a:t>
            </a:fld>
            <a:endParaRPr lang="en-US" altLang="zh-CN"/>
          </a:p>
        </p:txBody>
      </p:sp>
      <p:graphicFrame>
        <p:nvGraphicFramePr>
          <p:cNvPr id="1118210" name="Object 2"/>
          <p:cNvGraphicFramePr>
            <a:graphicFrameLocks noChangeAspect="1"/>
          </p:cNvGraphicFramePr>
          <p:nvPr/>
        </p:nvGraphicFramePr>
        <p:xfrm>
          <a:off x="1374775" y="1785938"/>
          <a:ext cx="48291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287" name="Equation" r:id="rId3" imgW="2412720" imgH="457200" progId="Equation.DSMT4">
                  <p:embed/>
                </p:oleObj>
              </mc:Choice>
              <mc:Fallback>
                <p:oleObj name="Equation" r:id="rId3" imgW="2412720" imgH="457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1785938"/>
                        <a:ext cx="482917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8211" name="Object 3"/>
          <p:cNvGraphicFramePr>
            <a:graphicFrameLocks noChangeAspect="1"/>
          </p:cNvGraphicFramePr>
          <p:nvPr/>
        </p:nvGraphicFramePr>
        <p:xfrm>
          <a:off x="1331913" y="3860800"/>
          <a:ext cx="50307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288" name="Equation" r:id="rId5" imgW="2514600" imgH="457200" progId="Equation.DSMT4">
                  <p:embed/>
                </p:oleObj>
              </mc:Choice>
              <mc:Fallback>
                <p:oleObj name="Equation" r:id="rId5" imgW="251460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860800"/>
                        <a:ext cx="503078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8212" name="Object 4"/>
          <p:cNvGraphicFramePr>
            <a:graphicFrameLocks noChangeAspect="1"/>
          </p:cNvGraphicFramePr>
          <p:nvPr/>
        </p:nvGraphicFramePr>
        <p:xfrm>
          <a:off x="1979613" y="4076700"/>
          <a:ext cx="7810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289" name="Equation" r:id="rId7" imgW="279360" imgH="164880" progId="Equation.DSMT4">
                  <p:embed/>
                </p:oleObj>
              </mc:Choice>
              <mc:Fallback>
                <p:oleObj name="Equation" r:id="rId7" imgW="279360" imgH="164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4076700"/>
                        <a:ext cx="78105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8213" name="Rectangle 5"/>
          <p:cNvSpPr>
            <a:spLocks noChangeArrowheads="1"/>
          </p:cNvSpPr>
          <p:nvPr/>
        </p:nvSpPr>
        <p:spPr bwMode="auto">
          <a:xfrm>
            <a:off x="323850" y="1052513"/>
            <a:ext cx="8224838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500" b="1">
                <a:latin typeface="Times New Roman" panose="02020603050405020304" pitchFamily="18" charset="0"/>
                <a:ea typeface="黑体" panose="02010609060101010101" pitchFamily="49" charset="-122"/>
              </a:rPr>
              <a:t> 密文 </a:t>
            </a:r>
            <a:r>
              <a:rPr lang="en-US" altLang="zh-CN" sz="2500" b="1">
                <a:latin typeface="Times New Roman" panose="02020603050405020304" pitchFamily="18" charset="0"/>
                <a:ea typeface="黑体" panose="02010609060101010101" pitchFamily="49" charset="-122"/>
              </a:rPr>
              <a:t>( U, C )  </a:t>
            </a:r>
            <a:r>
              <a:rPr lang="zh-CN" altLang="en-US" sz="2500" b="1">
                <a:latin typeface="Times New Roman" panose="02020603050405020304" pitchFamily="18" charset="0"/>
                <a:ea typeface="黑体" panose="02010609060101010101" pitchFamily="49" charset="-122"/>
              </a:rPr>
              <a:t>和 </a:t>
            </a:r>
            <a:r>
              <a:rPr lang="en-US" altLang="zh-CN" sz="2500" b="1">
                <a:latin typeface="Times New Roman" panose="02020603050405020304" pitchFamily="18" charset="0"/>
                <a:ea typeface="黑体" panose="02010609060101010101" pitchFamily="49" charset="-122"/>
              </a:rPr>
              <a:t>( R, S ) </a:t>
            </a:r>
            <a:r>
              <a:rPr lang="zh-CN" altLang="en-US" sz="2500" b="1">
                <a:latin typeface="Times New Roman" panose="02020603050405020304" pitchFamily="18" charset="0"/>
                <a:ea typeface="黑体" panose="02010609060101010101" pitchFamily="49" charset="-122"/>
              </a:rPr>
              <a:t>分别对应明文 </a:t>
            </a:r>
            <a:r>
              <a:rPr lang="en-US" altLang="zh-CN" sz="2500" b="1">
                <a:latin typeface="Times New Roman" panose="02020603050405020304" pitchFamily="18" charset="0"/>
                <a:ea typeface="黑体" panose="02010609060101010101" pitchFamily="49" charset="-122"/>
              </a:rPr>
              <a:t>( T, A ) </a:t>
            </a:r>
            <a:r>
              <a:rPr lang="zh-CN" altLang="en-US" sz="2500" b="1">
                <a:latin typeface="Times New Roman" panose="02020603050405020304" pitchFamily="18" charset="0"/>
                <a:ea typeface="黑体" panose="02010609060101010101" pitchFamily="49" charset="-122"/>
              </a:rPr>
              <a:t>和 </a:t>
            </a:r>
            <a:r>
              <a:rPr lang="en-US" altLang="zh-CN" sz="2500" b="1">
                <a:latin typeface="Times New Roman" panose="02020603050405020304" pitchFamily="18" charset="0"/>
                <a:ea typeface="黑体" panose="02010609060101010101" pitchFamily="49" charset="-122"/>
              </a:rPr>
              <a:t>( C, O )</a:t>
            </a:r>
            <a:endParaRPr lang="zh-CN" altLang="en-US" sz="25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18214" name="Rectangle 6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435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密码破译举例</a:t>
            </a:r>
          </a:p>
        </p:txBody>
      </p:sp>
      <p:grpSp>
        <p:nvGrpSpPr>
          <p:cNvPr id="1118215" name="Group 7"/>
          <p:cNvGrpSpPr>
            <a:grpSpLocks/>
          </p:cNvGrpSpPr>
          <p:nvPr/>
        </p:nvGrpSpPr>
        <p:grpSpPr bwMode="auto">
          <a:xfrm>
            <a:off x="1403350" y="2781300"/>
            <a:ext cx="4752975" cy="1008063"/>
            <a:chOff x="884" y="1888"/>
            <a:chExt cx="2994" cy="635"/>
          </a:xfrm>
        </p:grpSpPr>
        <p:sp>
          <p:nvSpPr>
            <p:cNvPr id="1118216" name="Line 8"/>
            <p:cNvSpPr>
              <a:spLocks noChangeShapeType="1"/>
            </p:cNvSpPr>
            <p:nvPr/>
          </p:nvSpPr>
          <p:spPr bwMode="auto">
            <a:xfrm>
              <a:off x="1020" y="1888"/>
              <a:ext cx="0" cy="59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118217" name="Line 9"/>
            <p:cNvSpPr>
              <a:spLocks noChangeShapeType="1"/>
            </p:cNvSpPr>
            <p:nvPr/>
          </p:nvSpPr>
          <p:spPr bwMode="auto">
            <a:xfrm>
              <a:off x="1927" y="1888"/>
              <a:ext cx="0" cy="59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118218" name="Line 10"/>
            <p:cNvSpPr>
              <a:spLocks noChangeShapeType="1"/>
            </p:cNvSpPr>
            <p:nvPr/>
          </p:nvSpPr>
          <p:spPr bwMode="auto">
            <a:xfrm>
              <a:off x="2789" y="1888"/>
              <a:ext cx="0" cy="635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118219" name="Line 11"/>
            <p:cNvSpPr>
              <a:spLocks noChangeShapeType="1"/>
            </p:cNvSpPr>
            <p:nvPr/>
          </p:nvSpPr>
          <p:spPr bwMode="auto">
            <a:xfrm>
              <a:off x="3696" y="1888"/>
              <a:ext cx="0" cy="635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118220" name="Text Box 12"/>
            <p:cNvSpPr txBox="1">
              <a:spLocks noChangeArrowheads="1"/>
            </p:cNvSpPr>
            <p:nvPr/>
          </p:nvSpPr>
          <p:spPr bwMode="auto">
            <a:xfrm>
              <a:off x="884" y="2024"/>
              <a:ext cx="2994" cy="1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>
              <a:spAutoFit/>
            </a:bodyPr>
            <a:lstStyle>
              <a:lvl1pPr>
                <a:defRPr kumimoji="1" sz="3600" b="1">
                  <a:solidFill>
                    <a:srgbClr val="0066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>
                <a:defRPr kumimoji="1" sz="3600" b="1">
                  <a:solidFill>
                    <a:srgbClr val="0066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>
                <a:defRPr kumimoji="1" sz="3600" b="1">
                  <a:solidFill>
                    <a:srgbClr val="0066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>
                <a:defRPr kumimoji="1" sz="3600" b="1">
                  <a:solidFill>
                    <a:srgbClr val="0066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>
                <a:defRPr kumimoji="1" sz="3600" b="1">
                  <a:solidFill>
                    <a:srgbClr val="0066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kumimoji="1" sz="3600" b="1">
                  <a:solidFill>
                    <a:srgbClr val="0066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kumimoji="1" sz="3600" b="1">
                  <a:solidFill>
                    <a:srgbClr val="0066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kumimoji="1" sz="3600" b="1">
                  <a:solidFill>
                    <a:srgbClr val="0066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kumimoji="1" sz="3600" b="1">
                  <a:solidFill>
                    <a:srgbClr val="0066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90000"/>
                </a:lnSpc>
                <a:buClr>
                  <a:schemeClr val="hlink"/>
                </a:buClr>
                <a:buFont typeface="Wingdings" panose="05000000000000000000" pitchFamily="2" charset="2"/>
                <a:buNone/>
              </a:pPr>
              <a:r>
                <a:rPr lang="zh-CN" altLang="en-US" sz="2000">
                  <a:solidFill>
                    <a:srgbClr val="0000CC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查 字 母 表 值</a:t>
              </a:r>
              <a:endParaRPr lang="zh-CN" altLang="en-US" sz="2000">
                <a:solidFill>
                  <a:srgbClr val="990000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aphicFrame>
        <p:nvGraphicFramePr>
          <p:cNvPr id="1118221" name="Object 13"/>
          <p:cNvGraphicFramePr>
            <a:graphicFrameLocks noChangeAspect="1"/>
          </p:cNvGraphicFramePr>
          <p:nvPr/>
        </p:nvGraphicFramePr>
        <p:xfrm>
          <a:off x="4932363" y="4076700"/>
          <a:ext cx="7810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290" name="Equation" r:id="rId9" imgW="279360" imgH="164880" progId="Equation.DSMT4">
                  <p:embed/>
                </p:oleObj>
              </mc:Choice>
              <mc:Fallback>
                <p:oleObj name="Equation" r:id="rId9" imgW="279360" imgH="1648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4076700"/>
                        <a:ext cx="78105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8222" name="Object 14"/>
          <p:cNvGraphicFramePr>
            <a:graphicFrameLocks noChangeAspect="1"/>
          </p:cNvGraphicFramePr>
          <p:nvPr/>
        </p:nvGraphicFramePr>
        <p:xfrm>
          <a:off x="1822450" y="5229225"/>
          <a:ext cx="3852863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291" name="Equation" r:id="rId10" imgW="1726920" imgH="457200" progId="Equation.DSMT4">
                  <p:embed/>
                </p:oleObj>
              </mc:Choice>
              <mc:Fallback>
                <p:oleObj name="Equation" r:id="rId10" imgW="1726920" imgH="457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2450" y="5229225"/>
                        <a:ext cx="3852863" cy="10191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8223" name="AutoShape 15"/>
          <p:cNvSpPr>
            <a:spLocks noChangeArrowheads="1"/>
          </p:cNvSpPr>
          <p:nvPr/>
        </p:nvSpPr>
        <p:spPr bwMode="auto">
          <a:xfrm>
            <a:off x="1116013" y="5445125"/>
            <a:ext cx="647700" cy="504825"/>
          </a:xfrm>
          <a:prstGeom prst="rightArrow">
            <a:avLst>
              <a:gd name="adj1" fmla="val 50000"/>
              <a:gd name="adj2" fmla="val 3207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18224" name="Rectangle 16"/>
          <p:cNvSpPr>
            <a:spLocks noChangeArrowheads="1"/>
          </p:cNvSpPr>
          <p:nvPr/>
        </p:nvSpPr>
        <p:spPr bwMode="auto">
          <a:xfrm>
            <a:off x="1979613" y="5229225"/>
            <a:ext cx="1368425" cy="1006475"/>
          </a:xfrm>
          <a:prstGeom prst="rect">
            <a:avLst/>
          </a:prstGeom>
          <a:solidFill>
            <a:srgbClr val="C0C0C0">
              <a:alpha val="9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6000" b="1" i="1">
                <a:solidFill>
                  <a:srgbClr val="0000FF"/>
                </a:solidFill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1118225" name="Rectangle 17"/>
          <p:cNvSpPr>
            <a:spLocks noChangeArrowheads="1"/>
          </p:cNvSpPr>
          <p:nvPr/>
        </p:nvSpPr>
        <p:spPr bwMode="auto">
          <a:xfrm>
            <a:off x="4211638" y="5229225"/>
            <a:ext cx="1366837" cy="1006475"/>
          </a:xfrm>
          <a:prstGeom prst="rect">
            <a:avLst/>
          </a:prstGeom>
          <a:solidFill>
            <a:srgbClr val="969696">
              <a:alpha val="9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6000" b="1" i="1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</a:p>
        </p:txBody>
      </p:sp>
      <p:graphicFrame>
        <p:nvGraphicFramePr>
          <p:cNvPr id="1118226" name="Object 18"/>
          <p:cNvGraphicFramePr>
            <a:graphicFrameLocks noChangeAspect="1"/>
          </p:cNvGraphicFramePr>
          <p:nvPr/>
        </p:nvGraphicFramePr>
        <p:xfrm>
          <a:off x="6156325" y="5300663"/>
          <a:ext cx="226695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292" name="Equation" r:id="rId12" imgW="545760" imgH="177480" progId="Equation.DSMT4">
                  <p:embed/>
                </p:oleObj>
              </mc:Choice>
              <mc:Fallback>
                <p:oleObj name="Equation" r:id="rId12" imgW="545760" imgH="177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5300663"/>
                        <a:ext cx="2266950" cy="738187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1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111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1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1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1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18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18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1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1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11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8223" grpId="0" animBg="1"/>
      <p:bldP spid="1118224" grpId="0" animBg="1"/>
      <p:bldP spid="111822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5AD25-1689-42A5-8A3A-7AE7BC6FB687}" type="slidenum">
              <a:rPr lang="zh-CN" altLang="en-US"/>
              <a:pPr/>
              <a:t>31</a:t>
            </a:fld>
            <a:endParaRPr lang="en-US" altLang="zh-CN"/>
          </a:p>
        </p:txBody>
      </p:sp>
      <p:graphicFrame>
        <p:nvGraphicFramePr>
          <p:cNvPr id="1119234" name="Object 2"/>
          <p:cNvGraphicFramePr>
            <a:graphicFrameLocks noChangeAspect="1"/>
          </p:cNvGraphicFramePr>
          <p:nvPr/>
        </p:nvGraphicFramePr>
        <p:xfrm>
          <a:off x="3276600" y="1268413"/>
          <a:ext cx="4306888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324" name="Equation" r:id="rId3" imgW="1930320" imgH="457200" progId="Equation.DSMT4">
                  <p:embed/>
                </p:oleObj>
              </mc:Choice>
              <mc:Fallback>
                <p:oleObj name="Equation" r:id="rId3" imgW="1930320" imgH="457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268413"/>
                        <a:ext cx="4306888" cy="10191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9235" name="Object 3"/>
          <p:cNvGraphicFramePr>
            <a:graphicFrameLocks noChangeAspect="1"/>
          </p:cNvGraphicFramePr>
          <p:nvPr/>
        </p:nvGraphicFramePr>
        <p:xfrm>
          <a:off x="755650" y="1557338"/>
          <a:ext cx="186213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325" name="Equation" r:id="rId5" imgW="622080" imgH="177480" progId="Equation.DSMT4">
                  <p:embed/>
                </p:oleObj>
              </mc:Choice>
              <mc:Fallback>
                <p:oleObj name="Equation" r:id="rId5" imgW="622080" imgH="177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557338"/>
                        <a:ext cx="1862138" cy="5334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9236" name="Object 4"/>
          <p:cNvGraphicFramePr>
            <a:graphicFrameLocks noChangeAspect="1"/>
          </p:cNvGraphicFramePr>
          <p:nvPr/>
        </p:nvGraphicFramePr>
        <p:xfrm>
          <a:off x="3851275" y="2565400"/>
          <a:ext cx="164782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326" name="Equation" r:id="rId7" imgW="634680" imgH="203040" progId="Equation.DSMT4">
                  <p:embed/>
                </p:oleObj>
              </mc:Choice>
              <mc:Fallback>
                <p:oleObj name="Equation" r:id="rId7" imgW="63468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2565400"/>
                        <a:ext cx="1647825" cy="5286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19237" name="Group 5"/>
          <p:cNvGrpSpPr>
            <a:grpSpLocks/>
          </p:cNvGrpSpPr>
          <p:nvPr/>
        </p:nvGrpSpPr>
        <p:grpSpPr bwMode="auto">
          <a:xfrm>
            <a:off x="179388" y="1989138"/>
            <a:ext cx="3889375" cy="4589462"/>
            <a:chOff x="113" y="1253"/>
            <a:chExt cx="2450" cy="2891"/>
          </a:xfrm>
        </p:grpSpPr>
        <p:sp>
          <p:nvSpPr>
            <p:cNvPr id="1119238" name="Line 6"/>
            <p:cNvSpPr>
              <a:spLocks noChangeShapeType="1"/>
            </p:cNvSpPr>
            <p:nvPr/>
          </p:nvSpPr>
          <p:spPr bwMode="auto">
            <a:xfrm flipH="1">
              <a:off x="612" y="1298"/>
              <a:ext cx="0" cy="227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graphicFrame>
          <p:nvGraphicFramePr>
            <p:cNvPr id="1119239" name="Object 7"/>
            <p:cNvGraphicFramePr>
              <a:graphicFrameLocks noChangeAspect="1"/>
            </p:cNvGraphicFramePr>
            <p:nvPr/>
          </p:nvGraphicFramePr>
          <p:xfrm>
            <a:off x="204" y="1570"/>
            <a:ext cx="1313" cy="2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9327" name="Equation" r:id="rId9" imgW="1041120" imgH="203040" progId="Equation.DSMT4">
                    <p:embed/>
                  </p:oleObj>
                </mc:Choice>
                <mc:Fallback>
                  <p:oleObj name="Equation" r:id="rId9" imgW="1041120" imgH="20304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" y="1570"/>
                          <a:ext cx="1313" cy="2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19240" name="Object 8"/>
            <p:cNvGraphicFramePr>
              <a:graphicFrameLocks noChangeAspect="1"/>
            </p:cNvGraphicFramePr>
            <p:nvPr/>
          </p:nvGraphicFramePr>
          <p:xfrm>
            <a:off x="1111" y="2024"/>
            <a:ext cx="1377" cy="2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9328" name="Equation" r:id="rId11" imgW="1091880" imgH="203040" progId="Equation.DSMT4">
                    <p:embed/>
                  </p:oleObj>
                </mc:Choice>
                <mc:Fallback>
                  <p:oleObj name="Equation" r:id="rId11" imgW="1091880" imgH="20304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1" y="2024"/>
                          <a:ext cx="1377" cy="2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19241" name="Text Box 9"/>
            <p:cNvSpPr txBox="1">
              <a:spLocks noChangeArrowheads="1"/>
            </p:cNvSpPr>
            <p:nvPr/>
          </p:nvSpPr>
          <p:spPr bwMode="auto">
            <a:xfrm>
              <a:off x="340" y="2568"/>
              <a:ext cx="1769" cy="333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P</a:t>
              </a:r>
              <a:r>
                <a:rPr lang="en-US" altLang="zh-CN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、</a:t>
              </a:r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C</a:t>
              </a:r>
              <a:r>
                <a:rPr lang="en-US" altLang="zh-CN" sz="2800" b="1" i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zh-CN" altLang="en-US" sz="28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模26可逆</a:t>
              </a:r>
            </a:p>
          </p:txBody>
        </p:sp>
        <p:sp>
          <p:nvSpPr>
            <p:cNvPr id="1119242" name="Line 10"/>
            <p:cNvSpPr>
              <a:spLocks noChangeShapeType="1"/>
            </p:cNvSpPr>
            <p:nvPr/>
          </p:nvSpPr>
          <p:spPr bwMode="auto">
            <a:xfrm flipH="1">
              <a:off x="567" y="1797"/>
              <a:ext cx="0" cy="726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119243" name="Line 11"/>
            <p:cNvSpPr>
              <a:spLocks noChangeShapeType="1"/>
            </p:cNvSpPr>
            <p:nvPr/>
          </p:nvSpPr>
          <p:spPr bwMode="auto">
            <a:xfrm flipH="1">
              <a:off x="1519" y="1253"/>
              <a:ext cx="0" cy="771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119244" name="Line 12"/>
            <p:cNvSpPr>
              <a:spLocks noChangeShapeType="1"/>
            </p:cNvSpPr>
            <p:nvPr/>
          </p:nvSpPr>
          <p:spPr bwMode="auto">
            <a:xfrm flipH="1">
              <a:off x="1474" y="2251"/>
              <a:ext cx="0" cy="317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miter lim="800000"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119245" name="Rectangle 13"/>
            <p:cNvSpPr>
              <a:spLocks noChangeArrowheads="1"/>
            </p:cNvSpPr>
            <p:nvPr/>
          </p:nvSpPr>
          <p:spPr bwMode="auto">
            <a:xfrm>
              <a:off x="113" y="3793"/>
              <a:ext cx="2450" cy="351"/>
            </a:xfrm>
            <a:prstGeom prst="rect">
              <a:avLst/>
            </a:prstGeom>
            <a:noFill/>
            <a:ln w="38100" cmpd="dbl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28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可唯一确定加密矩阵 </a:t>
              </a:r>
              <a:r>
                <a:rPr lang="en-US" altLang="zh-CN" sz="28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endParaRPr lang="zh-CN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1119246" name="AutoShape 14"/>
            <p:cNvSpPr>
              <a:spLocks noChangeArrowheads="1"/>
            </p:cNvSpPr>
            <p:nvPr/>
          </p:nvSpPr>
          <p:spPr bwMode="auto">
            <a:xfrm>
              <a:off x="793" y="2931"/>
              <a:ext cx="454" cy="862"/>
            </a:xfrm>
            <a:prstGeom prst="downArrow">
              <a:avLst>
                <a:gd name="adj1" fmla="val 50000"/>
                <a:gd name="adj2" fmla="val 4746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aphicFrame>
        <p:nvGraphicFramePr>
          <p:cNvPr id="1119247" name="Object 15"/>
          <p:cNvGraphicFramePr>
            <a:graphicFrameLocks noChangeAspect="1"/>
          </p:cNvGraphicFramePr>
          <p:nvPr/>
        </p:nvGraphicFramePr>
        <p:xfrm>
          <a:off x="3635375" y="3716338"/>
          <a:ext cx="2141538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329" name="Equation" r:id="rId13" imgW="825480" imgH="203040" progId="Equation.DSMT4">
                  <p:embed/>
                </p:oleObj>
              </mc:Choice>
              <mc:Fallback>
                <p:oleObj name="Equation" r:id="rId13" imgW="825480" imgH="2030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716338"/>
                        <a:ext cx="2141538" cy="5286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9248" name="AutoShape 16"/>
          <p:cNvSpPr>
            <a:spLocks noChangeArrowheads="1"/>
          </p:cNvSpPr>
          <p:nvPr/>
        </p:nvSpPr>
        <p:spPr bwMode="auto">
          <a:xfrm>
            <a:off x="4283075" y="3213100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19249" name="AutoShape 17"/>
          <p:cNvSpPr>
            <a:spLocks noChangeArrowheads="1"/>
          </p:cNvSpPr>
          <p:nvPr/>
        </p:nvSpPr>
        <p:spPr bwMode="auto">
          <a:xfrm>
            <a:off x="4283075" y="4365625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119250" name="Object 18"/>
          <p:cNvGraphicFramePr>
            <a:graphicFrameLocks noChangeAspect="1"/>
          </p:cNvGraphicFramePr>
          <p:nvPr/>
        </p:nvGraphicFramePr>
        <p:xfrm>
          <a:off x="1403350" y="4868863"/>
          <a:ext cx="698500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330" name="Equation" r:id="rId15" imgW="2692080" imgH="279360" progId="Equation.DSMT4">
                  <p:embed/>
                </p:oleObj>
              </mc:Choice>
              <mc:Fallback>
                <p:oleObj name="Equation" r:id="rId15" imgW="2692080" imgH="27936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868863"/>
                        <a:ext cx="6985000" cy="7270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9251" name="Line 19"/>
          <p:cNvSpPr>
            <a:spLocks noChangeShapeType="1"/>
          </p:cNvSpPr>
          <p:nvPr/>
        </p:nvSpPr>
        <p:spPr bwMode="auto">
          <a:xfrm>
            <a:off x="1547813" y="2205038"/>
            <a:ext cx="2016125" cy="503237"/>
          </a:xfrm>
          <a:prstGeom prst="line">
            <a:avLst/>
          </a:prstGeom>
          <a:noFill/>
          <a:ln w="76200">
            <a:solidFill>
              <a:schemeClr val="hlink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19252" name="Rectangle 20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435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密码破译举例</a:t>
            </a:r>
          </a:p>
        </p:txBody>
      </p:sp>
      <p:sp>
        <p:nvSpPr>
          <p:cNvPr id="1119253" name="Rectangle 21"/>
          <p:cNvSpPr>
            <a:spLocks noChangeArrowheads="1"/>
          </p:cNvSpPr>
          <p:nvPr/>
        </p:nvSpPr>
        <p:spPr bwMode="auto">
          <a:xfrm>
            <a:off x="6300788" y="2708275"/>
            <a:ext cx="2303462" cy="1244600"/>
          </a:xfrm>
          <a:prstGeom prst="rect">
            <a:avLst/>
          </a:prstGeom>
          <a:noFill/>
          <a:ln w="57150" cmpd="thinThick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注：这里的运算都是在模运算意义下进行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192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1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11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1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11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19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19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1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19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19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9248" grpId="0" animBg="1"/>
      <p:bldP spid="1119249" grpId="0" animBg="1"/>
      <p:bldP spid="1119251" grpId="0" animBg="1"/>
      <p:bldP spid="111925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AD2F-3BAF-426D-B753-BFBBFC845A38}" type="slidenum">
              <a:rPr lang="zh-CN" altLang="en-US"/>
              <a:pPr/>
              <a:t>32</a:t>
            </a:fld>
            <a:endParaRPr lang="en-US" altLang="zh-CN"/>
          </a:p>
        </p:txBody>
      </p:sp>
      <p:sp>
        <p:nvSpPr>
          <p:cNvPr id="1120258" name="Rectangle 2"/>
          <p:cNvSpPr>
            <a:spLocks noChangeArrowheads="1"/>
          </p:cNvSpPr>
          <p:nvPr/>
        </p:nvSpPr>
        <p:spPr bwMode="auto">
          <a:xfrm>
            <a:off x="609600" y="2667000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b="1">
                <a:latin typeface="Times New Roman" panose="02020603050405020304" pitchFamily="18" charset="0"/>
              </a:rPr>
              <a:t>HE WI LL VI SI TA CO LL EG ET HI SA FT ER NO ON</a:t>
            </a:r>
            <a:endParaRPr lang="zh-CN" altLang="en-US" b="1">
              <a:latin typeface="Times New Roman" panose="02020603050405020304" pitchFamily="18" charset="0"/>
            </a:endParaRPr>
          </a:p>
        </p:txBody>
      </p:sp>
      <p:sp>
        <p:nvSpPr>
          <p:cNvPr id="1120259" name="Line 3"/>
          <p:cNvSpPr>
            <a:spLocks noChangeShapeType="1"/>
          </p:cNvSpPr>
          <p:nvPr/>
        </p:nvSpPr>
        <p:spPr bwMode="auto">
          <a:xfrm>
            <a:off x="685800" y="3048000"/>
            <a:ext cx="457200" cy="0"/>
          </a:xfrm>
          <a:prstGeom prst="line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20260" name="Line 4"/>
          <p:cNvSpPr>
            <a:spLocks noChangeShapeType="1"/>
          </p:cNvSpPr>
          <p:nvPr/>
        </p:nvSpPr>
        <p:spPr bwMode="auto">
          <a:xfrm>
            <a:off x="1219200" y="3048000"/>
            <a:ext cx="914400" cy="0"/>
          </a:xfrm>
          <a:prstGeom prst="line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20261" name="Line 5"/>
          <p:cNvSpPr>
            <a:spLocks noChangeShapeType="1"/>
          </p:cNvSpPr>
          <p:nvPr/>
        </p:nvSpPr>
        <p:spPr bwMode="auto">
          <a:xfrm>
            <a:off x="2286000" y="3048000"/>
            <a:ext cx="838200" cy="0"/>
          </a:xfrm>
          <a:prstGeom prst="line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20262" name="Line 6"/>
          <p:cNvSpPr>
            <a:spLocks noChangeShapeType="1"/>
          </p:cNvSpPr>
          <p:nvPr/>
        </p:nvSpPr>
        <p:spPr bwMode="auto">
          <a:xfrm>
            <a:off x="3162300" y="3048000"/>
            <a:ext cx="223838" cy="0"/>
          </a:xfrm>
          <a:prstGeom prst="line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20263" name="Line 7"/>
          <p:cNvSpPr>
            <a:spLocks noChangeShapeType="1"/>
          </p:cNvSpPr>
          <p:nvPr/>
        </p:nvSpPr>
        <p:spPr bwMode="auto">
          <a:xfrm>
            <a:off x="3505200" y="3048000"/>
            <a:ext cx="1676400" cy="0"/>
          </a:xfrm>
          <a:prstGeom prst="line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20264" name="Line 8"/>
          <p:cNvSpPr>
            <a:spLocks noChangeShapeType="1"/>
          </p:cNvSpPr>
          <p:nvPr/>
        </p:nvSpPr>
        <p:spPr bwMode="auto">
          <a:xfrm>
            <a:off x="5257800" y="3048000"/>
            <a:ext cx="838200" cy="0"/>
          </a:xfrm>
          <a:prstGeom prst="line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20265" name="Line 9"/>
          <p:cNvSpPr>
            <a:spLocks noChangeShapeType="1"/>
          </p:cNvSpPr>
          <p:nvPr/>
        </p:nvSpPr>
        <p:spPr bwMode="auto">
          <a:xfrm>
            <a:off x="6172200" y="3048000"/>
            <a:ext cx="2133600" cy="0"/>
          </a:xfrm>
          <a:prstGeom prst="line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20267" name="Text Box 11"/>
          <p:cNvSpPr txBox="1">
            <a:spLocks noChangeArrowheads="1"/>
          </p:cNvSpPr>
          <p:nvPr/>
        </p:nvSpPr>
        <p:spPr bwMode="auto">
          <a:xfrm>
            <a:off x="323850" y="1125538"/>
            <a:ext cx="81534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sz="2400">
                <a:solidFill>
                  <a:schemeClr val="tx1"/>
                </a:solidFill>
                <a:ea typeface="黑体" panose="02010609060101010101" pitchFamily="49" charset="-122"/>
              </a:rPr>
              <a:t> 得到加密矩阵的 </a:t>
            </a:r>
            <a:r>
              <a:rPr lang="zh-CN" altLang="en-US" sz="2400">
                <a:solidFill>
                  <a:srgbClr val="0000FF"/>
                </a:solidFill>
                <a:ea typeface="黑体" panose="02010609060101010101" pitchFamily="49" charset="-122"/>
              </a:rPr>
              <a:t>模26逆矩阵</a:t>
            </a:r>
            <a:r>
              <a:rPr lang="zh-CN" altLang="en-US" sz="2400">
                <a:solidFill>
                  <a:schemeClr val="tx1"/>
                </a:solidFill>
                <a:ea typeface="黑体" panose="02010609060101010101" pitchFamily="49" charset="-122"/>
              </a:rPr>
              <a:t> 后，根据前面的解密方法即可得密文的原文</a:t>
            </a:r>
          </a:p>
        </p:txBody>
      </p:sp>
      <p:sp>
        <p:nvSpPr>
          <p:cNvPr id="1120268" name="Rectangle 1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435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密码破译举例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2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2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2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2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0259" grpId="0" animBg="1"/>
      <p:bldP spid="1120260" grpId="0" animBg="1"/>
      <p:bldP spid="1120261" grpId="0" animBg="1"/>
      <p:bldP spid="1120262" grpId="0" animBg="1"/>
      <p:bldP spid="1120263" grpId="0" animBg="1"/>
      <p:bldP spid="1120264" grpId="0" animBg="1"/>
      <p:bldP spid="11202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16C2-0D3C-48CD-BDCC-0F35A0455B9A}" type="slidenum">
              <a:rPr lang="zh-CN" altLang="en-US"/>
              <a:pPr/>
              <a:t>4</a:t>
            </a:fld>
            <a:endParaRPr lang="en-US" altLang="zh-CN"/>
          </a:p>
        </p:txBody>
      </p:sp>
      <p:sp>
        <p:nvSpPr>
          <p:cNvPr id="109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276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加密信息传递过程</a:t>
            </a:r>
          </a:p>
        </p:txBody>
      </p:sp>
      <p:sp>
        <p:nvSpPr>
          <p:cNvPr id="1090563" name="Text Box 3"/>
          <p:cNvSpPr txBox="1">
            <a:spLocks noChangeArrowheads="1"/>
          </p:cNvSpPr>
          <p:nvPr/>
        </p:nvSpPr>
        <p:spPr bwMode="auto">
          <a:xfrm>
            <a:off x="827088" y="1882775"/>
            <a:ext cx="20891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solidFill>
                  <a:schemeClr val="hlink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明文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（信息）</a:t>
            </a:r>
          </a:p>
        </p:txBody>
      </p:sp>
      <p:grpSp>
        <p:nvGrpSpPr>
          <p:cNvPr id="1090564" name="Group 4"/>
          <p:cNvGrpSpPr>
            <a:grpSpLocks/>
          </p:cNvGrpSpPr>
          <p:nvPr/>
        </p:nvGrpSpPr>
        <p:grpSpPr bwMode="auto">
          <a:xfrm>
            <a:off x="2970213" y="1700213"/>
            <a:ext cx="1600200" cy="466725"/>
            <a:chOff x="1871" y="1071"/>
            <a:chExt cx="1008" cy="294"/>
          </a:xfrm>
        </p:grpSpPr>
        <p:sp>
          <p:nvSpPr>
            <p:cNvPr id="1090565" name="Line 5"/>
            <p:cNvSpPr>
              <a:spLocks noChangeShapeType="1"/>
            </p:cNvSpPr>
            <p:nvPr/>
          </p:nvSpPr>
          <p:spPr bwMode="auto">
            <a:xfrm>
              <a:off x="1871" y="1365"/>
              <a:ext cx="1008" cy="0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090566" name="Text Box 6"/>
            <p:cNvSpPr txBox="1">
              <a:spLocks noChangeArrowheads="1"/>
            </p:cNvSpPr>
            <p:nvPr/>
          </p:nvSpPr>
          <p:spPr bwMode="auto">
            <a:xfrm>
              <a:off x="1927" y="1071"/>
              <a:ext cx="86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b="1">
                  <a:solidFill>
                    <a:srgbClr val="0066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加密器</a:t>
              </a:r>
            </a:p>
          </p:txBody>
        </p:sp>
      </p:grpSp>
      <p:sp>
        <p:nvSpPr>
          <p:cNvPr id="1090567" name="Text Box 7"/>
          <p:cNvSpPr txBox="1">
            <a:spLocks noChangeArrowheads="1"/>
          </p:cNvSpPr>
          <p:nvPr/>
        </p:nvSpPr>
        <p:spPr bwMode="auto">
          <a:xfrm>
            <a:off x="4570413" y="1938338"/>
            <a:ext cx="115411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b="1">
                <a:solidFill>
                  <a:schemeClr val="hlink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密文</a:t>
            </a:r>
            <a:endParaRPr lang="zh-CN" altLang="en-US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90568" name="Text Box 8"/>
          <p:cNvSpPr txBox="1">
            <a:spLocks noChangeArrowheads="1"/>
          </p:cNvSpPr>
          <p:nvPr/>
        </p:nvSpPr>
        <p:spPr bwMode="auto">
          <a:xfrm>
            <a:off x="4572000" y="4581525"/>
            <a:ext cx="11541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b="1">
                <a:solidFill>
                  <a:schemeClr val="hlink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密文</a:t>
            </a:r>
            <a:endParaRPr lang="zh-CN" altLang="en-US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90569" name="Text Box 9"/>
          <p:cNvSpPr txBox="1">
            <a:spLocks noChangeArrowheads="1"/>
          </p:cNvSpPr>
          <p:nvPr/>
        </p:nvSpPr>
        <p:spPr bwMode="auto">
          <a:xfrm>
            <a:off x="755650" y="4529138"/>
            <a:ext cx="21034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solidFill>
                  <a:schemeClr val="hlink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明文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（信息）</a:t>
            </a:r>
          </a:p>
        </p:txBody>
      </p:sp>
      <p:grpSp>
        <p:nvGrpSpPr>
          <p:cNvPr id="1090570" name="Group 10"/>
          <p:cNvGrpSpPr>
            <a:grpSpLocks/>
          </p:cNvGrpSpPr>
          <p:nvPr/>
        </p:nvGrpSpPr>
        <p:grpSpPr bwMode="auto">
          <a:xfrm>
            <a:off x="2894013" y="4365625"/>
            <a:ext cx="1606550" cy="469900"/>
            <a:chOff x="1823" y="2750"/>
            <a:chExt cx="1012" cy="296"/>
          </a:xfrm>
        </p:grpSpPr>
        <p:sp>
          <p:nvSpPr>
            <p:cNvPr id="1090571" name="Line 11"/>
            <p:cNvSpPr>
              <a:spLocks noChangeShapeType="1"/>
            </p:cNvSpPr>
            <p:nvPr/>
          </p:nvSpPr>
          <p:spPr bwMode="auto">
            <a:xfrm>
              <a:off x="1823" y="3045"/>
              <a:ext cx="1008" cy="1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090572" name="Text Box 12"/>
            <p:cNvSpPr txBox="1">
              <a:spLocks noChangeArrowheads="1"/>
            </p:cNvSpPr>
            <p:nvPr/>
          </p:nvSpPr>
          <p:spPr bwMode="auto">
            <a:xfrm>
              <a:off x="1973" y="2750"/>
              <a:ext cx="86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b="1">
                  <a:solidFill>
                    <a:srgbClr val="0066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解密器</a:t>
              </a:r>
            </a:p>
          </p:txBody>
        </p:sp>
      </p:grpSp>
      <p:grpSp>
        <p:nvGrpSpPr>
          <p:cNvPr id="1090573" name="Group 13"/>
          <p:cNvGrpSpPr>
            <a:grpSpLocks/>
          </p:cNvGrpSpPr>
          <p:nvPr/>
        </p:nvGrpSpPr>
        <p:grpSpPr bwMode="auto">
          <a:xfrm>
            <a:off x="4500563" y="2492375"/>
            <a:ext cx="1143000" cy="2057400"/>
            <a:chOff x="2783" y="1557"/>
            <a:chExt cx="720" cy="1296"/>
          </a:xfrm>
        </p:grpSpPr>
        <p:sp>
          <p:nvSpPr>
            <p:cNvPr id="1090574" name="Line 14"/>
            <p:cNvSpPr>
              <a:spLocks noChangeShapeType="1"/>
            </p:cNvSpPr>
            <p:nvPr/>
          </p:nvSpPr>
          <p:spPr bwMode="auto">
            <a:xfrm flipH="1">
              <a:off x="3119" y="1557"/>
              <a:ext cx="0" cy="1296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090575" name="Text Box 15"/>
            <p:cNvSpPr txBox="1">
              <a:spLocks noChangeArrowheads="1"/>
            </p:cNvSpPr>
            <p:nvPr/>
          </p:nvSpPr>
          <p:spPr bwMode="auto">
            <a:xfrm>
              <a:off x="2783" y="1605"/>
              <a:ext cx="240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b="1">
                  <a:solidFill>
                    <a:srgbClr val="0066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普通信道</a:t>
              </a:r>
            </a:p>
          </p:txBody>
        </p:sp>
        <p:sp>
          <p:nvSpPr>
            <p:cNvPr id="1090576" name="Text Box 16"/>
            <p:cNvSpPr txBox="1">
              <a:spLocks noChangeArrowheads="1"/>
            </p:cNvSpPr>
            <p:nvPr/>
          </p:nvSpPr>
          <p:spPr bwMode="auto">
            <a:xfrm>
              <a:off x="3167" y="1845"/>
              <a:ext cx="33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b="1">
                  <a:solidFill>
                    <a:srgbClr val="0066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发送</a:t>
              </a:r>
            </a:p>
          </p:txBody>
        </p:sp>
      </p:grpSp>
      <p:sp>
        <p:nvSpPr>
          <p:cNvPr id="1090577" name="Rectangle 17"/>
          <p:cNvSpPr>
            <a:spLocks noChangeArrowheads="1"/>
          </p:cNvSpPr>
          <p:nvPr/>
        </p:nvSpPr>
        <p:spPr bwMode="auto">
          <a:xfrm>
            <a:off x="684213" y="1557338"/>
            <a:ext cx="5181600" cy="1066800"/>
          </a:xfrm>
          <a:prstGeom prst="rect">
            <a:avLst/>
          </a:prstGeom>
          <a:noFill/>
          <a:ln w="28575">
            <a:solidFill>
              <a:srgbClr val="808000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90578" name="Rectangle 18"/>
          <p:cNvSpPr>
            <a:spLocks noChangeArrowheads="1"/>
          </p:cNvSpPr>
          <p:nvPr/>
        </p:nvSpPr>
        <p:spPr bwMode="auto">
          <a:xfrm>
            <a:off x="608013" y="4224338"/>
            <a:ext cx="5181600" cy="1066800"/>
          </a:xfrm>
          <a:prstGeom prst="rect">
            <a:avLst/>
          </a:prstGeom>
          <a:noFill/>
          <a:ln w="28575">
            <a:solidFill>
              <a:srgbClr val="808000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90579" name="Line 19"/>
          <p:cNvSpPr>
            <a:spLocks noChangeShapeType="1"/>
          </p:cNvSpPr>
          <p:nvPr/>
        </p:nvSpPr>
        <p:spPr bwMode="auto">
          <a:xfrm>
            <a:off x="5561013" y="3309938"/>
            <a:ext cx="1143000" cy="0"/>
          </a:xfrm>
          <a:prstGeom prst="line">
            <a:avLst/>
          </a:prstGeom>
          <a:noFill/>
          <a:ln w="57150">
            <a:solidFill>
              <a:srgbClr val="000000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90580" name="Text Box 20"/>
          <p:cNvSpPr txBox="1">
            <a:spLocks noChangeArrowheads="1"/>
          </p:cNvSpPr>
          <p:nvPr/>
        </p:nvSpPr>
        <p:spPr bwMode="auto">
          <a:xfrm>
            <a:off x="6780213" y="2928938"/>
            <a:ext cx="1752600" cy="83185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敌方截获</a:t>
            </a:r>
          </a:p>
          <a:p>
            <a:pPr algn="ctr"/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破译</a:t>
            </a:r>
          </a:p>
        </p:txBody>
      </p:sp>
      <p:sp>
        <p:nvSpPr>
          <p:cNvPr id="1090581" name="Text Box 21"/>
          <p:cNvSpPr txBox="1">
            <a:spLocks noChangeArrowheads="1"/>
          </p:cNvSpPr>
          <p:nvPr/>
        </p:nvSpPr>
        <p:spPr bwMode="auto">
          <a:xfrm>
            <a:off x="6018213" y="1785938"/>
            <a:ext cx="1506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b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发送方</a:t>
            </a:r>
          </a:p>
        </p:txBody>
      </p:sp>
      <p:sp>
        <p:nvSpPr>
          <p:cNvPr id="1090582" name="Text Box 22"/>
          <p:cNvSpPr txBox="1">
            <a:spLocks noChangeArrowheads="1"/>
          </p:cNvSpPr>
          <p:nvPr/>
        </p:nvSpPr>
        <p:spPr bwMode="auto">
          <a:xfrm>
            <a:off x="6018213" y="4605338"/>
            <a:ext cx="186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b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接收方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0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90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90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90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090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90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90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090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90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90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090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90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90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090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90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90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0567" grpId="0" animBg="1"/>
      <p:bldP spid="1090568" grpId="0" animBg="1"/>
      <p:bldP spid="1090569" grpId="0" animBg="1"/>
      <p:bldP spid="1090577" grpId="0" animBg="1"/>
      <p:bldP spid="1090578" grpId="0" animBg="1"/>
      <p:bldP spid="1090579" grpId="0" animBg="1"/>
      <p:bldP spid="1090580" grpId="0" animBg="1"/>
      <p:bldP spid="1090581" grpId="0"/>
      <p:bldP spid="10905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1" y="1847116"/>
            <a:ext cx="7791400" cy="830997"/>
          </a:xfr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4800" dirty="0" smtClean="0">
                <a:solidFill>
                  <a:srgbClr val="0000FF"/>
                </a:solidFill>
                <a:ea typeface="黑体" panose="02010609060101010101" pitchFamily="49" charset="-122"/>
              </a:rPr>
              <a:t>矩阵运算与</a:t>
            </a:r>
            <a:r>
              <a:rPr lang="en-US" altLang="zh-CN" sz="4800" dirty="0" smtClean="0">
                <a:solidFill>
                  <a:srgbClr val="0000FF"/>
                </a:solidFill>
                <a:ea typeface="黑体" panose="02010609060101010101" pitchFamily="49" charset="-122"/>
              </a:rPr>
              <a:t>Hill</a:t>
            </a:r>
            <a:r>
              <a:rPr lang="en-US" altLang="zh-CN" sz="4800" baseline="-25000" dirty="0" smtClean="0">
                <a:solidFill>
                  <a:srgbClr val="0000FF"/>
                </a:solidFill>
                <a:ea typeface="黑体" panose="02010609060101010101" pitchFamily="49" charset="-122"/>
              </a:rPr>
              <a:t>2 </a:t>
            </a:r>
            <a:r>
              <a:rPr lang="zh-CN" altLang="en-US" sz="4800" dirty="0" smtClean="0">
                <a:solidFill>
                  <a:srgbClr val="0000FF"/>
                </a:solidFill>
                <a:ea typeface="黑体" panose="02010609060101010101" pitchFamily="49" charset="-122"/>
              </a:rPr>
              <a:t>密码</a:t>
            </a:r>
            <a:endParaRPr lang="zh-CN" altLang="en-US" sz="4800" dirty="0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4DA67C-9495-4D27-A08D-11D4210A92D7}" type="slidenum">
              <a:rPr lang="zh-CN" altLang="en-US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4984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3F3E-1650-4BA2-8F06-077FAE114F55}" type="slidenum">
              <a:rPr lang="zh-CN" altLang="en-US"/>
              <a:pPr/>
              <a:t>6</a:t>
            </a:fld>
            <a:endParaRPr lang="en-US" altLang="zh-CN"/>
          </a:p>
        </p:txBody>
      </p:sp>
      <p:sp>
        <p:nvSpPr>
          <p:cNvPr id="109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276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密码的加密过程</a:t>
            </a:r>
          </a:p>
        </p:txBody>
      </p:sp>
      <p:sp>
        <p:nvSpPr>
          <p:cNvPr id="1091587" name="Text Box 3"/>
          <p:cNvSpPr txBox="1">
            <a:spLocks noChangeArrowheads="1"/>
          </p:cNvSpPr>
          <p:nvPr/>
        </p:nvSpPr>
        <p:spPr bwMode="auto">
          <a:xfrm>
            <a:off x="323850" y="1052513"/>
            <a:ext cx="7772400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 sz="2600" b="1">
                <a:latin typeface="Times New Roman" panose="02020603050405020304" pitchFamily="18" charset="0"/>
                <a:ea typeface="黑体" panose="02010609060101010101" pitchFamily="49" charset="-122"/>
              </a:rPr>
              <a:t> Hill</a:t>
            </a:r>
            <a:r>
              <a:rPr lang="en-US" altLang="zh-CN" sz="2600" b="1" baseline="-15000">
                <a:latin typeface="Times New Roman" panose="02020603050405020304" pitchFamily="18" charset="0"/>
                <a:ea typeface="黑体" panose="02010609060101010101" pitchFamily="49" charset="-122"/>
              </a:rPr>
              <a:t>2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密码中所用的数学手段是 </a:t>
            </a:r>
            <a:r>
              <a:rPr lang="zh-CN" altLang="en-US" sz="26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矩阵运算</a:t>
            </a:r>
            <a:endParaRPr lang="zh-CN" altLang="en-US" sz="26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91588" name="Text Box 4"/>
          <p:cNvSpPr txBox="1">
            <a:spLocks noChangeArrowheads="1"/>
          </p:cNvSpPr>
          <p:nvPr/>
        </p:nvSpPr>
        <p:spPr bwMode="auto">
          <a:xfrm>
            <a:off x="611188" y="1628775"/>
            <a:ext cx="7772400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en-US" altLang="zh-CN" sz="26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加密过程：</a:t>
            </a:r>
          </a:p>
        </p:txBody>
      </p:sp>
      <p:sp>
        <p:nvSpPr>
          <p:cNvPr id="1091589" name="Text Box 5"/>
          <p:cNvSpPr txBox="1">
            <a:spLocks noChangeArrowheads="1"/>
          </p:cNvSpPr>
          <p:nvPr/>
        </p:nvSpPr>
        <p:spPr bwMode="auto">
          <a:xfrm>
            <a:off x="827088" y="2276475"/>
            <a:ext cx="7993062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600" b="1">
                <a:ea typeface="黑体" panose="02010609060101010101" pitchFamily="49" charset="-122"/>
              </a:rPr>
              <a:t>①</a:t>
            </a:r>
            <a:r>
              <a:rPr lang="zh-CN" altLang="en-US" b="1"/>
              <a:t>  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将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26 个字母</a:t>
            </a:r>
            <a:r>
              <a:rPr lang="zh-CN" altLang="en-US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与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0 到 25</a:t>
            </a:r>
            <a:r>
              <a:rPr lang="zh-CN" altLang="en-US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之间的整数建立一一对应关系，称为字母的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表值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，然后根据明文字母的表值，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将明文信息用数字表示</a:t>
            </a:r>
            <a:endParaRPr lang="zh-CN" altLang="en-US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91590" name="Group 6"/>
          <p:cNvGraphicFramePr>
            <a:graphicFrameLocks noGrp="1"/>
          </p:cNvGraphicFramePr>
          <p:nvPr/>
        </p:nvGraphicFramePr>
        <p:xfrm>
          <a:off x="1025525" y="4264025"/>
          <a:ext cx="7459663" cy="792480"/>
        </p:xfrm>
        <a:graphic>
          <a:graphicData uri="http://schemas.openxmlformats.org/drawingml/2006/table">
            <a:tbl>
              <a:tblPr/>
              <a:tblGrid>
                <a:gridCol w="573088"/>
                <a:gridCol w="574675"/>
                <a:gridCol w="573087"/>
                <a:gridCol w="574675"/>
                <a:gridCol w="573088"/>
                <a:gridCol w="573087"/>
                <a:gridCol w="576263"/>
                <a:gridCol w="573087"/>
                <a:gridCol w="573088"/>
                <a:gridCol w="574675"/>
                <a:gridCol w="573087"/>
                <a:gridCol w="574675"/>
                <a:gridCol w="573088"/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91636" name="Group 52"/>
          <p:cNvGraphicFramePr>
            <a:graphicFrameLocks noGrp="1"/>
          </p:cNvGraphicFramePr>
          <p:nvPr/>
        </p:nvGraphicFramePr>
        <p:xfrm>
          <a:off x="1025525" y="5178425"/>
          <a:ext cx="7459663" cy="792480"/>
        </p:xfrm>
        <a:graphic>
          <a:graphicData uri="http://schemas.openxmlformats.org/drawingml/2006/table">
            <a:tbl>
              <a:tblPr/>
              <a:tblGrid>
                <a:gridCol w="573088"/>
                <a:gridCol w="574675"/>
                <a:gridCol w="573087"/>
                <a:gridCol w="574675"/>
                <a:gridCol w="573088"/>
                <a:gridCol w="573087"/>
                <a:gridCol w="576263"/>
                <a:gridCol w="573087"/>
                <a:gridCol w="573088"/>
                <a:gridCol w="574675"/>
                <a:gridCol w="573087"/>
                <a:gridCol w="574675"/>
                <a:gridCol w="573088"/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N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91682" name="Rectangle 98"/>
          <p:cNvSpPr>
            <a:spLocks noChangeArrowheads="1"/>
          </p:cNvSpPr>
          <p:nvPr/>
        </p:nvSpPr>
        <p:spPr bwMode="auto">
          <a:xfrm>
            <a:off x="1530350" y="3687763"/>
            <a:ext cx="626427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设通讯双方所给出的 26 个字母的表值如下：</a:t>
            </a:r>
          </a:p>
        </p:txBody>
      </p:sp>
      <p:sp>
        <p:nvSpPr>
          <p:cNvPr id="1091683" name="Rectangle 99"/>
          <p:cNvSpPr>
            <a:spLocks noChangeArrowheads="1"/>
          </p:cNvSpPr>
          <p:nvPr/>
        </p:nvSpPr>
        <p:spPr bwMode="auto">
          <a:xfrm>
            <a:off x="954088" y="6154738"/>
            <a:ext cx="626427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注：这里假定明文中只使用 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26 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个大写字母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741F-D15A-4547-A4F9-FCEAFC532EDC}" type="slidenum">
              <a:rPr lang="zh-CN" altLang="en-US"/>
              <a:pPr/>
              <a:t>7</a:t>
            </a:fld>
            <a:endParaRPr lang="en-US" altLang="zh-CN"/>
          </a:p>
        </p:txBody>
      </p:sp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276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密码的加密过程</a:t>
            </a:r>
          </a:p>
        </p:txBody>
      </p:sp>
      <p:sp>
        <p:nvSpPr>
          <p:cNvPr id="1092611" name="Text Box 3"/>
          <p:cNvSpPr txBox="1">
            <a:spLocks noChangeArrowheads="1"/>
          </p:cNvSpPr>
          <p:nvPr/>
        </p:nvSpPr>
        <p:spPr bwMode="auto">
          <a:xfrm>
            <a:off x="755650" y="1052513"/>
            <a:ext cx="7848600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600" b="1"/>
              <a:t>②</a:t>
            </a:r>
            <a:r>
              <a:rPr lang="zh-CN" altLang="en-US" sz="2800" b="1"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选择一个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二阶可逆整数方阵 </a:t>
            </a:r>
            <a:r>
              <a:rPr lang="en-US" altLang="zh-CN" sz="2600" b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，称为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Hill2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密码的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加密矩阵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，它是加密体制的 “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密钥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”，是加密的关键，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仅通讯双方掌握</a:t>
            </a:r>
            <a:endParaRPr lang="zh-CN" altLang="en-US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92612" name="Text Box 4"/>
          <p:cNvSpPr txBox="1">
            <a:spLocks noChangeArrowheads="1"/>
          </p:cNvSpPr>
          <p:nvPr/>
        </p:nvSpPr>
        <p:spPr bwMode="auto">
          <a:xfrm>
            <a:off x="755650" y="2708275"/>
            <a:ext cx="7920038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/>
              <a:t>③</a:t>
            </a:r>
            <a:r>
              <a:rPr lang="zh-CN" altLang="en-US" sz="2600" b="1"/>
              <a:t> 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将明文字母分组。 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Hill</a:t>
            </a:r>
            <a:r>
              <a:rPr lang="en-US" altLang="zh-CN" b="1" baseline="-2500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使用的是二阶矩阵，所以将明文字母每 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 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个一组（可以推广至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Hill</a:t>
            </a:r>
            <a:r>
              <a:rPr lang="en-US" altLang="zh-CN" sz="2800" b="1" baseline="-2500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密码）。查出每个字母的表值，这样，每组字母构成一个二维列向量 </a:t>
            </a:r>
            <a:r>
              <a:rPr lang="zh-CN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 </a:t>
            </a:r>
            <a:endParaRPr lang="zh-CN" altLang="en-US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92613" name="Rectangle 5"/>
          <p:cNvSpPr>
            <a:spLocks noChangeArrowheads="1"/>
          </p:cNvSpPr>
          <p:nvPr/>
        </p:nvSpPr>
        <p:spPr bwMode="auto">
          <a:xfrm>
            <a:off x="900113" y="4292600"/>
            <a:ext cx="7921625" cy="90487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若最后仅剩一个字母，则补充一个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没有实际意义的哑字母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哑元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），这样使得每组都有 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 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个字母</a:t>
            </a:r>
          </a:p>
        </p:txBody>
      </p:sp>
      <p:sp>
        <p:nvSpPr>
          <p:cNvPr id="1092614" name="Text Box 6"/>
          <p:cNvSpPr txBox="1">
            <a:spLocks noChangeArrowheads="1"/>
          </p:cNvSpPr>
          <p:nvPr/>
        </p:nvSpPr>
        <p:spPr bwMode="auto">
          <a:xfrm>
            <a:off x="755650" y="5445125"/>
            <a:ext cx="7777163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/>
              <a:t>④ 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令 </a:t>
            </a:r>
            <a:r>
              <a:rPr lang="zh-CN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 </a:t>
            </a:r>
            <a:r>
              <a:rPr lang="en-US" altLang="zh-CN" sz="2800" b="1">
                <a:solidFill>
                  <a:srgbClr val="006600"/>
                </a:solidFill>
                <a:latin typeface="Courier New" panose="02070309020205020404" pitchFamily="49" charset="0"/>
                <a:ea typeface="黑体" panose="02010609060101010101" pitchFamily="49" charset="-122"/>
                <a:sym typeface="Symbol" panose="05050102010706020507" pitchFamily="18" charset="2"/>
              </a:rPr>
              <a:t>=</a:t>
            </a:r>
            <a:r>
              <a:rPr lang="en-US" altLang="zh-CN" sz="2800" b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sz="2800" b="1" i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A</a:t>
            </a:r>
            <a:r>
              <a:rPr lang="zh-CN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，由 </a:t>
            </a:r>
            <a:r>
              <a:rPr lang="zh-CN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zh-CN" altLang="en-US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的两个分量反查字母表值表，得到相应的两个字母，即为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密文字母</a:t>
            </a:r>
            <a:endParaRPr lang="zh-CN" altLang="en-US" b="1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4EF9E-977D-45DC-8CB7-40CE20321ECC}" type="slidenum">
              <a:rPr lang="zh-CN" altLang="en-US"/>
              <a:pPr/>
              <a:t>8</a:t>
            </a:fld>
            <a:endParaRPr lang="en-US" altLang="zh-CN"/>
          </a:p>
        </p:txBody>
      </p:sp>
      <p:sp>
        <p:nvSpPr>
          <p:cNvPr id="109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276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加密举例</a:t>
            </a:r>
          </a:p>
        </p:txBody>
      </p:sp>
      <p:sp>
        <p:nvSpPr>
          <p:cNvPr id="1093635" name="Rectangle 3"/>
          <p:cNvSpPr>
            <a:spLocks noChangeArrowheads="1"/>
          </p:cNvSpPr>
          <p:nvPr/>
        </p:nvSpPr>
        <p:spPr bwMode="auto">
          <a:xfrm>
            <a:off x="323850" y="908050"/>
            <a:ext cx="8424614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例： 设明文为“</a:t>
            </a:r>
            <a:r>
              <a:rPr lang="en-US" altLang="zh-CN" sz="26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HDSDSXX</a:t>
            </a:r>
            <a:r>
              <a:rPr lang="en-US" altLang="zh-CN" sz="2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”</a:t>
            </a:r>
            <a:r>
              <a:rPr lang="zh-CN" altLang="en-US" sz="2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（华东师大数学系），试给出这段明文的 </a:t>
            </a:r>
            <a:r>
              <a:rPr lang="en-US" altLang="zh-CN" sz="26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Hill</a:t>
            </a:r>
            <a:r>
              <a:rPr lang="en-US" altLang="zh-CN" sz="2600" b="1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6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密文</a:t>
            </a:r>
            <a:r>
              <a:rPr lang="zh-CN" altLang="en-US" sz="26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。其中加密矩阵为</a:t>
            </a:r>
            <a:endParaRPr lang="en-US" altLang="zh-CN" sz="26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93636" name="Text Box 4"/>
          <p:cNvSpPr txBox="1">
            <a:spLocks noChangeArrowheads="1"/>
          </p:cNvSpPr>
          <p:nvPr/>
        </p:nvSpPr>
        <p:spPr bwMode="auto">
          <a:xfrm>
            <a:off x="539750" y="2420938"/>
            <a:ext cx="8382000" cy="139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5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 dirty="0">
                <a:solidFill>
                  <a:srgbClr val="0000CC"/>
                </a:solidFill>
                <a:latin typeface="宋体" panose="02010600030101010101" pitchFamily="2" charset="-122"/>
              </a:rPr>
              <a:t>  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将明文字母分组： </a:t>
            </a:r>
          </a:p>
          <a:p>
            <a:pPr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solidFill>
                  <a:srgbClr val="0000CC"/>
                </a:solidFill>
                <a:latin typeface="宋体" panose="02010600030101010101" pitchFamily="2" charset="-122"/>
              </a:rPr>
              <a:t>        </a:t>
            </a:r>
            <a:r>
              <a:rPr lang="en-US" altLang="zh-CN" sz="2800" b="1" dirty="0">
                <a:solidFill>
                  <a:srgbClr val="99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HD  SD  SX  X</a:t>
            </a:r>
            <a:r>
              <a:rPr lang="en-US" altLang="zh-CN" sz="2800" b="1" dirty="0">
                <a:solidFill>
                  <a:srgbClr val="0000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</a:p>
          <a:p>
            <a:pPr>
              <a:lnSpc>
                <a:spcPct val="105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最后的一个字母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为哑字母，无实际意义。</a:t>
            </a:r>
          </a:p>
        </p:txBody>
      </p:sp>
      <p:sp>
        <p:nvSpPr>
          <p:cNvPr id="1093637" name="Rectangle 5"/>
          <p:cNvSpPr>
            <a:spLocks noChangeArrowheads="1"/>
          </p:cNvSpPr>
          <p:nvPr/>
        </p:nvSpPr>
        <p:spPr bwMode="auto">
          <a:xfrm>
            <a:off x="322263" y="2347913"/>
            <a:ext cx="660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  <a:endParaRPr lang="zh-CN" altLang="en-US" sz="2800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936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9244712"/>
              </p:ext>
            </p:extLst>
          </p:nvPr>
        </p:nvGraphicFramePr>
        <p:xfrm>
          <a:off x="5632137" y="4334950"/>
          <a:ext cx="3378200" cy="906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753" name="Equation" r:id="rId3" imgW="1701720" imgH="457200" progId="Equation.DSMT4">
                  <p:embed/>
                </p:oleObj>
              </mc:Choice>
              <mc:Fallback>
                <p:oleObj name="Equation" r:id="rId3" imgW="170172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2137" y="4334950"/>
                        <a:ext cx="3378200" cy="906976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3639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186027"/>
              </p:ext>
            </p:extLst>
          </p:nvPr>
        </p:nvGraphicFramePr>
        <p:xfrm>
          <a:off x="663575" y="4609783"/>
          <a:ext cx="4648200" cy="731520"/>
        </p:xfrm>
        <a:graphic>
          <a:graphicData uri="http://schemas.openxmlformats.org/drawingml/2006/table">
            <a:tbl>
              <a:tblPr/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81000"/>
                <a:gridCol w="304800"/>
                <a:gridCol w="457200"/>
                <a:gridCol w="457200"/>
                <a:gridCol w="457200"/>
                <a:gridCol w="457200"/>
              </a:tblGrid>
              <a:tr h="363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93685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502369"/>
              </p:ext>
            </p:extLst>
          </p:nvPr>
        </p:nvGraphicFramePr>
        <p:xfrm>
          <a:off x="663575" y="5524183"/>
          <a:ext cx="5791200" cy="70104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304800"/>
              </a:tblGrid>
              <a:tr h="363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N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2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79425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955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374775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93731" name="Rectangle 99"/>
          <p:cNvSpPr>
            <a:spLocks noChangeArrowheads="1"/>
          </p:cNvSpPr>
          <p:nvPr/>
        </p:nvSpPr>
        <p:spPr bwMode="auto">
          <a:xfrm>
            <a:off x="539750" y="3789363"/>
            <a:ext cx="66167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查表得每组字母的表值，得到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4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个二维列向量：</a:t>
            </a:r>
          </a:p>
        </p:txBody>
      </p:sp>
      <p:graphicFrame>
        <p:nvGraphicFramePr>
          <p:cNvPr id="1093732" name="Objec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816186"/>
              </p:ext>
            </p:extLst>
          </p:nvPr>
        </p:nvGraphicFramePr>
        <p:xfrm>
          <a:off x="6769006" y="1554956"/>
          <a:ext cx="1800225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754" name="Equation" r:id="rId5" imgW="749160" imgH="457200" progId="Equation.DSMT4">
                  <p:embed/>
                </p:oleObj>
              </mc:Choice>
              <mc:Fallback>
                <p:oleObj name="Equation" r:id="rId5" imgW="749160" imgH="457200" progId="Equation.DSMT4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006" y="1554956"/>
                        <a:ext cx="1800225" cy="10525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3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3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93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9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93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93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93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3636" grpId="0"/>
      <p:bldP spid="1093637" grpId="0"/>
      <p:bldP spid="10937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2E45-5DEB-407E-A099-70B4B452990D}" type="slidenum">
              <a:rPr lang="zh-CN" altLang="en-US"/>
              <a:pPr/>
              <a:t>9</a:t>
            </a:fld>
            <a:endParaRPr lang="en-US" altLang="zh-CN"/>
          </a:p>
        </p:txBody>
      </p:sp>
      <p:sp>
        <p:nvSpPr>
          <p:cNvPr id="1094658" name="Text Box 2"/>
          <p:cNvSpPr txBox="1">
            <a:spLocks noChangeArrowheads="1"/>
          </p:cNvSpPr>
          <p:nvPr/>
        </p:nvSpPr>
        <p:spPr bwMode="auto">
          <a:xfrm>
            <a:off x="395288" y="981075"/>
            <a:ext cx="8382000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将上述 4 个二维向量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左乘密钥矩阵 </a:t>
            </a:r>
            <a:r>
              <a:rPr lang="en-US" altLang="zh-CN" sz="26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600" b="1" i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得：</a:t>
            </a:r>
          </a:p>
        </p:txBody>
      </p:sp>
      <p:graphicFrame>
        <p:nvGraphicFramePr>
          <p:cNvPr id="1094659" name="Object 3"/>
          <p:cNvGraphicFramePr>
            <a:graphicFrameLocks noChangeAspect="1"/>
          </p:cNvGraphicFramePr>
          <p:nvPr/>
        </p:nvGraphicFramePr>
        <p:xfrm>
          <a:off x="1889125" y="1641475"/>
          <a:ext cx="3906838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683" name="Equation" r:id="rId3" imgW="1777680" imgH="457200" progId="Equation.DSMT4">
                  <p:embed/>
                </p:oleObj>
              </mc:Choice>
              <mc:Fallback>
                <p:oleObj name="Equation" r:id="rId3" imgW="177768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25" y="1641475"/>
                        <a:ext cx="3906838" cy="10048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4660" name="Text Box 4"/>
          <p:cNvSpPr txBox="1">
            <a:spLocks noChangeArrowheads="1"/>
          </p:cNvSpPr>
          <p:nvPr/>
        </p:nvSpPr>
        <p:spPr bwMode="auto">
          <a:xfrm>
            <a:off x="395288" y="2852738"/>
            <a:ext cx="8280400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作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模 26 运算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，将所有的数都化为 0 到 25 之间的整数：</a:t>
            </a:r>
          </a:p>
        </p:txBody>
      </p:sp>
      <p:graphicFrame>
        <p:nvGraphicFramePr>
          <p:cNvPr id="1094661" name="Object 5"/>
          <p:cNvGraphicFramePr>
            <a:graphicFrameLocks noChangeAspect="1"/>
          </p:cNvGraphicFramePr>
          <p:nvPr/>
        </p:nvGraphicFramePr>
        <p:xfrm>
          <a:off x="844550" y="3573463"/>
          <a:ext cx="6894513" cy="206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684" name="Equation" r:id="rId5" imgW="3136680" imgH="939600" progId="Equation.DSMT4">
                  <p:embed/>
                </p:oleObj>
              </mc:Choice>
              <mc:Fallback>
                <p:oleObj name="Equation" r:id="rId5" imgW="3136680" imgH="939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3573463"/>
                        <a:ext cx="6894513" cy="206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4662" name="Rectangle 6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276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Hill2 </a:t>
            </a:r>
            <a:r>
              <a:rPr lang="zh-CN" altLang="en-US">
                <a:solidFill>
                  <a:srgbClr val="993300"/>
                </a:solidFill>
              </a:rPr>
              <a:t>加密举例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94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94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4660" grpId="0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宋体"/>
        <a:cs typeface=""/>
      </a:majorFont>
      <a:minorFont>
        <a:latin typeface="Times New Roman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11757</TotalTime>
  <Words>2022</Words>
  <Application>Microsoft Office PowerPoint</Application>
  <PresentationFormat>全屏显示(4:3)</PresentationFormat>
  <Paragraphs>715</Paragraphs>
  <Slides>32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43" baseType="lpstr">
      <vt:lpstr>黑体</vt:lpstr>
      <vt:lpstr>宋体</vt:lpstr>
      <vt:lpstr>Arial</vt:lpstr>
      <vt:lpstr>Consolas</vt:lpstr>
      <vt:lpstr>Courier New</vt:lpstr>
      <vt:lpstr>Symbol</vt:lpstr>
      <vt:lpstr>Tahoma</vt:lpstr>
      <vt:lpstr>Times New Roman</vt:lpstr>
      <vt:lpstr>Wingdings</vt:lpstr>
      <vt:lpstr>Blends</vt:lpstr>
      <vt:lpstr>Equation</vt:lpstr>
      <vt:lpstr>第四讲</vt:lpstr>
      <vt:lpstr>主要内容</vt:lpstr>
      <vt:lpstr>信息加密</vt:lpstr>
      <vt:lpstr>加密信息传递过程</vt:lpstr>
      <vt:lpstr>矩阵运算与Hill2 密码</vt:lpstr>
      <vt:lpstr>Hill2 密码的加密过程</vt:lpstr>
      <vt:lpstr>Hill2 密码的加密过程</vt:lpstr>
      <vt:lpstr>Hill2 加密举例</vt:lpstr>
      <vt:lpstr>Hill2 加密举例</vt:lpstr>
      <vt:lpstr>Hill2 加密举例</vt:lpstr>
      <vt:lpstr>Hill2 加密过程</vt:lpstr>
      <vt:lpstr>Hill2 密码解密</vt:lpstr>
      <vt:lpstr>Hill2 解密过程</vt:lpstr>
      <vt:lpstr>模 m 可逆</vt:lpstr>
      <vt:lpstr>模 m 可逆</vt:lpstr>
      <vt:lpstr>模 26 可逆</vt:lpstr>
      <vt:lpstr>Hill2 解密过程</vt:lpstr>
      <vt:lpstr>模 m 逆矩阵的计算</vt:lpstr>
      <vt:lpstr>Hill2 解密过程</vt:lpstr>
      <vt:lpstr>PowerPoint 演示文稿</vt:lpstr>
      <vt:lpstr>Hill2 加密过程总结</vt:lpstr>
      <vt:lpstr>Hill2 解密过程总结</vt:lpstr>
      <vt:lpstr>Hill2 解密举例</vt:lpstr>
      <vt:lpstr>Hill2 解密举例</vt:lpstr>
      <vt:lpstr>Hill2 解密举例</vt:lpstr>
      <vt:lpstr>Hill2 解密举例</vt:lpstr>
      <vt:lpstr>Hill2 解密举例</vt:lpstr>
      <vt:lpstr>Hill2 密码破译</vt:lpstr>
      <vt:lpstr>Hill2 密码破译举例</vt:lpstr>
      <vt:lpstr>Hill2 密码破译举例</vt:lpstr>
      <vt:lpstr>Hill2 密码破译举例</vt:lpstr>
      <vt:lpstr>Hill2 密码破译举例</vt:lpstr>
    </vt:vector>
  </TitlesOfParts>
  <Company>联想（北京）有限公司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 User</dc:creator>
  <cp:lastModifiedBy>user</cp:lastModifiedBy>
  <cp:revision>928</cp:revision>
  <cp:lastPrinted>2015-11-08T08:54:53Z</cp:lastPrinted>
  <dcterms:created xsi:type="dcterms:W3CDTF">2005-02-05T01:21:04Z</dcterms:created>
  <dcterms:modified xsi:type="dcterms:W3CDTF">2017-06-06T09:04:30Z</dcterms:modified>
</cp:coreProperties>
</file>