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2"/>
  </p:notesMasterIdLst>
  <p:sldIdLst>
    <p:sldId id="859" r:id="rId2"/>
    <p:sldId id="820" r:id="rId3"/>
    <p:sldId id="856" r:id="rId4"/>
    <p:sldId id="823" r:id="rId5"/>
    <p:sldId id="824" r:id="rId6"/>
    <p:sldId id="825" r:id="rId7"/>
    <p:sldId id="826" r:id="rId8"/>
    <p:sldId id="827" r:id="rId9"/>
    <p:sldId id="828" r:id="rId10"/>
    <p:sldId id="857" r:id="rId11"/>
    <p:sldId id="830" r:id="rId12"/>
    <p:sldId id="831" r:id="rId13"/>
    <p:sldId id="832" r:id="rId14"/>
    <p:sldId id="833" r:id="rId15"/>
    <p:sldId id="834" r:id="rId16"/>
    <p:sldId id="835" r:id="rId17"/>
    <p:sldId id="836" r:id="rId18"/>
    <p:sldId id="837" r:id="rId19"/>
    <p:sldId id="838" r:id="rId20"/>
    <p:sldId id="839" r:id="rId21"/>
    <p:sldId id="840" r:id="rId22"/>
    <p:sldId id="841" r:id="rId23"/>
    <p:sldId id="843" r:id="rId24"/>
    <p:sldId id="844" r:id="rId25"/>
    <p:sldId id="845" r:id="rId26"/>
    <p:sldId id="858" r:id="rId27"/>
    <p:sldId id="847" r:id="rId28"/>
    <p:sldId id="850" r:id="rId29"/>
    <p:sldId id="851" r:id="rId30"/>
    <p:sldId id="852" r:id="rId31"/>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ahoma" panose="020B0604030504040204" pitchFamily="34"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ahom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00"/>
    <a:srgbClr val="FFFF00"/>
    <a:srgbClr val="0033CC"/>
    <a:srgbClr val="FF3300"/>
    <a:srgbClr val="CC9900"/>
    <a:srgbClr val="006600"/>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03" autoAdjust="0"/>
    <p:restoredTop sz="86364" autoAdjust="0"/>
  </p:normalViewPr>
  <p:slideViewPr>
    <p:cSldViewPr>
      <p:cViewPr varScale="1">
        <p:scale>
          <a:sx n="87" d="100"/>
          <a:sy n="87" d="100"/>
        </p:scale>
        <p:origin x="1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69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vl1pPr>
          </a:lstStyle>
          <a:p>
            <a:endParaRPr lang="zh-CN" altLang="en-US"/>
          </a:p>
        </p:txBody>
      </p:sp>
      <p:sp>
        <p:nvSpPr>
          <p:cNvPr id="4669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vl1pPr>
          </a:lstStyle>
          <a:p>
            <a:endParaRPr lang="en-US" altLang="zh-CN"/>
          </a:p>
        </p:txBody>
      </p:sp>
      <p:sp>
        <p:nvSpPr>
          <p:cNvPr id="466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69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669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lvl1pPr>
          </a:lstStyle>
          <a:p>
            <a:endParaRPr lang="en-US" altLang="zh-CN"/>
          </a:p>
        </p:txBody>
      </p:sp>
      <p:sp>
        <p:nvSpPr>
          <p:cNvPr id="4669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lvl1pPr>
          </a:lstStyle>
          <a:p>
            <a:fld id="{5D1A71A1-357E-426D-8152-6C22FA6359C5}" type="slidenum">
              <a:rPr lang="zh-CN" altLang="en-US"/>
              <a:pPr/>
              <a:t>‹#›</a:t>
            </a:fld>
            <a:endParaRPr lang="en-US" altLang="zh-CN"/>
          </a:p>
        </p:txBody>
      </p:sp>
    </p:spTree>
    <p:extLst>
      <p:ext uri="{BB962C8B-B14F-4D97-AF65-F5344CB8AC3E}">
        <p14:creationId xmlns:p14="http://schemas.microsoft.com/office/powerpoint/2010/main" val="26601981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371600" y="1557338"/>
            <a:ext cx="7772400" cy="1143000"/>
          </a:xfrm>
        </p:spPr>
        <p:txBody>
          <a:bodyPr/>
          <a:lstStyle>
            <a:lvl1pPr>
              <a:defRPr/>
            </a:lvl1pPr>
          </a:lstStyle>
          <a:p>
            <a:pPr lvl="0"/>
            <a:r>
              <a:rPr lang="zh-CN" altLang="en-US" noProof="0" smtClean="0"/>
              <a:t>单击此处编辑母版标题样式</a:t>
            </a:r>
          </a:p>
        </p:txBody>
      </p:sp>
      <p:sp>
        <p:nvSpPr>
          <p:cNvPr id="65549" name="Rectangle 13"/>
          <p:cNvSpPr>
            <a:spLocks noGrp="1" noChangeArrowheads="1"/>
          </p:cNvSpPr>
          <p:nvPr>
            <p:ph type="subTitle" idx="1"/>
          </p:nvPr>
        </p:nvSpPr>
        <p:spPr>
          <a:xfrm>
            <a:off x="1403350" y="3141663"/>
            <a:ext cx="6400800" cy="1752600"/>
          </a:xfrm>
        </p:spPr>
        <p:txBody>
          <a:bodyPr/>
          <a:lstStyle>
            <a:lvl1pPr algn="ctr">
              <a:buFont typeface="Wingdings" panose="05000000000000000000" pitchFamily="2" charset="2"/>
              <a:buNone/>
              <a:defRPr/>
            </a:lvl1pPr>
          </a:lstStyle>
          <a:p>
            <a:pPr lvl="0"/>
            <a:r>
              <a:rPr lang="zh-CN" altLang="en-US" noProof="0" smtClean="0"/>
              <a:t>单击此处编辑母版副标题样式</a:t>
            </a:r>
          </a:p>
        </p:txBody>
      </p:sp>
      <p:sp>
        <p:nvSpPr>
          <p:cNvPr id="65550"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zh-CN"/>
          </a:p>
        </p:txBody>
      </p:sp>
      <p:sp>
        <p:nvSpPr>
          <p:cNvPr id="65551"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zh-CN"/>
          </a:p>
        </p:txBody>
      </p:sp>
      <p:sp>
        <p:nvSpPr>
          <p:cNvPr id="65552"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3B54A11D-E788-49BC-B1CB-52D465CD5BDD}" type="slidenum">
              <a:rPr lang="zh-CN" altLang="en-US"/>
              <a:pPr/>
              <a:t>‹#›</a:t>
            </a:fld>
            <a:endParaRPr lang="en-US" altLang="zh-CN"/>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87038E7F-F2A4-4AFD-9BAE-337EC196D1B3}" type="slidenum">
              <a:rPr lang="zh-CN" altLang="en-US"/>
              <a:pPr/>
              <a:t>‹#›</a:t>
            </a:fld>
            <a:endParaRPr lang="en-US" altLang="zh-CN"/>
          </a:p>
        </p:txBody>
      </p:sp>
    </p:spTree>
    <p:extLst>
      <p:ext uri="{BB962C8B-B14F-4D97-AF65-F5344CB8AC3E}">
        <p14:creationId xmlns:p14="http://schemas.microsoft.com/office/powerpoint/2010/main" val="483707810"/>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96075" y="260350"/>
            <a:ext cx="2124075" cy="59055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23850" y="260350"/>
            <a:ext cx="6219825" cy="59055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52CC5460-54E7-48FF-8215-870C5E0F034C}" type="slidenum">
              <a:rPr lang="zh-CN" altLang="en-US"/>
              <a:pPr/>
              <a:t>‹#›</a:t>
            </a:fld>
            <a:endParaRPr lang="en-US" altLang="zh-CN"/>
          </a:p>
        </p:txBody>
      </p:sp>
    </p:spTree>
    <p:extLst>
      <p:ext uri="{BB962C8B-B14F-4D97-AF65-F5344CB8AC3E}">
        <p14:creationId xmlns:p14="http://schemas.microsoft.com/office/powerpoint/2010/main" val="110105075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BC10F6C-F153-4E1D-8BAA-00A734518868}" type="slidenum">
              <a:rPr lang="zh-CN" altLang="en-US"/>
              <a:pPr/>
              <a:t>‹#›</a:t>
            </a:fld>
            <a:endParaRPr lang="en-US" altLang="zh-CN"/>
          </a:p>
        </p:txBody>
      </p:sp>
    </p:spTree>
    <p:extLst>
      <p:ext uri="{BB962C8B-B14F-4D97-AF65-F5344CB8AC3E}">
        <p14:creationId xmlns:p14="http://schemas.microsoft.com/office/powerpoint/2010/main" val="2341545638"/>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6D9395-60D9-4317-87F3-A0AAF099C009}" type="slidenum">
              <a:rPr lang="zh-CN" altLang="en-US"/>
              <a:pPr/>
              <a:t>‹#›</a:t>
            </a:fld>
            <a:endParaRPr lang="en-US" altLang="zh-CN"/>
          </a:p>
        </p:txBody>
      </p:sp>
    </p:spTree>
    <p:extLst>
      <p:ext uri="{BB962C8B-B14F-4D97-AF65-F5344CB8AC3E}">
        <p14:creationId xmlns:p14="http://schemas.microsoft.com/office/powerpoint/2010/main" val="774494506"/>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95288" y="1125538"/>
            <a:ext cx="4135437" cy="50403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3125" y="1125538"/>
            <a:ext cx="4137025" cy="50403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62DA5CC3-4FD1-436D-A986-5EF52992800F}" type="slidenum">
              <a:rPr lang="zh-CN" altLang="en-US"/>
              <a:pPr/>
              <a:t>‹#›</a:t>
            </a:fld>
            <a:endParaRPr lang="en-US" altLang="zh-CN"/>
          </a:p>
        </p:txBody>
      </p:sp>
    </p:spTree>
    <p:extLst>
      <p:ext uri="{BB962C8B-B14F-4D97-AF65-F5344CB8AC3E}">
        <p14:creationId xmlns:p14="http://schemas.microsoft.com/office/powerpoint/2010/main" val="1373273513"/>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4ED27357-8DE6-4B73-B94C-7989C8F802C0}" type="slidenum">
              <a:rPr lang="zh-CN" altLang="en-US"/>
              <a:pPr/>
              <a:t>‹#›</a:t>
            </a:fld>
            <a:endParaRPr lang="en-US" altLang="zh-CN"/>
          </a:p>
        </p:txBody>
      </p:sp>
    </p:spTree>
    <p:extLst>
      <p:ext uri="{BB962C8B-B14F-4D97-AF65-F5344CB8AC3E}">
        <p14:creationId xmlns:p14="http://schemas.microsoft.com/office/powerpoint/2010/main" val="353654460"/>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598CE36E-83C8-4ECD-A40E-82EA12F164E8}" type="slidenum">
              <a:rPr lang="zh-CN" altLang="en-US"/>
              <a:pPr/>
              <a:t>‹#›</a:t>
            </a:fld>
            <a:endParaRPr lang="en-US" altLang="zh-CN"/>
          </a:p>
        </p:txBody>
      </p:sp>
    </p:spTree>
    <p:extLst>
      <p:ext uri="{BB962C8B-B14F-4D97-AF65-F5344CB8AC3E}">
        <p14:creationId xmlns:p14="http://schemas.microsoft.com/office/powerpoint/2010/main" val="295623153"/>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D7579F6B-DA6E-486B-A71D-9809F16E3406}" type="slidenum">
              <a:rPr lang="zh-CN" altLang="en-US"/>
              <a:pPr/>
              <a:t>‹#›</a:t>
            </a:fld>
            <a:endParaRPr lang="en-US" altLang="zh-CN"/>
          </a:p>
        </p:txBody>
      </p:sp>
    </p:spTree>
    <p:extLst>
      <p:ext uri="{BB962C8B-B14F-4D97-AF65-F5344CB8AC3E}">
        <p14:creationId xmlns:p14="http://schemas.microsoft.com/office/powerpoint/2010/main" val="2693492975"/>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192A194-D453-46D8-8A9B-6A657C3057B9}" type="slidenum">
              <a:rPr lang="zh-CN" altLang="en-US"/>
              <a:pPr/>
              <a:t>‹#›</a:t>
            </a:fld>
            <a:endParaRPr lang="en-US" altLang="zh-CN"/>
          </a:p>
        </p:txBody>
      </p:sp>
    </p:spTree>
    <p:extLst>
      <p:ext uri="{BB962C8B-B14F-4D97-AF65-F5344CB8AC3E}">
        <p14:creationId xmlns:p14="http://schemas.microsoft.com/office/powerpoint/2010/main" val="2374933226"/>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BAD5CC8A-6D88-4577-AF5A-62A4B9F575DE}" type="slidenum">
              <a:rPr lang="zh-CN" altLang="en-US"/>
              <a:pPr/>
              <a:t>‹#›</a:t>
            </a:fld>
            <a:endParaRPr lang="en-US" altLang="zh-CN"/>
          </a:p>
        </p:txBody>
      </p:sp>
    </p:spTree>
    <p:extLst>
      <p:ext uri="{BB962C8B-B14F-4D97-AF65-F5344CB8AC3E}">
        <p14:creationId xmlns:p14="http://schemas.microsoft.com/office/powerpoint/2010/main" val="3848067728"/>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0" name="Rectangle 8"/>
          <p:cNvSpPr>
            <a:spLocks noChangeArrowheads="1"/>
          </p:cNvSpPr>
          <p:nvPr userDrawn="1"/>
        </p:nvSpPr>
        <p:spPr bwMode="gray">
          <a:xfrm>
            <a:off x="323850" y="836613"/>
            <a:ext cx="8496300" cy="36512"/>
          </a:xfrm>
          <a:prstGeom prst="rect">
            <a:avLst/>
          </a:prstGeom>
          <a:solidFill>
            <a:srgbClr val="00CCFF">
              <a:alpha val="53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p>
        </p:txBody>
      </p:sp>
      <p:sp>
        <p:nvSpPr>
          <p:cNvPr id="64521" name="Rectangle 9"/>
          <p:cNvSpPr>
            <a:spLocks noGrp="1" noChangeArrowheads="1"/>
          </p:cNvSpPr>
          <p:nvPr>
            <p:ph type="title"/>
          </p:nvPr>
        </p:nvSpPr>
        <p:spPr bwMode="auto">
          <a:xfrm>
            <a:off x="323850" y="260350"/>
            <a:ext cx="7162800" cy="61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64522" name="Rectangle 10"/>
          <p:cNvSpPr>
            <a:spLocks noGrp="1" noChangeArrowheads="1"/>
          </p:cNvSpPr>
          <p:nvPr>
            <p:ph type="body" idx="1"/>
          </p:nvPr>
        </p:nvSpPr>
        <p:spPr bwMode="auto">
          <a:xfrm>
            <a:off x="395288" y="1125538"/>
            <a:ext cx="8424862"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lvl1pPr>
          </a:lstStyle>
          <a:p>
            <a:endParaRPr lang="en-US" altLang="zh-CN"/>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lvl1pPr>
          </a:lstStyle>
          <a:p>
            <a:endParaRPr lang="en-US" altLang="zh-CN"/>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lvl1pPr>
          </a:lstStyle>
          <a:p>
            <a:fld id="{E890B275-166D-4AA8-BE85-B0C8B055A1E2}" type="slidenum">
              <a:rPr lang="zh-CN" altLang="en-US"/>
              <a:pPr/>
              <a:t>‹#›</a:t>
            </a:fld>
            <a:endParaRPr lang="en-US" altLang="zh-CN"/>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ransition>
    <p:random/>
  </p:transition>
  <p:hf hdr="0" ftr="0" dt="0"/>
  <p:txStyles>
    <p:titleStyle>
      <a:lvl1pPr algn="l" rtl="0" fontAlgn="base">
        <a:spcBef>
          <a:spcPct val="0"/>
        </a:spcBef>
        <a:spcAft>
          <a:spcPct val="0"/>
        </a:spcAft>
        <a:defRPr kumimoji="1" sz="3600" b="1" kern="1200">
          <a:solidFill>
            <a:srgbClr val="006600"/>
          </a:solidFill>
          <a:latin typeface="+mj-lt"/>
          <a:ea typeface="+mj-ea"/>
          <a:cs typeface="+mj-cs"/>
        </a:defRPr>
      </a:lvl1pPr>
      <a:lvl2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2pPr>
      <a:lvl3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3pPr>
      <a:lvl4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4pPr>
      <a:lvl5pPr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5pPr>
      <a:lvl6pPr marL="4572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6pPr>
      <a:lvl7pPr marL="9144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7pPr>
      <a:lvl8pPr marL="13716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8pPr>
      <a:lvl9pPr marL="1828800" algn="l" rtl="0" fontAlgn="base">
        <a:spcBef>
          <a:spcPct val="0"/>
        </a:spcBef>
        <a:spcAft>
          <a:spcPct val="0"/>
        </a:spcAft>
        <a:defRPr kumimoji="1" sz="3600" b="1">
          <a:solidFill>
            <a:srgbClr val="006600"/>
          </a:solidFill>
          <a:latin typeface="Times New Roman" panose="02020603050405020304" pitchFamily="18" charset="0"/>
          <a:ea typeface="宋体" panose="02010600030101010101" pitchFamily="2" charset="-122"/>
        </a:defRPr>
      </a:lvl9pPr>
    </p:titleStyle>
    <p:bodyStyle>
      <a:lvl1pPr algn="l" rtl="0" fontAlgn="base">
        <a:spcBef>
          <a:spcPct val="20000"/>
        </a:spcBef>
        <a:spcAft>
          <a:spcPct val="0"/>
        </a:spcAft>
        <a:buClr>
          <a:schemeClr val="folHlink"/>
        </a:buClr>
        <a:buSzPct val="60000"/>
        <a:buFont typeface="Wingdings" panose="05000000000000000000" pitchFamily="2" charset="2"/>
        <a:buChar char="n"/>
        <a:defRPr kumimoji="1" sz="2400" b="1" kern="1200">
          <a:solidFill>
            <a:schemeClr val="tx1"/>
          </a:solidFill>
          <a:latin typeface="+mn-lt"/>
          <a:ea typeface="+mn-ea"/>
          <a:cs typeface="+mn-cs"/>
        </a:defRPr>
      </a:lvl1pPr>
      <a:lvl2pPr marL="765175" indent="-285750" algn="l" rtl="0" fontAlgn="base">
        <a:spcBef>
          <a:spcPct val="20000"/>
        </a:spcBef>
        <a:spcAft>
          <a:spcPct val="0"/>
        </a:spcAft>
        <a:buClr>
          <a:schemeClr val="hlink"/>
        </a:buClr>
        <a:buSzPct val="55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2pPr>
      <a:lvl3pPr marL="1184275" indent="-228600" algn="l" rtl="0" fontAlgn="base">
        <a:spcBef>
          <a:spcPct val="20000"/>
        </a:spcBef>
        <a:spcAft>
          <a:spcPct val="0"/>
        </a:spcAft>
        <a:buClr>
          <a:schemeClr val="folHlink"/>
        </a:buClr>
        <a:buSzPct val="50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3pPr>
      <a:lvl4pPr marL="1603375" indent="-228600" algn="l" rtl="0" fontAlgn="base">
        <a:spcBef>
          <a:spcPct val="20000"/>
        </a:spcBef>
        <a:spcAft>
          <a:spcPct val="0"/>
        </a:spcAft>
        <a:buClr>
          <a:schemeClr val="accent2"/>
        </a:buClr>
        <a:buSzPct val="55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kumimoji="1" sz="2800" b="1" kern="1200">
          <a:solidFill>
            <a:schemeClr val="tx1"/>
          </a:solidFill>
          <a:latin typeface="Tahoma" panose="020B0604030504040204" pitchFamily="34" charset="0"/>
          <a:ea typeface="+mj-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7.wmf"/><Relationship Id="rId5" Type="http://schemas.openxmlformats.org/officeDocument/2006/relationships/oleObject" Target="../embeddings/oleObject11.bin"/><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8.wmf"/></Relationships>
</file>

<file path=ppt/slides/_rels/slide17.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0.wmf"/><Relationship Id="rId11" Type="http://schemas.openxmlformats.org/officeDocument/2006/relationships/oleObject" Target="../embeddings/oleObject17.bin"/><Relationship Id="rId5" Type="http://schemas.openxmlformats.org/officeDocument/2006/relationships/oleObject" Target="../embeddings/oleObject14.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5.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1.bin"/></Relationships>
</file>

<file path=ppt/slides/_rels/slide19.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28.bin"/><Relationship Id="rId18" Type="http://schemas.openxmlformats.org/officeDocument/2006/relationships/image" Target="../media/image36.wmf"/><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33.wmf"/><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image" Target="../media/image35.wmf"/><Relationship Id="rId1" Type="http://schemas.openxmlformats.org/officeDocument/2006/relationships/vmlDrawing" Target="../drawings/vmlDrawing8.vml"/><Relationship Id="rId6" Type="http://schemas.openxmlformats.org/officeDocument/2006/relationships/image" Target="../media/image30.wmf"/><Relationship Id="rId11" Type="http://schemas.openxmlformats.org/officeDocument/2006/relationships/oleObject" Target="../embeddings/oleObject27.bin"/><Relationship Id="rId5" Type="http://schemas.openxmlformats.org/officeDocument/2006/relationships/oleObject" Target="../embeddings/oleObject24.bin"/><Relationship Id="rId15" Type="http://schemas.openxmlformats.org/officeDocument/2006/relationships/oleObject" Target="../embeddings/oleObject29.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6.bin"/><Relationship Id="rId14" Type="http://schemas.openxmlformats.org/officeDocument/2006/relationships/image" Target="../media/image3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8.wmf"/><Relationship Id="rId5" Type="http://schemas.openxmlformats.org/officeDocument/2006/relationships/oleObject" Target="../embeddings/oleObject32.bin"/><Relationship Id="rId4" Type="http://schemas.openxmlformats.org/officeDocument/2006/relationships/image" Target="../media/image37.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0.wmf"/><Relationship Id="rId5" Type="http://schemas.openxmlformats.org/officeDocument/2006/relationships/oleObject" Target="../embeddings/oleObject34.bin"/><Relationship Id="rId4" Type="http://schemas.openxmlformats.org/officeDocument/2006/relationships/image" Target="../media/image39.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2.wmf"/><Relationship Id="rId5" Type="http://schemas.openxmlformats.org/officeDocument/2006/relationships/oleObject" Target="../embeddings/oleObject36.bin"/><Relationship Id="rId4" Type="http://schemas.openxmlformats.org/officeDocument/2006/relationships/image" Target="../media/image41.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image" Target="../media/image46.jpeg"/><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8.bin"/><Relationship Id="rId5" Type="http://schemas.openxmlformats.org/officeDocument/2006/relationships/image" Target="../media/image43.wmf"/><Relationship Id="rId4" Type="http://schemas.openxmlformats.org/officeDocument/2006/relationships/oleObject" Target="../embeddings/oleObject37.bin"/><Relationship Id="rId9" Type="http://schemas.openxmlformats.org/officeDocument/2006/relationships/image" Target="../media/image45.wmf"/></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8.wmf"/><Relationship Id="rId5" Type="http://schemas.openxmlformats.org/officeDocument/2006/relationships/oleObject" Target="../embeddings/oleObject41.bin"/><Relationship Id="rId4" Type="http://schemas.openxmlformats.org/officeDocument/2006/relationships/image" Target="../media/image47.wmf"/></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9.wmf"/></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ctrTitle"/>
          </p:nvPr>
        </p:nvSpPr>
        <p:spPr>
          <a:xfrm>
            <a:off x="296466" y="1434566"/>
            <a:ext cx="3025031" cy="101566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r>
              <a:rPr lang="zh-CN" altLang="en-US" sz="6000" b="0" dirty="0" smtClean="0">
                <a:solidFill>
                  <a:schemeClr val="tx1"/>
                </a:solidFill>
                <a:ea typeface="黑体" panose="02010609060101010101" pitchFamily="49" charset="-122"/>
              </a:rPr>
              <a:t>第三讲</a:t>
            </a:r>
            <a:endParaRPr lang="zh-CN" altLang="en-US" sz="6000" b="0" dirty="0">
              <a:solidFill>
                <a:schemeClr val="tx1"/>
              </a:solidFill>
              <a:ea typeface="黑体" panose="02010609060101010101" pitchFamily="49" charset="-122"/>
            </a:endParaRPr>
          </a:p>
        </p:txBody>
      </p:sp>
      <p:sp>
        <p:nvSpPr>
          <p:cNvPr id="1079299" name="Rectangle 3"/>
          <p:cNvSpPr>
            <a:spLocks noChangeArrowheads="1"/>
          </p:cNvSpPr>
          <p:nvPr/>
        </p:nvSpPr>
        <p:spPr bwMode="auto">
          <a:xfrm>
            <a:off x="231775" y="3042353"/>
            <a:ext cx="8531225" cy="10156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6000" dirty="0" smtClean="0">
                <a:solidFill>
                  <a:srgbClr val="0000FF"/>
                </a:solidFill>
                <a:latin typeface="Times New Roman" panose="02020603050405020304" pitchFamily="18" charset="0"/>
                <a:ea typeface="黑体" panose="02010609060101010101" pitchFamily="49" charset="-122"/>
              </a:rPr>
              <a:t>矩阵</a:t>
            </a:r>
            <a:r>
              <a:rPr lang="zh-CN" altLang="en-US" sz="6000" dirty="0">
                <a:solidFill>
                  <a:srgbClr val="0000FF"/>
                </a:solidFill>
                <a:latin typeface="Times New Roman" panose="02020603050405020304" pitchFamily="18" charset="0"/>
                <a:ea typeface="黑体" panose="02010609060101010101" pitchFamily="49" charset="-122"/>
              </a:rPr>
              <a:t>特征值</a:t>
            </a:r>
            <a:r>
              <a:rPr lang="zh-CN" altLang="en-US" sz="6000" dirty="0" smtClean="0">
                <a:solidFill>
                  <a:srgbClr val="0000FF"/>
                </a:solidFill>
                <a:latin typeface="Times New Roman" panose="02020603050405020304" pitchFamily="18" charset="0"/>
                <a:ea typeface="黑体" panose="02010609060101010101" pitchFamily="49" charset="-122"/>
              </a:rPr>
              <a:t>计算</a:t>
            </a:r>
            <a:endParaRPr lang="zh-CN" altLang="en-US" sz="6000" dirty="0">
              <a:solidFill>
                <a:srgbClr val="0000FF"/>
              </a:solidFill>
              <a:latin typeface="Times New Roman" panose="02020603050405020304" pitchFamily="18" charset="0"/>
              <a:ea typeface="黑体" panose="02010609060101010101" pitchFamily="49" charset="-122"/>
            </a:endParaRPr>
          </a:p>
        </p:txBody>
      </p:sp>
      <p:sp>
        <p:nvSpPr>
          <p:cNvPr id="1079301" name="Line 5"/>
          <p:cNvSpPr>
            <a:spLocks noChangeShapeType="1"/>
          </p:cNvSpPr>
          <p:nvPr/>
        </p:nvSpPr>
        <p:spPr bwMode="auto">
          <a:xfrm>
            <a:off x="323850" y="2492375"/>
            <a:ext cx="3167063" cy="0"/>
          </a:xfrm>
          <a:prstGeom prst="line">
            <a:avLst/>
          </a:prstGeom>
          <a:noFill/>
          <a:ln w="5715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9" y="16913"/>
            <a:ext cx="3421677" cy="678239"/>
          </a:xfrm>
          <a:prstGeom prst="rect">
            <a:avLst/>
          </a:prstGeom>
        </p:spPr>
      </p:pic>
      <p:sp>
        <p:nvSpPr>
          <p:cNvPr id="8" name="Rectangle 4"/>
          <p:cNvSpPr>
            <a:spLocks noChangeArrowheads="1"/>
          </p:cNvSpPr>
          <p:nvPr/>
        </p:nvSpPr>
        <p:spPr bwMode="auto">
          <a:xfrm>
            <a:off x="2267744" y="4583977"/>
            <a:ext cx="676875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ct val="20000"/>
              </a:spcAft>
            </a:pPr>
            <a:r>
              <a:rPr lang="en-US" altLang="zh-CN" sz="4000" b="1" dirty="0">
                <a:solidFill>
                  <a:srgbClr val="0000FF"/>
                </a:solidFill>
                <a:latin typeface="Times New Roman" panose="02020603050405020304" pitchFamily="18" charset="0"/>
                <a:ea typeface="黑体" panose="02010609060101010101" pitchFamily="49" charset="-122"/>
              </a:rPr>
              <a:t>—— </a:t>
            </a:r>
            <a:r>
              <a:rPr lang="zh-CN" altLang="en-US" sz="4000" b="1" dirty="0" smtClean="0">
                <a:latin typeface="Times New Roman" panose="02020603050405020304" pitchFamily="18" charset="0"/>
                <a:ea typeface="黑体" panose="02010609060101010101" pitchFamily="49" charset="-122"/>
              </a:rPr>
              <a:t>应用：</a:t>
            </a:r>
            <a:r>
              <a:rPr lang="en-US" altLang="zh-CN" sz="4000" b="1" dirty="0" smtClean="0">
                <a:latin typeface="Times New Roman" panose="02020603050405020304" pitchFamily="18" charset="0"/>
                <a:ea typeface="黑体" panose="02010609060101010101" pitchFamily="49" charset="-122"/>
              </a:rPr>
              <a:t>Google </a:t>
            </a:r>
            <a:r>
              <a:rPr lang="zh-CN" altLang="en-US" sz="4000" b="1" dirty="0">
                <a:latin typeface="Times New Roman" panose="02020603050405020304" pitchFamily="18" charset="0"/>
                <a:ea typeface="黑体" panose="02010609060101010101" pitchFamily="49" charset="-122"/>
              </a:rPr>
              <a:t>网页排名</a:t>
            </a:r>
          </a:p>
        </p:txBody>
      </p:sp>
    </p:spTree>
    <p:extLst>
      <p:ext uri="{BB962C8B-B14F-4D97-AF65-F5344CB8AC3E}">
        <p14:creationId xmlns:p14="http://schemas.microsoft.com/office/powerpoint/2010/main" val="1890769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Grp="1" noChangeArrowheads="1"/>
          </p:cNvSpPr>
          <p:nvPr>
            <p:ph type="sldNum" sz="quarter" idx="4"/>
          </p:nvPr>
        </p:nvSpPr>
        <p:spPr/>
        <p:txBody>
          <a:bodyPr/>
          <a:lstStyle/>
          <a:p>
            <a:fld id="{271E65F8-96F2-46E2-BFEA-151F44361A94}" type="slidenum">
              <a:rPr lang="zh-CN" altLang="en-US"/>
              <a:pPr/>
              <a:t>10</a:t>
            </a:fld>
            <a:endParaRPr lang="en-US" altLang="zh-CN"/>
          </a:p>
        </p:txBody>
      </p:sp>
      <p:sp>
        <p:nvSpPr>
          <p:cNvPr id="1265666" name="Rectangle 2"/>
          <p:cNvSpPr>
            <a:spLocks noGrp="1" noChangeArrowheads="1"/>
          </p:cNvSpPr>
          <p:nvPr>
            <p:ph type="ctrTitle"/>
          </p:nvPr>
        </p:nvSpPr>
        <p:spPr>
          <a:xfrm>
            <a:off x="827088" y="1882775"/>
            <a:ext cx="7129462" cy="823913"/>
          </a:xfrm>
          <a:noFill/>
        </p:spPr>
        <p:txBody>
          <a:bodyPr>
            <a:spAutoFit/>
          </a:bodyPr>
          <a:lstStyle/>
          <a:p>
            <a:pPr algn="ctr"/>
            <a:r>
              <a:rPr lang="en-US" altLang="zh-CN" sz="4800">
                <a:solidFill>
                  <a:srgbClr val="0000FF"/>
                </a:solidFill>
                <a:ea typeface="黑体" panose="02010609060101010101" pitchFamily="49" charset="-122"/>
              </a:rPr>
              <a:t>PageRank </a:t>
            </a:r>
            <a:r>
              <a:rPr lang="zh-CN" altLang="en-US" sz="4800">
                <a:solidFill>
                  <a:srgbClr val="0000FF"/>
                </a:solidFill>
                <a:ea typeface="黑体" panose="02010609060101010101" pitchFamily="49" charset="-122"/>
              </a:rPr>
              <a:t>数学模型</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bwMode="auto">
          <a:xfrm>
            <a:off x="179513" y="964488"/>
            <a:ext cx="8640638" cy="2671943"/>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8" name="灯片编号占位符 5"/>
          <p:cNvSpPr>
            <a:spLocks noGrp="1"/>
          </p:cNvSpPr>
          <p:nvPr>
            <p:ph type="sldNum" sz="quarter" idx="12"/>
          </p:nvPr>
        </p:nvSpPr>
        <p:spPr/>
        <p:txBody>
          <a:bodyPr/>
          <a:lstStyle/>
          <a:p>
            <a:fld id="{5DEEE5D5-8CAD-4DF3-A271-275965E78250}" type="slidenum">
              <a:rPr lang="zh-CN" altLang="en-US"/>
              <a:pPr/>
              <a:t>11</a:t>
            </a:fld>
            <a:endParaRPr lang="en-US" altLang="zh-CN"/>
          </a:p>
        </p:txBody>
      </p:sp>
      <p:sp>
        <p:nvSpPr>
          <p:cNvPr id="1238018" name="Text Box 2"/>
          <p:cNvSpPr txBox="1">
            <a:spLocks noChangeArrowheads="1"/>
          </p:cNvSpPr>
          <p:nvPr/>
        </p:nvSpPr>
        <p:spPr bwMode="auto">
          <a:xfrm>
            <a:off x="250825" y="981075"/>
            <a:ext cx="8686800" cy="2603790"/>
          </a:xfrm>
          <a:prstGeom prst="rect">
            <a:avLst/>
          </a:prstGeom>
          <a:noFill/>
          <a:ln w="9525">
            <a:noFill/>
            <a:miter lim="800000"/>
            <a:headEnd/>
            <a:tailEnd/>
          </a:ln>
          <a:effectLs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chemeClr val="hlink"/>
              </a:buClr>
              <a:buFont typeface="Wingdings" panose="05000000000000000000" pitchFamily="2" charset="2"/>
              <a:buNone/>
            </a:pPr>
            <a:r>
              <a:rPr lang="en-US" altLang="zh-CN" b="1" dirty="0">
                <a:latin typeface="Times New Roman" panose="02020603050405020304" pitchFamily="18" charset="0"/>
                <a:ea typeface="黑体" panose="02010609060101010101" pitchFamily="49" charset="-122"/>
              </a:rPr>
              <a:t>Google </a:t>
            </a:r>
            <a:r>
              <a:rPr lang="zh-CN" altLang="en-US" b="1" dirty="0">
                <a:latin typeface="Times New Roman" panose="02020603050405020304" pitchFamily="18" charset="0"/>
                <a:ea typeface="黑体" panose="02010609060101010101" pitchFamily="49" charset="-122"/>
              </a:rPr>
              <a:t>的 </a:t>
            </a:r>
            <a:r>
              <a:rPr lang="en-US" altLang="zh-CN" b="1" dirty="0">
                <a:solidFill>
                  <a:srgbClr val="0000CC"/>
                </a:solidFill>
                <a:latin typeface="Times New Roman" panose="02020603050405020304" pitchFamily="18" charset="0"/>
                <a:ea typeface="黑体" panose="02010609060101010101" pitchFamily="49" charset="-122"/>
              </a:rPr>
              <a:t>PageRank</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是基于这样一个理论</a:t>
            </a:r>
            <a:r>
              <a:rPr lang="zh-CN" altLang="en-US" b="1" dirty="0" smtClean="0">
                <a:latin typeface="Times New Roman" panose="02020603050405020304" pitchFamily="18" charset="0"/>
                <a:ea typeface="黑体" panose="02010609060101010101" pitchFamily="49" charset="-122"/>
              </a:rPr>
              <a:t>：</a:t>
            </a:r>
            <a:endParaRPr lang="en-US" altLang="zh-CN" b="1" dirty="0" smtClean="0">
              <a:latin typeface="Times New Roman" panose="02020603050405020304" pitchFamily="18" charset="0"/>
              <a:ea typeface="黑体" panose="02010609060101010101" pitchFamily="49" charset="-122"/>
            </a:endParaRPr>
          </a:p>
          <a:p>
            <a:pPr>
              <a:lnSpc>
                <a:spcPct val="120000"/>
              </a:lnSpc>
              <a:spcBef>
                <a:spcPct val="40000"/>
              </a:spcBef>
              <a:buClr>
                <a:schemeClr val="hlink"/>
              </a:buClr>
              <a:buFont typeface="Wingdings" panose="05000000000000000000" pitchFamily="2" charset="2"/>
              <a:buNone/>
            </a:pPr>
            <a:r>
              <a:rPr lang="zh-CN" altLang="en-US" b="1" dirty="0" smtClean="0">
                <a:latin typeface="Times New Roman" panose="02020603050405020304" pitchFamily="18" charset="0"/>
                <a:ea typeface="黑体" panose="02010609060101010101" pitchFamily="49" charset="-122"/>
              </a:rPr>
              <a:t>若 </a:t>
            </a:r>
            <a:r>
              <a:rPr lang="en-US" altLang="zh-CN" b="1" dirty="0">
                <a:latin typeface="Times New Roman" panose="02020603050405020304" pitchFamily="18" charset="0"/>
                <a:ea typeface="黑体" panose="02010609060101010101" pitchFamily="49" charset="-122"/>
              </a:rPr>
              <a:t>B </a:t>
            </a:r>
            <a:r>
              <a:rPr lang="zh-CN" altLang="en-US" b="1" dirty="0">
                <a:latin typeface="Times New Roman" panose="02020603050405020304" pitchFamily="18" charset="0"/>
                <a:ea typeface="黑体" panose="02010609060101010101" pitchFamily="49" charset="-122"/>
              </a:rPr>
              <a:t>网页上有连接到 </a:t>
            </a:r>
            <a:r>
              <a:rPr lang="en-US" altLang="zh-CN" b="1" dirty="0">
                <a:latin typeface="Times New Roman" panose="02020603050405020304" pitchFamily="18" charset="0"/>
                <a:ea typeface="黑体" panose="02010609060101010101" pitchFamily="49" charset="-122"/>
              </a:rPr>
              <a:t>A </a:t>
            </a:r>
            <a:r>
              <a:rPr lang="zh-CN" altLang="en-US" b="1" dirty="0" smtClean="0">
                <a:latin typeface="Times New Roman" panose="02020603050405020304" pitchFamily="18" charset="0"/>
                <a:ea typeface="黑体" panose="02010609060101010101" pitchFamily="49" charset="-122"/>
              </a:rPr>
              <a:t>网站的</a:t>
            </a:r>
            <a:r>
              <a:rPr lang="zh-CN" altLang="en-US" b="1" dirty="0">
                <a:latin typeface="Times New Roman" panose="02020603050405020304" pitchFamily="18" charset="0"/>
                <a:ea typeface="黑体" panose="02010609060101010101" pitchFamily="49" charset="-122"/>
              </a:rPr>
              <a:t>链接 </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称 </a:t>
            </a:r>
            <a:r>
              <a:rPr lang="en-US" altLang="zh-CN" b="1" dirty="0">
                <a:latin typeface="Times New Roman" panose="02020603050405020304" pitchFamily="18" charset="0"/>
                <a:ea typeface="黑体" panose="02010609060101010101" pitchFamily="49" charset="-122"/>
              </a:rPr>
              <a:t>B </a:t>
            </a:r>
            <a:r>
              <a:rPr lang="zh-CN" altLang="en-US" b="1" dirty="0">
                <a:latin typeface="Times New Roman" panose="02020603050405020304" pitchFamily="18" charset="0"/>
                <a:ea typeface="黑体" panose="02010609060101010101" pitchFamily="49" charset="-122"/>
              </a:rPr>
              <a:t>为 </a:t>
            </a:r>
            <a:r>
              <a:rPr lang="en-US" altLang="zh-CN" b="1" dirty="0">
                <a:latin typeface="Times New Roman" panose="02020603050405020304" pitchFamily="18" charset="0"/>
                <a:ea typeface="黑体" panose="02010609060101010101" pitchFamily="49" charset="-122"/>
              </a:rPr>
              <a:t>A </a:t>
            </a:r>
            <a:r>
              <a:rPr lang="zh-CN" altLang="en-US" b="1" dirty="0">
                <a:latin typeface="Times New Roman" panose="02020603050405020304" pitchFamily="18" charset="0"/>
                <a:ea typeface="黑体" panose="02010609060101010101" pitchFamily="49" charset="-122"/>
              </a:rPr>
              <a:t>的</a:t>
            </a:r>
            <a:r>
              <a:rPr lang="zh-CN" altLang="en-US" b="1" dirty="0">
                <a:solidFill>
                  <a:srgbClr val="0000CC"/>
                </a:solidFill>
                <a:latin typeface="Times New Roman" panose="02020603050405020304" pitchFamily="18" charset="0"/>
                <a:ea typeface="黑体" panose="02010609060101010101" pitchFamily="49" charset="-122"/>
              </a:rPr>
              <a:t>导入链接</a:t>
            </a:r>
            <a:r>
              <a:rPr lang="zh-CN" altLang="en-US" b="1" dirty="0">
                <a:latin typeface="Times New Roman" panose="02020603050405020304" pitchFamily="18" charset="0"/>
                <a:ea typeface="黑体" panose="02010609060101010101" pitchFamily="49" charset="-122"/>
              </a:rPr>
              <a:t> </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，说明 </a:t>
            </a:r>
            <a:r>
              <a:rPr lang="en-US" altLang="zh-CN" b="1" dirty="0">
                <a:latin typeface="Times New Roman" panose="02020603050405020304" pitchFamily="18" charset="0"/>
                <a:ea typeface="黑体" panose="02010609060101010101" pitchFamily="49" charset="-122"/>
              </a:rPr>
              <a:t>B </a:t>
            </a:r>
            <a:r>
              <a:rPr lang="zh-CN" altLang="en-US" b="1" dirty="0">
                <a:latin typeface="Times New Roman" panose="02020603050405020304" pitchFamily="18" charset="0"/>
                <a:ea typeface="黑体" panose="02010609060101010101" pitchFamily="49" charset="-122"/>
              </a:rPr>
              <a:t>认为 </a:t>
            </a:r>
            <a:r>
              <a:rPr lang="en-US" altLang="zh-CN" b="1" dirty="0">
                <a:latin typeface="Times New Roman" panose="02020603050405020304" pitchFamily="18" charset="0"/>
                <a:ea typeface="黑体" panose="02010609060101010101" pitchFamily="49" charset="-122"/>
              </a:rPr>
              <a:t>A </a:t>
            </a:r>
            <a:r>
              <a:rPr lang="zh-CN" altLang="en-US" b="1" dirty="0">
                <a:latin typeface="Times New Roman" panose="02020603050405020304" pitchFamily="18" charset="0"/>
                <a:ea typeface="黑体" panose="02010609060101010101" pitchFamily="49" charset="-122"/>
              </a:rPr>
              <a:t>有链接价值，是一个“重要”</a:t>
            </a:r>
            <a:r>
              <a:rPr lang="zh-CN" altLang="en-US" b="1" dirty="0">
                <a:latin typeface="Times New Roman" panose="02020603050405020304" pitchFamily="18" charset="0"/>
                <a:ea typeface="黑体" panose="02010609060101010101" pitchFamily="49" charset="-122"/>
              </a:rPr>
              <a:t>的网站，</a:t>
            </a:r>
            <a:r>
              <a:rPr lang="zh-CN" altLang="en-US" b="1" dirty="0" smtClean="0">
                <a:latin typeface="Times New Roman" panose="02020603050405020304" pitchFamily="18" charset="0"/>
                <a:ea typeface="黑体" panose="02010609060101010101" pitchFamily="49" charset="-122"/>
              </a:rPr>
              <a:t>此时 </a:t>
            </a:r>
            <a:r>
              <a:rPr lang="en-US" altLang="zh-CN" b="1" dirty="0" smtClean="0">
                <a:latin typeface="Times New Roman" panose="02020603050405020304" pitchFamily="18" charset="0"/>
                <a:ea typeface="黑体" panose="02010609060101010101" pitchFamily="49" charset="-122"/>
              </a:rPr>
              <a:t>A</a:t>
            </a:r>
            <a:r>
              <a:rPr lang="zh-CN" altLang="en-US" b="1" dirty="0">
                <a:latin typeface="Times New Roman" panose="02020603050405020304" pitchFamily="18" charset="0"/>
                <a:ea typeface="黑体" panose="02010609060101010101" pitchFamily="49" charset="-122"/>
              </a:rPr>
              <a:t>网站可</a:t>
            </a:r>
            <a:r>
              <a:rPr lang="zh-CN" altLang="en-US" b="1" dirty="0">
                <a:latin typeface="Times New Roman" panose="02020603050405020304" pitchFamily="18" charset="0"/>
                <a:ea typeface="黑体" panose="02010609060101010101" pitchFamily="49" charset="-122"/>
              </a:rPr>
              <a:t>从 </a:t>
            </a:r>
            <a:r>
              <a:rPr lang="en-US" altLang="zh-CN" b="1" dirty="0" smtClean="0">
                <a:latin typeface="Times New Roman" panose="02020603050405020304" pitchFamily="18" charset="0"/>
                <a:ea typeface="黑体" panose="02010609060101010101" pitchFamily="49" charset="-122"/>
              </a:rPr>
              <a:t>B</a:t>
            </a:r>
            <a:r>
              <a:rPr lang="zh-CN" altLang="en-US" b="1" dirty="0">
                <a:latin typeface="Times New Roman" panose="02020603050405020304" pitchFamily="18" charset="0"/>
                <a:ea typeface="黑体" panose="02010609060101010101" pitchFamily="49" charset="-122"/>
              </a:rPr>
              <a:t>网站分得</a:t>
            </a:r>
            <a:r>
              <a:rPr lang="zh-CN" altLang="en-US" b="1" dirty="0">
                <a:latin typeface="Times New Roman" panose="02020603050405020304" pitchFamily="18" charset="0"/>
                <a:ea typeface="黑体" panose="02010609060101010101" pitchFamily="49" charset="-122"/>
              </a:rPr>
              <a:t>一定的级别 </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重要性 </a:t>
            </a:r>
            <a:r>
              <a:rPr lang="en-US" altLang="zh-CN" b="1" dirty="0" smtClean="0">
                <a:latin typeface="Times New Roman" panose="02020603050405020304" pitchFamily="18" charset="0"/>
                <a:ea typeface="黑体" panose="02010609060101010101" pitchFamily="49" charset="-122"/>
              </a:rPr>
              <a:t>)</a:t>
            </a:r>
            <a:r>
              <a:rPr lang="zh-CN" altLang="en-US" b="1" dirty="0" smtClean="0">
                <a:latin typeface="Times New Roman" panose="02020603050405020304" pitchFamily="18" charset="0"/>
                <a:ea typeface="黑体" panose="02010609060101010101" pitchFamily="49" charset="-122"/>
              </a:rPr>
              <a:t>。</a:t>
            </a:r>
            <a:endParaRPr lang="en-US" altLang="zh-CN" b="1" dirty="0" smtClean="0">
              <a:latin typeface="Times New Roman" panose="02020603050405020304" pitchFamily="18" charset="0"/>
              <a:ea typeface="黑体" panose="02010609060101010101" pitchFamily="49" charset="-122"/>
            </a:endParaRPr>
          </a:p>
          <a:p>
            <a:pPr>
              <a:lnSpc>
                <a:spcPct val="120000"/>
              </a:lnSpc>
              <a:spcBef>
                <a:spcPct val="40000"/>
              </a:spcBef>
              <a:buClr>
                <a:schemeClr val="hlink"/>
              </a:buClr>
              <a:buFont typeface="Wingdings" panose="05000000000000000000" pitchFamily="2" charset="2"/>
              <a:buNone/>
            </a:pPr>
            <a:r>
              <a:rPr lang="zh-CN" altLang="en-US" b="1" dirty="0" smtClean="0">
                <a:latin typeface="Times New Roman" panose="02020603050405020304" pitchFamily="18" charset="0"/>
                <a:ea typeface="黑体" panose="02010609060101010101" pitchFamily="49" charset="-122"/>
              </a:rPr>
              <a:t>同时 </a:t>
            </a:r>
            <a:r>
              <a:rPr lang="en-US" altLang="zh-CN" b="1" dirty="0" smtClean="0">
                <a:latin typeface="Times New Roman" panose="02020603050405020304" pitchFamily="18" charset="0"/>
                <a:ea typeface="黑体" panose="02010609060101010101" pitchFamily="49" charset="-122"/>
              </a:rPr>
              <a:t>A </a:t>
            </a:r>
            <a:r>
              <a:rPr lang="zh-CN" altLang="en-US" b="1" dirty="0" smtClean="0">
                <a:latin typeface="Times New Roman" panose="02020603050405020304" pitchFamily="18" charset="0"/>
                <a:ea typeface="黑体" panose="02010609060101010101" pitchFamily="49" charset="-122"/>
              </a:rPr>
              <a:t>的级别将</a:t>
            </a:r>
            <a:r>
              <a:rPr lang="zh-CN" altLang="en-US" b="1" dirty="0" smtClean="0">
                <a:latin typeface="Times New Roman" panose="02020603050405020304" pitchFamily="18" charset="0"/>
                <a:ea typeface="黑体" panose="02010609060101010101" pitchFamily="49" charset="-122"/>
              </a:rPr>
              <a:t>平均</a:t>
            </a:r>
            <a:r>
              <a:rPr lang="zh-CN" altLang="en-US" b="1" dirty="0">
                <a:latin typeface="Times New Roman" panose="02020603050405020304" pitchFamily="18" charset="0"/>
                <a:ea typeface="黑体" panose="02010609060101010101" pitchFamily="49" charset="-122"/>
              </a:rPr>
              <a:t>分配给 </a:t>
            </a:r>
            <a:r>
              <a:rPr lang="en-US" altLang="zh-CN" b="1" dirty="0" smtClean="0">
                <a:latin typeface="Times New Roman" panose="02020603050405020304" pitchFamily="18" charset="0"/>
                <a:ea typeface="黑体" panose="02010609060101010101" pitchFamily="49" charset="-122"/>
              </a:rPr>
              <a:t>A</a:t>
            </a:r>
            <a:r>
              <a:rPr lang="zh-CN" altLang="en-US" b="1" dirty="0">
                <a:latin typeface="Times New Roman" panose="02020603050405020304" pitchFamily="18" charset="0"/>
                <a:ea typeface="黑体" panose="02010609060101010101" pitchFamily="49" charset="-122"/>
              </a:rPr>
              <a:t>网站上</a:t>
            </a:r>
            <a:r>
              <a:rPr lang="zh-CN" altLang="en-US" b="1" dirty="0">
                <a:latin typeface="Times New Roman" panose="02020603050405020304" pitchFamily="18" charset="0"/>
                <a:ea typeface="黑体" panose="02010609060101010101" pitchFamily="49" charset="-122"/>
              </a:rPr>
              <a:t>的所有</a:t>
            </a:r>
            <a:r>
              <a:rPr lang="zh-CN" altLang="en-US" b="1" dirty="0">
                <a:solidFill>
                  <a:srgbClr val="0000CC"/>
                </a:solidFill>
                <a:latin typeface="Times New Roman" panose="02020603050405020304" pitchFamily="18" charset="0"/>
                <a:ea typeface="黑体" panose="02010609060101010101" pitchFamily="49" charset="-122"/>
              </a:rPr>
              <a:t>导出</a:t>
            </a:r>
            <a:r>
              <a:rPr lang="zh-CN" altLang="en-US" b="1" dirty="0" smtClean="0">
                <a:solidFill>
                  <a:srgbClr val="0000CC"/>
                </a:solidFill>
                <a:latin typeface="Times New Roman" panose="02020603050405020304" pitchFamily="18" charset="0"/>
                <a:ea typeface="黑体" panose="02010609060101010101" pitchFamily="49" charset="-122"/>
              </a:rPr>
              <a:t>链接。</a:t>
            </a:r>
            <a:endParaRPr lang="zh-CN" altLang="en-US" b="1" dirty="0">
              <a:latin typeface="Times New Roman" panose="02020603050405020304" pitchFamily="18" charset="0"/>
              <a:ea typeface="黑体" panose="02010609060101010101" pitchFamily="49" charset="-122"/>
            </a:endParaRPr>
          </a:p>
        </p:txBody>
      </p:sp>
      <p:sp>
        <p:nvSpPr>
          <p:cNvPr id="1238019" name="Text Box 3"/>
          <p:cNvSpPr txBox="1">
            <a:spLocks noChangeArrowheads="1"/>
          </p:cNvSpPr>
          <p:nvPr/>
        </p:nvSpPr>
        <p:spPr bwMode="auto">
          <a:xfrm>
            <a:off x="250825" y="3830847"/>
            <a:ext cx="8534400" cy="1084079"/>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chemeClr val="hlink"/>
              </a:buClr>
              <a:buFont typeface="Wingdings" panose="05000000000000000000" pitchFamily="2" charset="2"/>
              <a:buNone/>
            </a:pPr>
            <a:r>
              <a:rPr lang="zh-CN" altLang="en-US" b="1" dirty="0">
                <a:solidFill>
                  <a:srgbClr val="0000CC"/>
                </a:solidFill>
                <a:latin typeface="Times New Roman" panose="02020603050405020304" pitchFamily="18" charset="0"/>
                <a:ea typeface="黑体" panose="02010609060101010101" pitchFamily="49" charset="-122"/>
              </a:rPr>
              <a:t>导入</a:t>
            </a:r>
            <a:r>
              <a:rPr lang="zh-CN" altLang="en-US" b="1" dirty="0" smtClean="0">
                <a:solidFill>
                  <a:srgbClr val="0000CC"/>
                </a:solidFill>
                <a:latin typeface="Times New Roman" panose="02020603050405020304" pitchFamily="18" charset="0"/>
                <a:ea typeface="黑体" panose="02010609060101010101" pitchFamily="49" charset="-122"/>
              </a:rPr>
              <a:t>链接：</a:t>
            </a:r>
            <a:r>
              <a:rPr lang="zh-CN" altLang="en-US" b="1" dirty="0" smtClean="0">
                <a:latin typeface="Times New Roman" panose="02020603050405020304" pitchFamily="18" charset="0"/>
                <a:ea typeface="黑体" panose="02010609060101010101" pitchFamily="49" charset="-122"/>
              </a:rPr>
              <a:t>链接到</a:t>
            </a:r>
            <a:r>
              <a:rPr lang="zh-CN" altLang="en-US" b="1" dirty="0">
                <a:latin typeface="Times New Roman" panose="02020603050405020304" pitchFamily="18" charset="0"/>
                <a:ea typeface="黑体" panose="02010609060101010101" pitchFamily="49" charset="-122"/>
              </a:rPr>
              <a:t>你网站的站点</a:t>
            </a:r>
            <a:r>
              <a:rPr lang="zh-CN" altLang="en-US" b="1" dirty="0" smtClean="0">
                <a:latin typeface="Times New Roman" panose="02020603050405020304" pitchFamily="18" charset="0"/>
                <a:ea typeface="黑体" panose="02010609060101010101" pitchFamily="49" charset="-122"/>
              </a:rPr>
              <a:t>，即</a:t>
            </a:r>
            <a:r>
              <a:rPr lang="zh-CN" altLang="en-US" b="1" dirty="0" smtClean="0">
                <a:solidFill>
                  <a:srgbClr val="0000CC"/>
                </a:solidFill>
                <a:latin typeface="Times New Roman" panose="02020603050405020304" pitchFamily="18" charset="0"/>
                <a:ea typeface="黑体" panose="02010609060101010101" pitchFamily="49" charset="-122"/>
              </a:rPr>
              <a:t>“外部链接”</a:t>
            </a:r>
            <a:r>
              <a:rPr lang="zh-CN" altLang="en-US" b="1" dirty="0" smtClean="0">
                <a:latin typeface="Times New Roman" panose="02020603050405020304" pitchFamily="18" charset="0"/>
                <a:ea typeface="黑体" panose="02010609060101010101" pitchFamily="49" charset="-122"/>
              </a:rPr>
              <a:t>；</a:t>
            </a:r>
            <a:endParaRPr lang="en-US" altLang="zh-CN" b="1" dirty="0" smtClean="0">
              <a:latin typeface="Times New Roman" panose="02020603050405020304" pitchFamily="18" charset="0"/>
              <a:ea typeface="黑体" panose="02010609060101010101" pitchFamily="49" charset="-122"/>
            </a:endParaRPr>
          </a:p>
          <a:p>
            <a:pPr>
              <a:lnSpc>
                <a:spcPct val="120000"/>
              </a:lnSpc>
              <a:spcBef>
                <a:spcPct val="40000"/>
              </a:spcBef>
              <a:buClr>
                <a:schemeClr val="hlink"/>
              </a:buClr>
              <a:buFont typeface="Wingdings" panose="05000000000000000000" pitchFamily="2" charset="2"/>
              <a:buNone/>
            </a:pPr>
            <a:r>
              <a:rPr lang="zh-CN" altLang="en-US" b="1" dirty="0">
                <a:solidFill>
                  <a:srgbClr val="0000CC"/>
                </a:solidFill>
                <a:latin typeface="Times New Roman" panose="02020603050405020304" pitchFamily="18" charset="0"/>
                <a:ea typeface="黑体" panose="02010609060101010101" pitchFamily="49" charset="-122"/>
              </a:rPr>
              <a:t>导出</a:t>
            </a:r>
            <a:r>
              <a:rPr lang="zh-CN" altLang="en-US" b="1" dirty="0" smtClean="0">
                <a:solidFill>
                  <a:srgbClr val="0000CC"/>
                </a:solidFill>
                <a:latin typeface="Times New Roman" panose="02020603050405020304" pitchFamily="18" charset="0"/>
                <a:ea typeface="黑体" panose="02010609060101010101" pitchFamily="49" charset="-122"/>
              </a:rPr>
              <a:t>链接：</a:t>
            </a:r>
            <a:r>
              <a:rPr lang="zh-CN" altLang="en-US" b="1" dirty="0" smtClean="0">
                <a:latin typeface="Times New Roman" panose="02020603050405020304" pitchFamily="18" charset="0"/>
                <a:ea typeface="黑体" panose="02010609060101010101" pitchFamily="49" charset="-122"/>
              </a:rPr>
              <a:t>网站上指向</a:t>
            </a:r>
            <a:r>
              <a:rPr lang="zh-CN" altLang="en-US" b="1" dirty="0">
                <a:latin typeface="Times New Roman" panose="02020603050405020304" pitchFamily="18" charset="0"/>
                <a:ea typeface="黑体" panose="02010609060101010101" pitchFamily="49" charset="-122"/>
              </a:rPr>
              <a:t>另外一个</a:t>
            </a:r>
            <a:r>
              <a:rPr lang="zh-CN" altLang="en-US" b="1" dirty="0" smtClean="0">
                <a:latin typeface="Times New Roman" panose="02020603050405020304" pitchFamily="18" charset="0"/>
                <a:ea typeface="黑体" panose="02010609060101010101" pitchFamily="49" charset="-122"/>
              </a:rPr>
              <a:t>站点的链接。</a:t>
            </a:r>
            <a:endParaRPr lang="zh-CN" altLang="en-US" b="1" dirty="0">
              <a:latin typeface="Times New Roman" panose="02020603050405020304" pitchFamily="18" charset="0"/>
              <a:ea typeface="黑体" panose="02010609060101010101" pitchFamily="49" charset="-122"/>
            </a:endParaRPr>
          </a:p>
        </p:txBody>
      </p:sp>
      <p:sp>
        <p:nvSpPr>
          <p:cNvPr id="1238020" name="Text Box 4"/>
          <p:cNvSpPr txBox="1">
            <a:spLocks noChangeArrowheads="1"/>
          </p:cNvSpPr>
          <p:nvPr/>
        </p:nvSpPr>
        <p:spPr bwMode="auto">
          <a:xfrm>
            <a:off x="260599" y="5151589"/>
            <a:ext cx="8534400" cy="93634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chemeClr val="hlink"/>
              </a:buClr>
              <a:buFont typeface="Wingdings" panose="05000000000000000000" pitchFamily="2" charset="2"/>
              <a:buNone/>
            </a:pPr>
            <a:r>
              <a:rPr lang="zh-CN" altLang="en-US" b="1" dirty="0" smtClean="0">
                <a:latin typeface="Times New Roman" panose="02020603050405020304" pitchFamily="18" charset="0"/>
                <a:ea typeface="黑体" panose="02010609060101010101" pitchFamily="49" charset="-122"/>
              </a:rPr>
              <a:t>在 </a:t>
            </a:r>
            <a:r>
              <a:rPr lang="en-US" altLang="zh-CN" b="1" dirty="0" smtClean="0">
                <a:latin typeface="Times New Roman" panose="02020603050405020304" pitchFamily="18" charset="0"/>
                <a:ea typeface="黑体" panose="02010609060101010101" pitchFamily="49" charset="-122"/>
              </a:rPr>
              <a:t>PageRank </a:t>
            </a:r>
            <a:r>
              <a:rPr lang="zh-CN" altLang="en-US" b="1" dirty="0" smtClean="0">
                <a:latin typeface="Times New Roman" panose="02020603050405020304" pitchFamily="18" charset="0"/>
                <a:ea typeface="黑体" panose="02010609060101010101" pitchFamily="49" charset="-122"/>
              </a:rPr>
              <a:t>模型中，</a:t>
            </a:r>
            <a:r>
              <a:rPr lang="zh-CN" altLang="en-US" b="1" dirty="0">
                <a:latin typeface="Times New Roman" panose="02020603050405020304" pitchFamily="18" charset="0"/>
                <a:ea typeface="黑体" panose="02010609060101010101" pitchFamily="49" charset="-122"/>
              </a:rPr>
              <a:t>一</a:t>
            </a:r>
            <a:r>
              <a:rPr lang="zh-CN" altLang="en-US" b="1" dirty="0">
                <a:latin typeface="Times New Roman" panose="02020603050405020304" pitchFamily="18" charset="0"/>
                <a:ea typeface="黑体" panose="02010609060101010101" pitchFamily="49" charset="-122"/>
              </a:rPr>
              <a:t>个网站的</a:t>
            </a:r>
            <a:r>
              <a:rPr lang="zh-CN" altLang="en-US" b="1" dirty="0">
                <a:latin typeface="Times New Roman" panose="02020603050405020304" pitchFamily="18" charset="0"/>
                <a:ea typeface="黑体" panose="02010609060101010101" pitchFamily="49" charset="-122"/>
              </a:rPr>
              <a:t>级别（重要性）大致由下面两个因素决定</a:t>
            </a:r>
            <a:r>
              <a:rPr lang="zh-CN" altLang="en-US" b="1" dirty="0" smtClean="0">
                <a:latin typeface="Times New Roman" panose="02020603050405020304" pitchFamily="18" charset="0"/>
                <a:ea typeface="黑体" panose="02010609060101010101" pitchFamily="49" charset="-122"/>
              </a:rPr>
              <a:t>：</a:t>
            </a:r>
            <a:r>
              <a:rPr lang="zh-CN" altLang="en-US" b="1" dirty="0" smtClean="0">
                <a:solidFill>
                  <a:srgbClr val="0000CC"/>
                </a:solidFill>
                <a:latin typeface="Times New Roman" panose="02020603050405020304" pitchFamily="18" charset="0"/>
                <a:ea typeface="黑体" panose="02010609060101010101" pitchFamily="49" charset="-122"/>
              </a:rPr>
              <a:t>导</a:t>
            </a:r>
            <a:r>
              <a:rPr lang="zh-CN" altLang="en-US" b="1" dirty="0">
                <a:solidFill>
                  <a:srgbClr val="0000CC"/>
                </a:solidFill>
                <a:latin typeface="Times New Roman" panose="02020603050405020304" pitchFamily="18" charset="0"/>
                <a:ea typeface="黑体" panose="02010609060101010101" pitchFamily="49" charset="-122"/>
              </a:rPr>
              <a:t>入链接的数量</a:t>
            </a:r>
            <a:r>
              <a:rPr lang="zh-CN" altLang="en-US" b="1" dirty="0" smtClean="0">
                <a:latin typeface="Times New Roman" panose="02020603050405020304" pitchFamily="18" charset="0"/>
                <a:ea typeface="黑体" panose="02010609060101010101" pitchFamily="49" charset="-122"/>
              </a:rPr>
              <a:t>和</a:t>
            </a:r>
            <a:r>
              <a:rPr lang="zh-CN" altLang="en-US" b="1" dirty="0" smtClean="0">
                <a:solidFill>
                  <a:srgbClr val="0000CC"/>
                </a:solidFill>
                <a:latin typeface="Times New Roman" panose="02020603050405020304" pitchFamily="18" charset="0"/>
                <a:ea typeface="黑体" panose="02010609060101010101" pitchFamily="49" charset="-122"/>
              </a:rPr>
              <a:t>导</a:t>
            </a:r>
            <a:r>
              <a:rPr lang="zh-CN" altLang="en-US" b="1" dirty="0">
                <a:solidFill>
                  <a:srgbClr val="0000CC"/>
                </a:solidFill>
                <a:latin typeface="Times New Roman" panose="02020603050405020304" pitchFamily="18" charset="0"/>
                <a:ea typeface="黑体" panose="02010609060101010101" pitchFamily="49" charset="-122"/>
              </a:rPr>
              <a:t>入链接的级别</a:t>
            </a:r>
            <a:r>
              <a:rPr lang="zh-CN" altLang="en-US" b="1" dirty="0">
                <a:latin typeface="Times New Roman" panose="02020603050405020304" pitchFamily="18" charset="0"/>
                <a:ea typeface="黑体" panose="02010609060101010101" pitchFamily="49" charset="-122"/>
              </a:rPr>
              <a:t>（重要性）。</a:t>
            </a:r>
          </a:p>
        </p:txBody>
      </p:sp>
      <p:sp>
        <p:nvSpPr>
          <p:cNvPr id="1238021" name="Rectangle 5"/>
          <p:cNvSpPr>
            <a:spLocks noGrp="1" noChangeArrowheads="1"/>
          </p:cNvSpPr>
          <p:nvPr>
            <p:ph type="title"/>
          </p:nvPr>
        </p:nvSpPr>
        <p:spPr>
          <a:xfrm>
            <a:off x="323850" y="260350"/>
            <a:ext cx="6008688" cy="617538"/>
          </a:xfrm>
        </p:spPr>
        <p:txBody>
          <a:bodyPr/>
          <a:lstStyle/>
          <a:p>
            <a:r>
              <a:rPr lang="en-US" altLang="zh-CN"/>
              <a:t>PageRank </a:t>
            </a:r>
            <a:r>
              <a:rPr lang="zh-CN" altLang="en-US"/>
              <a:t>的决定因素</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6D4A5C24-8064-4603-8328-9AFEF1A07668}" type="slidenum">
              <a:rPr lang="zh-CN" altLang="en-US"/>
              <a:pPr/>
              <a:t>12</a:t>
            </a:fld>
            <a:endParaRPr lang="en-US" altLang="zh-CN"/>
          </a:p>
        </p:txBody>
      </p:sp>
      <p:sp>
        <p:nvSpPr>
          <p:cNvPr id="1239042" name="Text Box 2"/>
          <p:cNvSpPr txBox="1">
            <a:spLocks noChangeArrowheads="1"/>
          </p:cNvSpPr>
          <p:nvPr/>
        </p:nvSpPr>
        <p:spPr bwMode="auto">
          <a:xfrm>
            <a:off x="323850" y="1052513"/>
            <a:ext cx="8591550" cy="141605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chemeClr val="hlink"/>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如果我们将下面的有向图中的每个顶点看成一</a:t>
            </a:r>
            <a:r>
              <a:rPr lang="zh-CN" altLang="en-US" b="1" dirty="0">
                <a:latin typeface="Times New Roman" panose="02020603050405020304" pitchFamily="18" charset="0"/>
                <a:ea typeface="黑体" panose="02010609060101010101" pitchFamily="49" charset="-122"/>
              </a:rPr>
              <a:t>个网站，</a:t>
            </a:r>
            <a:r>
              <a:rPr lang="zh-CN" altLang="en-US" b="1" dirty="0">
                <a:latin typeface="Times New Roman" panose="02020603050405020304" pitchFamily="18" charset="0"/>
                <a:ea typeface="黑体" panose="02010609060101010101" pitchFamily="49" charset="-122"/>
              </a:rPr>
              <a:t>并把每条边看成</a:t>
            </a:r>
            <a:r>
              <a:rPr lang="zh-CN" altLang="en-US" b="1" dirty="0">
                <a:latin typeface="Times New Roman" panose="02020603050405020304" pitchFamily="18" charset="0"/>
                <a:ea typeface="黑体" panose="02010609060101010101" pitchFamily="49" charset="-122"/>
              </a:rPr>
              <a:t>是网站间</a:t>
            </a:r>
            <a:r>
              <a:rPr lang="zh-CN" altLang="en-US" b="1" dirty="0">
                <a:latin typeface="Times New Roman" panose="02020603050405020304" pitchFamily="18" charset="0"/>
                <a:ea typeface="黑体" panose="02010609060101010101" pitchFamily="49" charset="-122"/>
              </a:rPr>
              <a:t>的 “超链接”，则此有向图就代表一个小型的网络，其中有 6 </a:t>
            </a:r>
            <a:r>
              <a:rPr lang="zh-CN" altLang="en-US" b="1" dirty="0">
                <a:latin typeface="Times New Roman" panose="02020603050405020304" pitchFamily="18" charset="0"/>
                <a:ea typeface="黑体" panose="02010609060101010101" pitchFamily="49" charset="-122"/>
              </a:rPr>
              <a:t>个网站和 </a:t>
            </a:r>
            <a:r>
              <a:rPr lang="zh-CN" altLang="en-US" b="1" dirty="0">
                <a:latin typeface="Times New Roman" panose="02020603050405020304" pitchFamily="18" charset="0"/>
                <a:ea typeface="黑体" panose="02010609060101010101" pitchFamily="49" charset="-122"/>
              </a:rPr>
              <a:t>9 个超链接。</a:t>
            </a:r>
          </a:p>
        </p:txBody>
      </p:sp>
      <p:pic>
        <p:nvPicPr>
          <p:cNvPr id="1239043" name="Picture 3" descr="ex8fi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6450" y="3160713"/>
            <a:ext cx="2800350" cy="3048000"/>
          </a:xfrm>
          <a:prstGeom prst="rect">
            <a:avLst/>
          </a:prstGeom>
          <a:noFill/>
          <a:extLst>
            <a:ext uri="{909E8E84-426E-40DD-AFC4-6F175D3DCCD1}">
              <a14:hiddenFill xmlns:a14="http://schemas.microsoft.com/office/drawing/2010/main">
                <a:solidFill>
                  <a:srgbClr val="FFFFFF"/>
                </a:solidFill>
              </a14:hiddenFill>
            </a:ext>
          </a:extLst>
        </p:spPr>
      </p:pic>
      <p:sp>
        <p:nvSpPr>
          <p:cNvPr id="1239044" name="Text Box 4"/>
          <p:cNvSpPr txBox="1">
            <a:spLocks noChangeArrowheads="1"/>
          </p:cNvSpPr>
          <p:nvPr/>
        </p:nvSpPr>
        <p:spPr bwMode="auto">
          <a:xfrm>
            <a:off x="251520" y="2982119"/>
            <a:ext cx="5976938"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chemeClr val="hlink"/>
              </a:buClr>
              <a:buFont typeface="Wingdings" panose="05000000000000000000" pitchFamily="2" charset="2"/>
              <a:buNone/>
            </a:pPr>
            <a:r>
              <a:rPr lang="zh-CN" altLang="en-US" sz="2800" b="1" dirty="0">
                <a:solidFill>
                  <a:srgbClr val="0000CC"/>
                </a:solidFill>
                <a:latin typeface="Times New Roman" panose="02020603050405020304" pitchFamily="18" charset="0"/>
                <a:ea typeface="黑体" panose="02010609060101010101" pitchFamily="49" charset="-122"/>
              </a:rPr>
              <a:t>例：</a:t>
            </a:r>
            <a:r>
              <a:rPr lang="zh-CN" altLang="en-US" sz="2600" b="1" dirty="0">
                <a:latin typeface="Times New Roman" panose="02020603050405020304" pitchFamily="18" charset="0"/>
                <a:ea typeface="黑体" panose="02010609060101010101" pitchFamily="49" charset="-122"/>
              </a:rPr>
              <a:t>这 6 </a:t>
            </a:r>
            <a:r>
              <a:rPr lang="zh-CN" altLang="en-US" sz="2600" b="1" dirty="0" smtClean="0">
                <a:latin typeface="Times New Roman" panose="02020603050405020304" pitchFamily="18" charset="0"/>
                <a:ea typeface="黑体" panose="02010609060101010101" pitchFamily="49" charset="-122"/>
              </a:rPr>
              <a:t>个</a:t>
            </a:r>
            <a:r>
              <a:rPr lang="zh-CN" altLang="en-US" sz="2800" b="1" dirty="0">
                <a:latin typeface="Times New Roman" panose="02020603050405020304" pitchFamily="18" charset="0"/>
                <a:ea typeface="黑体" panose="02010609060101010101" pitchFamily="49" charset="-122"/>
              </a:rPr>
              <a:t>网站</a:t>
            </a:r>
            <a:r>
              <a:rPr lang="zh-CN" altLang="en-US" sz="2600" b="1" dirty="0" smtClean="0">
                <a:latin typeface="Times New Roman" panose="02020603050405020304" pitchFamily="18" charset="0"/>
                <a:ea typeface="黑体" panose="02010609060101010101" pitchFamily="49" charset="-122"/>
              </a:rPr>
              <a:t>中</a:t>
            </a:r>
            <a:r>
              <a:rPr lang="zh-CN" altLang="en-US" sz="2600" b="1" dirty="0">
                <a:latin typeface="Times New Roman" panose="02020603050405020304" pitchFamily="18" charset="0"/>
                <a:ea typeface="黑体" panose="02010609060101010101" pitchFamily="49" charset="-122"/>
              </a:rPr>
              <a:t>哪个最重要</a:t>
            </a:r>
            <a:r>
              <a:rPr lang="zh-CN" altLang="en-US" sz="2800" b="1" dirty="0">
                <a:latin typeface="Times New Roman" panose="02020603050405020304" pitchFamily="18" charset="0"/>
                <a:ea typeface="黑体" panose="02010609060101010101" pitchFamily="49" charset="-122"/>
              </a:rPr>
              <a:t>？</a:t>
            </a:r>
          </a:p>
        </p:txBody>
      </p:sp>
      <p:sp>
        <p:nvSpPr>
          <p:cNvPr id="1239045" name="Text Box 5"/>
          <p:cNvSpPr txBox="1">
            <a:spLocks noChangeArrowheads="1"/>
          </p:cNvSpPr>
          <p:nvPr/>
        </p:nvSpPr>
        <p:spPr bwMode="auto">
          <a:xfrm>
            <a:off x="539750" y="4724400"/>
            <a:ext cx="4464050" cy="1564211"/>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None/>
            </a:pPr>
            <a:r>
              <a:rPr lang="zh-CN" altLang="en-US" sz="2800" b="1">
                <a:latin typeface="Courier New" panose="02070309020205020404" pitchFamily="49" charset="0"/>
                <a:ea typeface="黑体" panose="02010609060101010101" pitchFamily="49" charset="-122"/>
              </a:rPr>
              <a:t>重要性的决定因素：</a:t>
            </a:r>
            <a:endParaRPr lang="zh-CN" altLang="en-US" sz="2800" b="1">
              <a:latin typeface="Times New Roman" panose="02020603050405020304" pitchFamily="18" charset="0"/>
              <a:ea typeface="黑体" panose="02010609060101010101" pitchFamily="49" charset="-122"/>
            </a:endParaRPr>
          </a:p>
          <a:p>
            <a:pPr>
              <a:lnSpc>
                <a:spcPct val="120000"/>
              </a:lnSpc>
              <a:spcBef>
                <a:spcPct val="30000"/>
              </a:spcBef>
              <a:buClr>
                <a:schemeClr val="hlink"/>
              </a:buClr>
              <a:buFont typeface="Wingdings" panose="05000000000000000000" pitchFamily="2" charset="2"/>
              <a:buChar char="l"/>
            </a:pPr>
            <a:r>
              <a:rPr lang="zh-CN" altLang="en-US" b="1">
                <a:solidFill>
                  <a:srgbClr val="0000FF"/>
                </a:solidFill>
                <a:latin typeface="Times New Roman" panose="02020603050405020304" pitchFamily="18" charset="0"/>
                <a:ea typeface="黑体" panose="02010609060101010101" pitchFamily="49" charset="-122"/>
              </a:rPr>
              <a:t> 导入链接的数量</a:t>
            </a:r>
          </a:p>
          <a:p>
            <a:pPr>
              <a:lnSpc>
                <a:spcPct val="120000"/>
              </a:lnSpc>
              <a:buClr>
                <a:schemeClr val="hlink"/>
              </a:buClr>
              <a:buFont typeface="Wingdings" panose="05000000000000000000" pitchFamily="2" charset="2"/>
              <a:buChar char="l"/>
            </a:pPr>
            <a:r>
              <a:rPr lang="zh-CN" altLang="en-US" b="1">
                <a:solidFill>
                  <a:srgbClr val="0000FF"/>
                </a:solidFill>
                <a:latin typeface="Times New Roman" panose="02020603050405020304" pitchFamily="18" charset="0"/>
                <a:ea typeface="黑体" panose="02010609060101010101" pitchFamily="49" charset="-122"/>
              </a:rPr>
              <a:t> 导入链接的重要性</a:t>
            </a:r>
          </a:p>
        </p:txBody>
      </p:sp>
      <p:sp>
        <p:nvSpPr>
          <p:cNvPr id="1239046" name="Text Box 6"/>
          <p:cNvSpPr txBox="1">
            <a:spLocks noChangeArrowheads="1"/>
          </p:cNvSpPr>
          <p:nvPr/>
        </p:nvSpPr>
        <p:spPr bwMode="auto">
          <a:xfrm>
            <a:off x="539750" y="3789363"/>
            <a:ext cx="4464050" cy="50323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0000CC"/>
              </a:buClr>
              <a:buFont typeface="Wingdings" panose="05000000000000000000" pitchFamily="2" charset="2"/>
              <a:buNone/>
            </a:pPr>
            <a:r>
              <a:rPr lang="zh-CN" altLang="en-US" b="1">
                <a:solidFill>
                  <a:srgbClr val="0000CC"/>
                </a:solidFill>
                <a:latin typeface="Courier New" panose="02070309020205020404" pitchFamily="49" charset="0"/>
                <a:ea typeface="黑体" panose="02010609060101010101" pitchFamily="49" charset="-122"/>
              </a:rPr>
              <a:t>看谁的导入链接多？</a:t>
            </a:r>
            <a:endParaRPr lang="zh-CN" altLang="en-US" b="1">
              <a:solidFill>
                <a:schemeClr val="hlink"/>
              </a:solidFill>
              <a:latin typeface="Times New Roman" panose="02020603050405020304" pitchFamily="18" charset="0"/>
              <a:ea typeface="黑体" panose="02010609060101010101" pitchFamily="49" charset="-122"/>
            </a:endParaRPr>
          </a:p>
        </p:txBody>
      </p:sp>
      <p:sp>
        <p:nvSpPr>
          <p:cNvPr id="1239047" name="Text Box 7"/>
          <p:cNvSpPr txBox="1">
            <a:spLocks noChangeArrowheads="1"/>
          </p:cNvSpPr>
          <p:nvPr/>
        </p:nvSpPr>
        <p:spPr bwMode="auto">
          <a:xfrm>
            <a:off x="3995936" y="4040981"/>
            <a:ext cx="1728788" cy="590550"/>
          </a:xfrm>
          <a:prstGeom prst="rect">
            <a:avLst/>
          </a:prstGeom>
          <a:solidFill>
            <a:schemeClr val="bg1"/>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0000CC"/>
              </a:buClr>
              <a:buFont typeface="Wingdings" panose="05000000000000000000" pitchFamily="2" charset="2"/>
              <a:buNone/>
            </a:pPr>
            <a:r>
              <a:rPr lang="zh-CN" altLang="en-US" sz="2800">
                <a:latin typeface="Courier New" panose="02070309020205020404" pitchFamily="49" charset="0"/>
                <a:ea typeface="华文行楷" panose="02010800040101010101" pitchFamily="2" charset="-122"/>
              </a:rPr>
              <a:t>不太合理</a:t>
            </a:r>
            <a:endParaRPr lang="zh-CN" altLang="en-US" sz="2800">
              <a:latin typeface="Times New Roman" panose="02020603050405020304" pitchFamily="18" charset="0"/>
              <a:ea typeface="华文行楷" panose="02010800040101010101" pitchFamily="2" charset="-122"/>
            </a:endParaRPr>
          </a:p>
        </p:txBody>
      </p:sp>
      <p:sp>
        <p:nvSpPr>
          <p:cNvPr id="1239048" name="Rectangle 8"/>
          <p:cNvSpPr>
            <a:spLocks noGrp="1" noChangeArrowheads="1"/>
          </p:cNvSpPr>
          <p:nvPr>
            <p:ph type="title"/>
          </p:nvPr>
        </p:nvSpPr>
        <p:spPr>
          <a:xfrm>
            <a:off x="323850" y="260350"/>
            <a:ext cx="6224588" cy="617538"/>
          </a:xfrm>
        </p:spPr>
        <p:txBody>
          <a:bodyPr/>
          <a:lstStyle/>
          <a:p>
            <a:r>
              <a:rPr lang="zh-CN" altLang="en-US"/>
              <a:t>哪个网页最重要</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239047"/>
                                        </p:tgtEl>
                                        <p:attrNameLst>
                                          <p:attrName>style.visibility</p:attrName>
                                        </p:attrNameLst>
                                      </p:cBhvr>
                                      <p:to>
                                        <p:strVal val="visible"/>
                                      </p:to>
                                    </p:set>
                                    <p:anim calcmode="lin" valueType="num">
                                      <p:cBhvr>
                                        <p:cTn id="7" dur="500" fill="hold"/>
                                        <p:tgtEl>
                                          <p:spTgt spid="1239047"/>
                                        </p:tgtEl>
                                        <p:attrNameLst>
                                          <p:attrName>ppt_w</p:attrName>
                                        </p:attrNameLst>
                                      </p:cBhvr>
                                      <p:tavLst>
                                        <p:tav tm="0">
                                          <p:val>
                                            <p:fltVal val="0"/>
                                          </p:val>
                                        </p:tav>
                                        <p:tav tm="100000">
                                          <p:val>
                                            <p:strVal val="#ppt_w"/>
                                          </p:val>
                                        </p:tav>
                                      </p:tavLst>
                                    </p:anim>
                                    <p:anim calcmode="lin" valueType="num">
                                      <p:cBhvr>
                                        <p:cTn id="8" dur="500" fill="hold"/>
                                        <p:tgtEl>
                                          <p:spTgt spid="123904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239045"/>
                                        </p:tgtEl>
                                        <p:attrNameLst>
                                          <p:attrName>style.visibility</p:attrName>
                                        </p:attrNameLst>
                                      </p:cBhvr>
                                      <p:to>
                                        <p:strVal val="visible"/>
                                      </p:to>
                                    </p:set>
                                    <p:anim calcmode="lin" valueType="num">
                                      <p:cBhvr>
                                        <p:cTn id="13" dur="500" fill="hold"/>
                                        <p:tgtEl>
                                          <p:spTgt spid="1239045"/>
                                        </p:tgtEl>
                                        <p:attrNameLst>
                                          <p:attrName>ppt_w</p:attrName>
                                        </p:attrNameLst>
                                      </p:cBhvr>
                                      <p:tavLst>
                                        <p:tav tm="0">
                                          <p:val>
                                            <p:fltVal val="0"/>
                                          </p:val>
                                        </p:tav>
                                        <p:tav tm="100000">
                                          <p:val>
                                            <p:strVal val="#ppt_w"/>
                                          </p:val>
                                        </p:tav>
                                      </p:tavLst>
                                    </p:anim>
                                    <p:anim calcmode="lin" valueType="num">
                                      <p:cBhvr>
                                        <p:cTn id="14" dur="500" fill="hold"/>
                                        <p:tgtEl>
                                          <p:spTgt spid="12390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45" grpId="0" animBg="1" autoUpdateAnimBg="0"/>
      <p:bldP spid="1239047"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8"/>
          <p:cNvSpPr/>
          <p:nvPr/>
        </p:nvSpPr>
        <p:spPr bwMode="auto">
          <a:xfrm>
            <a:off x="251520" y="2708920"/>
            <a:ext cx="8569325" cy="1512168"/>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7" name="圆角矩形 6"/>
          <p:cNvSpPr/>
          <p:nvPr/>
        </p:nvSpPr>
        <p:spPr bwMode="auto">
          <a:xfrm>
            <a:off x="251520" y="986297"/>
            <a:ext cx="8569325" cy="1482266"/>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8" name="灯片编号占位符 5"/>
          <p:cNvSpPr>
            <a:spLocks noGrp="1"/>
          </p:cNvSpPr>
          <p:nvPr>
            <p:ph type="sldNum" sz="quarter" idx="12"/>
          </p:nvPr>
        </p:nvSpPr>
        <p:spPr/>
        <p:txBody>
          <a:bodyPr/>
          <a:lstStyle/>
          <a:p>
            <a:fld id="{C0744132-EBC4-49E0-AFD8-65E70C6DF0E6}" type="slidenum">
              <a:rPr lang="zh-CN" altLang="en-US"/>
              <a:pPr/>
              <a:t>13</a:t>
            </a:fld>
            <a:endParaRPr lang="en-US" altLang="zh-CN"/>
          </a:p>
        </p:txBody>
      </p:sp>
      <p:sp>
        <p:nvSpPr>
          <p:cNvPr id="1240066" name="Text Box 2"/>
          <p:cNvSpPr txBox="1">
            <a:spLocks noChangeArrowheads="1"/>
          </p:cNvSpPr>
          <p:nvPr/>
        </p:nvSpPr>
        <p:spPr bwMode="auto">
          <a:xfrm>
            <a:off x="323850" y="1052513"/>
            <a:ext cx="8362950" cy="1416050"/>
          </a:xfrm>
          <a:prstGeom prst="rect">
            <a:avLst/>
          </a:prstGeom>
          <a:noFill/>
          <a:ln w="9525">
            <a:noFill/>
            <a:miter lim="800000"/>
            <a:headEnd/>
            <a:tailEnd/>
          </a:ln>
          <a:effectLst/>
          <a:extLst/>
        </p:spPr>
        <p:txBody>
          <a:bodyPr wrap="square">
            <a:spAutoFit/>
          </a:bodyPr>
          <a:lstStyle/>
          <a:p>
            <a:pPr>
              <a:lnSpc>
                <a:spcPct val="120000"/>
              </a:lnSpc>
              <a:buClr>
                <a:srgbClr val="FF3300"/>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设 </a:t>
            </a:r>
            <a:r>
              <a:rPr lang="en-US" altLang="zh-CN" b="1" i="1" dirty="0">
                <a:solidFill>
                  <a:srgbClr val="0000CC"/>
                </a:solidFill>
                <a:latin typeface="Times New Roman" panose="02020603050405020304" pitchFamily="18" charset="0"/>
                <a:ea typeface="黑体" panose="02010609060101010101" pitchFamily="49" charset="-122"/>
              </a:rPr>
              <a:t>u</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是某个网页，其级别（重要性）为 </a:t>
            </a:r>
            <a:r>
              <a:rPr lang="en-US" altLang="zh-CN" b="1" i="1" dirty="0">
                <a:solidFill>
                  <a:srgbClr val="0000CC"/>
                </a:solidFill>
                <a:latin typeface="Times New Roman" panose="02020603050405020304" pitchFamily="18" charset="0"/>
                <a:ea typeface="黑体" panose="02010609060101010101" pitchFamily="49" charset="-122"/>
              </a:rPr>
              <a:t>r(u)</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记 </a:t>
            </a:r>
            <a:r>
              <a:rPr lang="en-US" altLang="zh-CN" b="1" i="1" dirty="0">
                <a:solidFill>
                  <a:srgbClr val="0000CC"/>
                </a:solidFill>
                <a:latin typeface="Times New Roman" panose="02020603050405020304" pitchFamily="18" charset="0"/>
                <a:ea typeface="黑体" panose="02010609060101010101" pitchFamily="49" charset="-122"/>
              </a:rPr>
              <a:t>F</a:t>
            </a:r>
            <a:r>
              <a:rPr lang="en-US" altLang="zh-CN" b="1" i="1" baseline="-25000" dirty="0">
                <a:solidFill>
                  <a:srgbClr val="0000CC"/>
                </a:solidFill>
                <a:latin typeface="Times New Roman" panose="02020603050405020304" pitchFamily="18" charset="0"/>
                <a:ea typeface="黑体" panose="02010609060101010101" pitchFamily="49" charset="-122"/>
              </a:rPr>
              <a:t>u</a:t>
            </a:r>
            <a:r>
              <a:rPr lang="en-US" altLang="zh-CN" b="1" i="1" baseline="-10000"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为 </a:t>
            </a:r>
            <a:r>
              <a:rPr lang="en-US" altLang="zh-CN" b="1" i="1" dirty="0">
                <a:solidFill>
                  <a:srgbClr val="0000CC"/>
                </a:solidFill>
                <a:latin typeface="Times New Roman" panose="02020603050405020304" pitchFamily="18" charset="0"/>
                <a:ea typeface="黑体" panose="02010609060101010101" pitchFamily="49" charset="-122"/>
                <a:cs typeface="Times New Roman" panose="02020603050405020304" pitchFamily="18" charset="0"/>
              </a:rPr>
              <a:t>u</a:t>
            </a:r>
            <a:r>
              <a:rPr lang="en-US" altLang="zh-CN" b="1" i="1"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b="1" dirty="0">
                <a:latin typeface="Times New Roman" panose="02020603050405020304" pitchFamily="18" charset="0"/>
                <a:ea typeface="黑体" panose="02010609060101010101" pitchFamily="49" charset="-122"/>
              </a:rPr>
              <a:t>的导出链接的集合， </a:t>
            </a:r>
            <a:r>
              <a:rPr lang="en-US" altLang="zh-CN" b="1" i="1" dirty="0">
                <a:solidFill>
                  <a:srgbClr val="0000CC"/>
                </a:solidFill>
                <a:latin typeface="Times New Roman" panose="02020603050405020304" pitchFamily="18" charset="0"/>
                <a:ea typeface="黑体" panose="02010609060101010101" pitchFamily="49" charset="-122"/>
              </a:rPr>
              <a:t>B</a:t>
            </a:r>
            <a:r>
              <a:rPr lang="en-US" altLang="zh-CN" b="1" i="1" baseline="-25000" dirty="0">
                <a:solidFill>
                  <a:srgbClr val="0000CC"/>
                </a:solidFill>
                <a:latin typeface="Times New Roman" panose="02020603050405020304" pitchFamily="18" charset="0"/>
                <a:ea typeface="黑体" panose="02010609060101010101" pitchFamily="49" charset="-122"/>
              </a:rPr>
              <a:t>u</a:t>
            </a:r>
            <a:r>
              <a:rPr lang="en-US" altLang="zh-CN" b="1" i="1" baseline="-10000"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为 </a:t>
            </a:r>
            <a:r>
              <a:rPr lang="en-US" altLang="zh-CN" b="1" i="1" dirty="0">
                <a:solidFill>
                  <a:srgbClr val="0000CC"/>
                </a:solidFill>
                <a:latin typeface="Times New Roman" panose="02020603050405020304" pitchFamily="18" charset="0"/>
                <a:ea typeface="黑体" panose="02010609060101010101" pitchFamily="49" charset="-122"/>
              </a:rPr>
              <a:t>u</a:t>
            </a:r>
            <a:r>
              <a:rPr lang="en-US" altLang="zh-CN" b="1" i="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的导入链接的集合， </a:t>
            </a:r>
            <a:r>
              <a:rPr lang="en-US" altLang="zh-CN" b="1" i="1" dirty="0">
                <a:solidFill>
                  <a:srgbClr val="0000CC"/>
                </a:solidFill>
                <a:latin typeface="Times New Roman" panose="02020603050405020304" pitchFamily="18" charset="0"/>
                <a:ea typeface="黑体" panose="02010609060101010101" pitchFamily="49" charset="-122"/>
              </a:rPr>
              <a:t>n</a:t>
            </a:r>
            <a:r>
              <a:rPr lang="en-US" altLang="zh-CN" b="1" i="1" baseline="-25000" dirty="0">
                <a:solidFill>
                  <a:srgbClr val="0000CC"/>
                </a:solidFill>
                <a:latin typeface="Times New Roman" panose="02020603050405020304" pitchFamily="18" charset="0"/>
                <a:ea typeface="黑体" panose="02010609060101010101" pitchFamily="49" charset="-122"/>
              </a:rPr>
              <a:t>u</a:t>
            </a:r>
            <a:r>
              <a:rPr lang="zh-CN" altLang="en-US" b="1" i="1" dirty="0">
                <a:solidFill>
                  <a:srgbClr val="0000CC"/>
                </a:solidFill>
                <a:latin typeface="Times New Roman" panose="02020603050405020304" pitchFamily="18" charset="0"/>
                <a:ea typeface="黑体" panose="02010609060101010101" pitchFamily="49" charset="-122"/>
              </a:rPr>
              <a:t> = |</a:t>
            </a:r>
            <a:r>
              <a:rPr lang="en-US" altLang="zh-CN" b="1" i="1" dirty="0">
                <a:solidFill>
                  <a:srgbClr val="0000CC"/>
                </a:solidFill>
                <a:latin typeface="Times New Roman" panose="02020603050405020304" pitchFamily="18" charset="0"/>
                <a:ea typeface="黑体" panose="02010609060101010101" pitchFamily="49" charset="-122"/>
              </a:rPr>
              <a:t>F</a:t>
            </a:r>
            <a:r>
              <a:rPr lang="en-US" altLang="zh-CN" b="1" i="1" baseline="-25000" dirty="0">
                <a:solidFill>
                  <a:srgbClr val="0000CC"/>
                </a:solidFill>
                <a:latin typeface="Times New Roman" panose="02020603050405020304" pitchFamily="18" charset="0"/>
                <a:ea typeface="黑体" panose="02010609060101010101" pitchFamily="49" charset="-122"/>
              </a:rPr>
              <a:t>u</a:t>
            </a:r>
            <a:r>
              <a:rPr lang="en-US" altLang="zh-CN" b="1" i="1" dirty="0">
                <a:solidFill>
                  <a:srgbClr val="0000CC"/>
                </a:solidFill>
                <a:latin typeface="Times New Roman" panose="02020603050405020304" pitchFamily="18" charset="0"/>
                <a:ea typeface="黑体" panose="02010609060101010101" pitchFamily="49" charset="-122"/>
              </a:rPr>
              <a:t> </a:t>
            </a:r>
            <a:r>
              <a:rPr lang="zh-CN" altLang="en-US" b="1" i="1" dirty="0">
                <a:solidFill>
                  <a:srgbClr val="0000CC"/>
                </a:solidFill>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 即是 </a:t>
            </a:r>
            <a:r>
              <a:rPr lang="en-US" altLang="zh-CN" b="1" i="1" dirty="0">
                <a:solidFill>
                  <a:srgbClr val="0000CC"/>
                </a:solidFill>
                <a:latin typeface="Times New Roman" panose="02020603050405020304" pitchFamily="18" charset="0"/>
                <a:ea typeface="黑体" panose="02010609060101010101" pitchFamily="49" charset="-122"/>
              </a:rPr>
              <a:t>u</a:t>
            </a:r>
            <a:r>
              <a:rPr lang="en-US" altLang="zh-CN" b="1" i="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的导出链接总数。</a:t>
            </a:r>
            <a:endParaRPr lang="en-US" altLang="zh-CN" b="1" dirty="0">
              <a:latin typeface="Times New Roman" panose="02020603050405020304" pitchFamily="18" charset="0"/>
              <a:ea typeface="黑体" panose="02010609060101010101" pitchFamily="49" charset="-122"/>
            </a:endParaRPr>
          </a:p>
        </p:txBody>
      </p:sp>
      <p:sp>
        <p:nvSpPr>
          <p:cNvPr id="1240067" name="Text Box 3"/>
          <p:cNvSpPr txBox="1">
            <a:spLocks noChangeArrowheads="1"/>
          </p:cNvSpPr>
          <p:nvPr/>
        </p:nvSpPr>
        <p:spPr bwMode="auto">
          <a:xfrm>
            <a:off x="323850" y="2781300"/>
            <a:ext cx="8362950" cy="13065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0000"/>
              </a:lnSpc>
              <a:buClr>
                <a:srgbClr val="FF3300"/>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设 </a:t>
            </a:r>
            <a:r>
              <a:rPr lang="en-US" altLang="zh-CN" b="1" i="1" dirty="0">
                <a:solidFill>
                  <a:srgbClr val="0000CC"/>
                </a:solidFill>
                <a:latin typeface="Times New Roman" panose="02020603050405020304" pitchFamily="18" charset="0"/>
                <a:ea typeface="黑体" panose="02010609060101010101" pitchFamily="49" charset="-122"/>
              </a:rPr>
              <a:t>v</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是 </a:t>
            </a:r>
            <a:r>
              <a:rPr lang="en-US" altLang="zh-CN" b="1" i="1" dirty="0">
                <a:solidFill>
                  <a:srgbClr val="0000CC"/>
                </a:solidFill>
                <a:latin typeface="Times New Roman" panose="02020603050405020304" pitchFamily="18" charset="0"/>
                <a:ea typeface="黑体" panose="02010609060101010101" pitchFamily="49" charset="-122"/>
                <a:cs typeface="Times New Roman" panose="02020603050405020304" pitchFamily="18" charset="0"/>
              </a:rPr>
              <a:t>u</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b="1" dirty="0">
                <a:latin typeface="Times New Roman" panose="02020603050405020304" pitchFamily="18" charset="0"/>
                <a:ea typeface="黑体" panose="02010609060101010101" pitchFamily="49" charset="-122"/>
              </a:rPr>
              <a:t>的一个导入链接，根据 </a:t>
            </a:r>
            <a:r>
              <a:rPr lang="en-US" altLang="zh-CN" b="1" dirty="0">
                <a:latin typeface="Times New Roman" panose="02020603050405020304" pitchFamily="18" charset="0"/>
                <a:ea typeface="黑体" panose="02010609060101010101" pitchFamily="49" charset="-122"/>
              </a:rPr>
              <a:t>PageRank </a:t>
            </a:r>
            <a:r>
              <a:rPr lang="zh-CN" altLang="en-US" b="1" dirty="0">
                <a:latin typeface="Times New Roman" panose="02020603050405020304" pitchFamily="18" charset="0"/>
                <a:ea typeface="黑体" panose="02010609060101010101" pitchFamily="49" charset="-122"/>
              </a:rPr>
              <a:t>理论，</a:t>
            </a:r>
            <a:r>
              <a:rPr lang="en-US" altLang="zh-CN" b="1" i="1" dirty="0">
                <a:solidFill>
                  <a:srgbClr val="0000CC"/>
                </a:solidFill>
                <a:latin typeface="Times New Roman" panose="02020603050405020304" pitchFamily="18" charset="0"/>
                <a:ea typeface="黑体" panose="02010609060101010101" pitchFamily="49" charset="-122"/>
              </a:rPr>
              <a:t>u</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从 </a:t>
            </a:r>
            <a:r>
              <a:rPr lang="en-US" altLang="zh-CN" b="1" i="1" dirty="0">
                <a:solidFill>
                  <a:srgbClr val="0000CC"/>
                </a:solidFill>
                <a:latin typeface="Times New Roman" panose="02020603050405020304" pitchFamily="18" charset="0"/>
                <a:ea typeface="黑体" panose="02010609060101010101" pitchFamily="49" charset="-122"/>
              </a:rPr>
              <a:t>v</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处分得的级别（重要性）为 </a:t>
            </a:r>
            <a:r>
              <a:rPr lang="en-US" altLang="zh-CN" b="1" i="1" dirty="0">
                <a:solidFill>
                  <a:srgbClr val="0000CC"/>
                </a:solidFill>
                <a:latin typeface="Times New Roman" panose="02020603050405020304" pitchFamily="18" charset="0"/>
                <a:ea typeface="黑体" panose="02010609060101010101" pitchFamily="49" charset="-122"/>
              </a:rPr>
              <a:t>r(v)</a:t>
            </a:r>
            <a:r>
              <a:rPr lang="zh-CN" altLang="en-US" b="1" i="1" dirty="0">
                <a:solidFill>
                  <a:srgbClr val="0000CC"/>
                </a:solidFill>
                <a:latin typeface="Courier New" panose="02070309020205020404" pitchFamily="49" charset="0"/>
                <a:ea typeface="黑体" panose="02010609060101010101" pitchFamily="49" charset="-122"/>
              </a:rPr>
              <a:t>/</a:t>
            </a:r>
            <a:r>
              <a:rPr lang="en-US" altLang="zh-CN" b="1" i="1" dirty="0" err="1">
                <a:solidFill>
                  <a:srgbClr val="0000CC"/>
                </a:solidFill>
                <a:latin typeface="Times New Roman" panose="02020603050405020304" pitchFamily="18" charset="0"/>
                <a:ea typeface="黑体" panose="02010609060101010101" pitchFamily="49" charset="-122"/>
              </a:rPr>
              <a:t>n</a:t>
            </a:r>
            <a:r>
              <a:rPr lang="en-US" altLang="zh-CN" b="1" i="1" baseline="-25000" dirty="0" err="1">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。将 </a:t>
            </a:r>
            <a:r>
              <a:rPr lang="en-US" altLang="zh-CN" b="1" i="1" dirty="0">
                <a:solidFill>
                  <a:srgbClr val="0000CC"/>
                </a:solidFill>
                <a:latin typeface="Times New Roman" panose="02020603050405020304" pitchFamily="18" charset="0"/>
                <a:ea typeface="黑体" panose="02010609060101010101" pitchFamily="49" charset="-122"/>
              </a:rPr>
              <a:t>u</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从所有导入链接处分得的重要性相加，即为网页 </a:t>
            </a:r>
            <a:r>
              <a:rPr lang="en-US" altLang="zh-CN" b="1" i="1" dirty="0">
                <a:solidFill>
                  <a:srgbClr val="0000CC"/>
                </a:solidFill>
                <a:latin typeface="Times New Roman" panose="02020603050405020304" pitchFamily="18" charset="0"/>
                <a:ea typeface="黑体" panose="02010609060101010101" pitchFamily="49" charset="-122"/>
              </a:rPr>
              <a:t>u</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的最终级别</a:t>
            </a:r>
          </a:p>
        </p:txBody>
      </p:sp>
      <p:graphicFrame>
        <p:nvGraphicFramePr>
          <p:cNvPr id="1240068" name="Object 4"/>
          <p:cNvGraphicFramePr>
            <a:graphicFrameLocks noChangeAspect="1"/>
          </p:cNvGraphicFramePr>
          <p:nvPr>
            <p:extLst>
              <p:ext uri="{D42A27DB-BD31-4B8C-83A1-F6EECF244321}">
                <p14:modId xmlns:p14="http://schemas.microsoft.com/office/powerpoint/2010/main" val="2340069169"/>
              </p:ext>
            </p:extLst>
          </p:nvPr>
        </p:nvGraphicFramePr>
        <p:xfrm>
          <a:off x="2339752" y="4560056"/>
          <a:ext cx="3378200" cy="1425575"/>
        </p:xfrm>
        <a:graphic>
          <a:graphicData uri="http://schemas.openxmlformats.org/presentationml/2006/ole">
            <mc:AlternateContent xmlns:mc="http://schemas.openxmlformats.org/markup-compatibility/2006">
              <mc:Choice xmlns:v="urn:schemas-microsoft-com:vml" Requires="v">
                <p:oleObj spid="_x0000_s1240076" name="Equation" r:id="rId3" imgW="1054080" imgH="444240" progId="Equation.DSMT4">
                  <p:embed/>
                </p:oleObj>
              </mc:Choice>
              <mc:Fallback>
                <p:oleObj name="Equation" r:id="rId3" imgW="1054080" imgH="44424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4560056"/>
                        <a:ext cx="3378200" cy="1425575"/>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0069" name="Rectangle 5"/>
          <p:cNvSpPr>
            <a:spLocks noGrp="1" noChangeArrowheads="1"/>
          </p:cNvSpPr>
          <p:nvPr>
            <p:ph type="title"/>
          </p:nvPr>
        </p:nvSpPr>
        <p:spPr>
          <a:xfrm>
            <a:off x="323850" y="260350"/>
            <a:ext cx="6224588" cy="617538"/>
          </a:xfrm>
        </p:spPr>
        <p:txBody>
          <a:bodyPr/>
          <a:lstStyle/>
          <a:p>
            <a:r>
              <a:rPr lang="zh-CN" altLang="en-US"/>
              <a:t>简化的 </a:t>
            </a:r>
            <a:r>
              <a:rPr lang="en-US" altLang="zh-CN"/>
              <a:t>PageRank </a:t>
            </a:r>
            <a:r>
              <a:rPr lang="zh-CN" altLang="en-US"/>
              <a:t>算法</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240067"/>
                                        </p:tgtEl>
                                        <p:attrNameLst>
                                          <p:attrName>style.visibility</p:attrName>
                                        </p:attrNameLst>
                                      </p:cBhvr>
                                      <p:to>
                                        <p:strVal val="visible"/>
                                      </p:to>
                                    </p:set>
                                    <p:animEffect transition="in" filter="barn(outVertical)">
                                      <p:cBhvr>
                                        <p:cTn id="7" dur="500"/>
                                        <p:tgtEl>
                                          <p:spTgt spid="12400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40068"/>
                                        </p:tgtEl>
                                        <p:attrNameLst>
                                          <p:attrName>style.visibility</p:attrName>
                                        </p:attrNameLst>
                                      </p:cBhvr>
                                      <p:to>
                                        <p:strVal val="visible"/>
                                      </p:to>
                                    </p:set>
                                    <p:animEffect transition="in" filter="wipe(up)">
                                      <p:cBhvr>
                                        <p:cTn id="12" dur="500"/>
                                        <p:tgtEl>
                                          <p:spTgt spid="1240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006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灯片编号占位符 5"/>
          <p:cNvSpPr>
            <a:spLocks noGrp="1"/>
          </p:cNvSpPr>
          <p:nvPr>
            <p:ph type="sldNum" sz="quarter" idx="12"/>
          </p:nvPr>
        </p:nvSpPr>
        <p:spPr/>
        <p:txBody>
          <a:bodyPr/>
          <a:lstStyle/>
          <a:p>
            <a:fld id="{0BCA09C3-C1AB-47A5-928E-9DD15BBDB485}" type="slidenum">
              <a:rPr lang="zh-CN" altLang="en-US"/>
              <a:pPr/>
              <a:t>14</a:t>
            </a:fld>
            <a:endParaRPr lang="en-US" altLang="zh-CN"/>
          </a:p>
        </p:txBody>
      </p:sp>
      <p:sp>
        <p:nvSpPr>
          <p:cNvPr id="1241090" name="Text Box 2"/>
          <p:cNvSpPr txBox="1">
            <a:spLocks noChangeArrowheads="1"/>
          </p:cNvSpPr>
          <p:nvPr/>
        </p:nvSpPr>
        <p:spPr bwMode="auto">
          <a:xfrm>
            <a:off x="197461" y="1138361"/>
            <a:ext cx="8591550" cy="13795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200" b="1" dirty="0">
                <a:latin typeface="Times New Roman" panose="02020603050405020304" pitchFamily="18" charset="0"/>
                <a:ea typeface="黑体" panose="02010609060101010101" pitchFamily="49" charset="-122"/>
              </a:rPr>
              <a:t>设共有 </a:t>
            </a:r>
            <a:r>
              <a:rPr lang="en-US" altLang="zh-CN" b="1" i="1" dirty="0">
                <a:solidFill>
                  <a:srgbClr val="0000CC"/>
                </a:solidFill>
                <a:latin typeface="Times New Roman" panose="02020603050405020304" pitchFamily="18" charset="0"/>
                <a:ea typeface="黑体" panose="02010609060101010101" pitchFamily="49" charset="-122"/>
              </a:rPr>
              <a:t>m</a:t>
            </a:r>
            <a:r>
              <a:rPr lang="en-US" altLang="zh-CN" sz="2200" b="1" dirty="0">
                <a:latin typeface="Times New Roman" panose="02020603050405020304" pitchFamily="18" charset="0"/>
                <a:ea typeface="黑体" panose="02010609060101010101" pitchFamily="49" charset="-122"/>
              </a:rPr>
              <a:t> </a:t>
            </a:r>
            <a:r>
              <a:rPr lang="zh-CN" altLang="en-US" sz="2200" b="1" dirty="0">
                <a:latin typeface="Times New Roman" panose="02020603050405020304" pitchFamily="18" charset="0"/>
                <a:ea typeface="黑体" panose="02010609060101010101" pitchFamily="49" charset="-122"/>
              </a:rPr>
              <a:t>个网页，分别编号为 </a:t>
            </a:r>
            <a:r>
              <a:rPr lang="zh-CN" altLang="en-US" b="1" dirty="0">
                <a:solidFill>
                  <a:srgbClr val="0000CC"/>
                </a:solidFill>
                <a:latin typeface="Times New Roman" panose="02020603050405020304" pitchFamily="18" charset="0"/>
                <a:ea typeface="黑体" panose="02010609060101010101" pitchFamily="49" charset="-122"/>
              </a:rPr>
              <a:t>1</a:t>
            </a:r>
            <a:r>
              <a:rPr lang="zh-CN" altLang="en-US" sz="2200" b="1" dirty="0">
                <a:latin typeface="Times New Roman" panose="02020603050405020304" pitchFamily="18" charset="0"/>
                <a:ea typeface="黑体" panose="02010609060101010101" pitchFamily="49" charset="-122"/>
              </a:rPr>
              <a:t>、</a:t>
            </a:r>
            <a:r>
              <a:rPr lang="zh-CN" altLang="en-US" b="1" dirty="0">
                <a:solidFill>
                  <a:srgbClr val="0000CC"/>
                </a:solidFill>
                <a:latin typeface="Times New Roman" panose="02020603050405020304" pitchFamily="18" charset="0"/>
                <a:ea typeface="黑体" panose="02010609060101010101" pitchFamily="49" charset="-122"/>
              </a:rPr>
              <a:t>2</a:t>
            </a:r>
            <a:r>
              <a:rPr lang="zh-CN" altLang="en-US" sz="2200" b="1" dirty="0">
                <a:latin typeface="Times New Roman" panose="02020603050405020304" pitchFamily="18" charset="0"/>
                <a:ea typeface="黑体" panose="02010609060101010101" pitchFamily="49" charset="-122"/>
              </a:rPr>
              <a:t>、</a:t>
            </a:r>
            <a:r>
              <a:rPr lang="zh-CN" altLang="en-US" b="1" dirty="0">
                <a:solidFill>
                  <a:srgbClr val="0000CC"/>
                </a:solidFill>
                <a:latin typeface="Times New Roman" panose="02020603050405020304" pitchFamily="18" charset="0"/>
                <a:ea typeface="黑体" panose="02010609060101010101" pitchFamily="49" charset="-122"/>
              </a:rPr>
              <a:t>3</a:t>
            </a:r>
            <a:r>
              <a:rPr lang="zh-CN" altLang="en-US" sz="2200" b="1" dirty="0">
                <a:latin typeface="Times New Roman" panose="02020603050405020304" pitchFamily="18" charset="0"/>
                <a:ea typeface="黑体" panose="02010609060101010101" pitchFamily="49" charset="-122"/>
              </a:rPr>
              <a:t>、...、</a:t>
            </a:r>
            <a:r>
              <a:rPr lang="en-US" altLang="zh-CN" b="1" i="1" dirty="0">
                <a:solidFill>
                  <a:srgbClr val="0000CC"/>
                </a:solidFill>
                <a:latin typeface="Times New Roman" panose="02020603050405020304" pitchFamily="18" charset="0"/>
                <a:ea typeface="黑体" panose="02010609060101010101" pitchFamily="49" charset="-122"/>
              </a:rPr>
              <a:t>m</a:t>
            </a:r>
            <a:r>
              <a:rPr lang="en-US" altLang="zh-CN" sz="2200" b="1" dirty="0">
                <a:latin typeface="Times New Roman" panose="02020603050405020304" pitchFamily="18" charset="0"/>
                <a:ea typeface="黑体" panose="02010609060101010101" pitchFamily="49" charset="-122"/>
              </a:rPr>
              <a:t>，</a:t>
            </a:r>
            <a:r>
              <a:rPr lang="zh-CN" altLang="en-US" sz="2200" b="1" dirty="0">
                <a:latin typeface="Times New Roman" panose="02020603050405020304" pitchFamily="18" charset="0"/>
                <a:ea typeface="黑体" panose="02010609060101010101" pitchFamily="49" charset="-122"/>
              </a:rPr>
              <a:t>它们的级别（重要性）分别记为 </a:t>
            </a:r>
            <a:r>
              <a:rPr lang="en-US" altLang="zh-CN" b="1" i="1" dirty="0">
                <a:solidFill>
                  <a:srgbClr val="0000CC"/>
                </a:solidFill>
                <a:latin typeface="Times New Roman" panose="02020603050405020304" pitchFamily="18" charset="0"/>
                <a:ea typeface="黑体" panose="02010609060101010101" pitchFamily="49" charset="-122"/>
              </a:rPr>
              <a:t>r</a:t>
            </a:r>
            <a:r>
              <a:rPr lang="en-US" altLang="zh-CN" sz="2200" b="1" baseline="-18000" dirty="0">
                <a:latin typeface="Times New Roman" panose="02020603050405020304" pitchFamily="18" charset="0"/>
                <a:ea typeface="黑体" panose="02010609060101010101" pitchFamily="49" charset="-122"/>
              </a:rPr>
              <a:t>1</a:t>
            </a:r>
            <a:r>
              <a:rPr lang="en-US" altLang="zh-CN" sz="2200" b="1" dirty="0">
                <a:latin typeface="Times New Roman" panose="02020603050405020304" pitchFamily="18" charset="0"/>
                <a:ea typeface="黑体" panose="02010609060101010101" pitchFamily="49" charset="-122"/>
              </a:rPr>
              <a:t>、</a:t>
            </a:r>
            <a:r>
              <a:rPr lang="en-US" altLang="zh-CN" b="1" i="1" dirty="0">
                <a:solidFill>
                  <a:srgbClr val="0000CC"/>
                </a:solidFill>
                <a:latin typeface="Times New Roman" panose="02020603050405020304" pitchFamily="18" charset="0"/>
                <a:ea typeface="黑体" panose="02010609060101010101" pitchFamily="49" charset="-122"/>
              </a:rPr>
              <a:t>r</a:t>
            </a:r>
            <a:r>
              <a:rPr lang="en-US" altLang="zh-CN" sz="2200" b="1" baseline="-18000" dirty="0">
                <a:latin typeface="Times New Roman" panose="02020603050405020304" pitchFamily="18" charset="0"/>
                <a:ea typeface="黑体" panose="02010609060101010101" pitchFamily="49" charset="-122"/>
              </a:rPr>
              <a:t>2</a:t>
            </a:r>
            <a:r>
              <a:rPr lang="en-US" altLang="zh-CN" sz="2200" b="1" dirty="0">
                <a:latin typeface="Times New Roman" panose="02020603050405020304" pitchFamily="18" charset="0"/>
                <a:ea typeface="黑体" panose="02010609060101010101" pitchFamily="49" charset="-122"/>
              </a:rPr>
              <a:t>、</a:t>
            </a:r>
            <a:r>
              <a:rPr lang="en-US" altLang="zh-CN" b="1" i="1" dirty="0">
                <a:solidFill>
                  <a:srgbClr val="0000CC"/>
                </a:solidFill>
                <a:latin typeface="Times New Roman" panose="02020603050405020304" pitchFamily="18" charset="0"/>
                <a:ea typeface="黑体" panose="02010609060101010101" pitchFamily="49" charset="-122"/>
              </a:rPr>
              <a:t>r</a:t>
            </a:r>
            <a:r>
              <a:rPr lang="en-US" altLang="zh-CN" sz="2200" b="1" baseline="-18000" dirty="0">
                <a:latin typeface="Times New Roman" panose="02020603050405020304" pitchFamily="18" charset="0"/>
                <a:ea typeface="黑体" panose="02010609060101010101" pitchFamily="49" charset="-122"/>
              </a:rPr>
              <a:t>3</a:t>
            </a:r>
            <a:r>
              <a:rPr lang="en-US" altLang="zh-CN" sz="2200" b="1" dirty="0">
                <a:latin typeface="Times New Roman" panose="02020603050405020304" pitchFamily="18" charset="0"/>
                <a:ea typeface="黑体" panose="02010609060101010101" pitchFamily="49" charset="-122"/>
              </a:rPr>
              <a:t>、...、</a:t>
            </a:r>
            <a:r>
              <a:rPr lang="en-US" altLang="zh-CN" b="1" i="1" dirty="0" err="1">
                <a:solidFill>
                  <a:srgbClr val="0000CC"/>
                </a:solidFill>
                <a:latin typeface="Times New Roman" panose="02020603050405020304" pitchFamily="18" charset="0"/>
                <a:ea typeface="黑体" panose="02010609060101010101" pitchFamily="49" charset="-122"/>
              </a:rPr>
              <a:t>r</a:t>
            </a:r>
            <a:r>
              <a:rPr lang="en-US" altLang="zh-CN" b="1" i="1" baseline="-25000" dirty="0" err="1">
                <a:solidFill>
                  <a:srgbClr val="0000CC"/>
                </a:solidFill>
                <a:latin typeface="Times New Roman" panose="02020603050405020304" pitchFamily="18" charset="0"/>
                <a:ea typeface="黑体" panose="02010609060101010101" pitchFamily="49" charset="-122"/>
              </a:rPr>
              <a:t>m</a:t>
            </a:r>
            <a:r>
              <a:rPr lang="en-US" altLang="zh-CN" sz="2200" b="1" dirty="0" err="1">
                <a:latin typeface="Times New Roman" panose="02020603050405020304" pitchFamily="18" charset="0"/>
                <a:ea typeface="黑体" panose="02010609060101010101" pitchFamily="49" charset="-122"/>
              </a:rPr>
              <a:t>，</a:t>
            </a:r>
            <a:r>
              <a:rPr lang="en-US" altLang="zh-CN" b="1" i="1" dirty="0" err="1">
                <a:solidFill>
                  <a:srgbClr val="0000CC"/>
                </a:solidFill>
                <a:latin typeface="Times New Roman" panose="02020603050405020304" pitchFamily="18" charset="0"/>
                <a:ea typeface="黑体" panose="02010609060101010101" pitchFamily="49" charset="-122"/>
              </a:rPr>
              <a:t>G</a:t>
            </a:r>
            <a:r>
              <a:rPr lang="en-US" altLang="zh-CN" sz="2200" b="1" dirty="0">
                <a:latin typeface="Times New Roman" panose="02020603050405020304" pitchFamily="18" charset="0"/>
                <a:ea typeface="黑体" panose="02010609060101010101" pitchFamily="49" charset="-122"/>
              </a:rPr>
              <a:t> </a:t>
            </a:r>
            <a:r>
              <a:rPr lang="zh-CN" altLang="en-US" sz="2200" b="1" dirty="0">
                <a:latin typeface="Times New Roman" panose="02020603050405020304" pitchFamily="18" charset="0"/>
                <a:ea typeface="黑体" panose="02010609060101010101" pitchFamily="49" charset="-122"/>
              </a:rPr>
              <a:t>表示由这些网页组成的有向图的邻接矩阵。根据有向图理论：</a:t>
            </a:r>
            <a:endParaRPr lang="en-US" altLang="zh-CN" sz="2200" b="1" dirty="0">
              <a:latin typeface="Times New Roman" panose="02020603050405020304" pitchFamily="18" charset="0"/>
              <a:ea typeface="黑体" panose="02010609060101010101" pitchFamily="49" charset="-122"/>
            </a:endParaRPr>
          </a:p>
        </p:txBody>
      </p:sp>
      <p:graphicFrame>
        <p:nvGraphicFramePr>
          <p:cNvPr id="1241091" name="Object 3"/>
          <p:cNvGraphicFramePr>
            <a:graphicFrameLocks noChangeAspect="1"/>
          </p:cNvGraphicFramePr>
          <p:nvPr/>
        </p:nvGraphicFramePr>
        <p:xfrm>
          <a:off x="371475" y="3030538"/>
          <a:ext cx="2459038" cy="1133475"/>
        </p:xfrm>
        <a:graphic>
          <a:graphicData uri="http://schemas.openxmlformats.org/presentationml/2006/ole">
            <mc:AlternateContent xmlns:mc="http://schemas.openxmlformats.org/markup-compatibility/2006">
              <mc:Choice xmlns:v="urn:schemas-microsoft-com:vml" Requires="v">
                <p:oleObj spid="_x0000_s1241138" name="Equation" r:id="rId3" imgW="965160" imgH="444240" progId="Equation.DSMT4">
                  <p:embed/>
                </p:oleObj>
              </mc:Choice>
              <mc:Fallback>
                <p:oleObj name="Equation" r:id="rId3" imgW="965160" imgH="4442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5" y="3030538"/>
                        <a:ext cx="2459038" cy="1133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1092" name="Object 4"/>
          <p:cNvGraphicFramePr>
            <a:graphicFrameLocks noChangeAspect="1"/>
          </p:cNvGraphicFramePr>
          <p:nvPr/>
        </p:nvGraphicFramePr>
        <p:xfrm>
          <a:off x="4211638" y="2852738"/>
          <a:ext cx="2338387" cy="1531937"/>
        </p:xfrm>
        <a:graphic>
          <a:graphicData uri="http://schemas.openxmlformats.org/presentationml/2006/ole">
            <mc:AlternateContent xmlns:mc="http://schemas.openxmlformats.org/markup-compatibility/2006">
              <mc:Choice xmlns:v="urn:schemas-microsoft-com:vml" Requires="v">
                <p:oleObj spid="_x0000_s1241139" name="Equation" r:id="rId5" imgW="736560" imgH="482400" progId="Equation.DSMT4">
                  <p:embed/>
                </p:oleObj>
              </mc:Choice>
              <mc:Fallback>
                <p:oleObj name="Equation" r:id="rId5" imgW="736560" imgH="4824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1638" y="2852738"/>
                        <a:ext cx="2338387" cy="1531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1093" name="Group 5"/>
          <p:cNvGrpSpPr>
            <a:grpSpLocks/>
          </p:cNvGrpSpPr>
          <p:nvPr/>
        </p:nvGrpSpPr>
        <p:grpSpPr bwMode="auto">
          <a:xfrm>
            <a:off x="5611813" y="3500438"/>
            <a:ext cx="3284537" cy="974725"/>
            <a:chOff x="3535" y="2205"/>
            <a:chExt cx="2069" cy="614"/>
          </a:xfrm>
        </p:grpSpPr>
        <p:sp>
          <p:nvSpPr>
            <p:cNvPr id="1241094" name="Rectangle 6"/>
            <p:cNvSpPr>
              <a:spLocks noChangeArrowheads="1"/>
            </p:cNvSpPr>
            <p:nvPr/>
          </p:nvSpPr>
          <p:spPr bwMode="auto">
            <a:xfrm>
              <a:off x="4468" y="2205"/>
              <a:ext cx="1136" cy="614"/>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CN" sz="2800" b="1">
                  <a:solidFill>
                    <a:srgbClr val="0000CC"/>
                  </a:solidFill>
                  <a:latin typeface="Times New Roman" panose="02020603050405020304" pitchFamily="18" charset="0"/>
                  <a:ea typeface="黑体" panose="02010609060101010101" pitchFamily="49" charset="-122"/>
                </a:rPr>
                <a:t>G </a:t>
              </a:r>
              <a:r>
                <a:rPr lang="zh-CN" altLang="en-US" sz="2800" b="1">
                  <a:solidFill>
                    <a:srgbClr val="0000CC"/>
                  </a:solidFill>
                  <a:latin typeface="Times New Roman" panose="02020603050405020304" pitchFamily="18" charset="0"/>
                  <a:ea typeface="黑体" panose="02010609060101010101" pitchFamily="49" charset="-122"/>
                </a:rPr>
                <a:t>中第 </a:t>
              </a:r>
              <a:r>
                <a:rPr lang="en-US" altLang="zh-CN" sz="2800" b="1" i="1">
                  <a:solidFill>
                    <a:srgbClr val="0000CC"/>
                  </a:solidFill>
                  <a:latin typeface="Times New Roman" panose="02020603050405020304" pitchFamily="18" charset="0"/>
                  <a:ea typeface="黑体" panose="02010609060101010101" pitchFamily="49" charset="-122"/>
                </a:rPr>
                <a:t>j </a:t>
              </a:r>
              <a:r>
                <a:rPr lang="zh-CN" altLang="en-US" sz="2800" b="1">
                  <a:solidFill>
                    <a:srgbClr val="0000CC"/>
                  </a:solidFill>
                  <a:latin typeface="Times New Roman" panose="02020603050405020304" pitchFamily="18" charset="0"/>
                  <a:ea typeface="黑体" panose="02010609060101010101" pitchFamily="49" charset="-122"/>
                </a:rPr>
                <a:t>列的列和</a:t>
              </a:r>
            </a:p>
          </p:txBody>
        </p:sp>
        <p:sp>
          <p:nvSpPr>
            <p:cNvPr id="1241095" name="Line 7"/>
            <p:cNvSpPr>
              <a:spLocks noChangeShapeType="1"/>
            </p:cNvSpPr>
            <p:nvPr/>
          </p:nvSpPr>
          <p:spPr bwMode="auto">
            <a:xfrm flipV="1">
              <a:off x="3898" y="2523"/>
              <a:ext cx="570" cy="9"/>
            </a:xfrm>
            <a:prstGeom prst="line">
              <a:avLst/>
            </a:prstGeom>
            <a:noFill/>
            <a:ln w="28575">
              <a:solidFill>
                <a:schemeClr val="hlink"/>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41096" name="Rectangle 8"/>
            <p:cNvSpPr>
              <a:spLocks noChangeArrowheads="1"/>
            </p:cNvSpPr>
            <p:nvPr/>
          </p:nvSpPr>
          <p:spPr bwMode="auto">
            <a:xfrm>
              <a:off x="3535" y="2350"/>
              <a:ext cx="363" cy="409"/>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aphicFrame>
        <p:nvGraphicFramePr>
          <p:cNvPr id="1241097" name="Object 9"/>
          <p:cNvGraphicFramePr>
            <a:graphicFrameLocks noChangeAspect="1"/>
          </p:cNvGraphicFramePr>
          <p:nvPr/>
        </p:nvGraphicFramePr>
        <p:xfrm>
          <a:off x="479425" y="4935538"/>
          <a:ext cx="2216150" cy="725487"/>
        </p:xfrm>
        <a:graphic>
          <a:graphicData uri="http://schemas.openxmlformats.org/presentationml/2006/ole">
            <mc:AlternateContent xmlns:mc="http://schemas.openxmlformats.org/markup-compatibility/2006">
              <mc:Choice xmlns:v="urn:schemas-microsoft-com:vml" Requires="v">
                <p:oleObj spid="_x0000_s1241140" name="Equation" r:id="rId7" imgW="698400" imgH="228600" progId="Equation.DSMT4">
                  <p:embed/>
                </p:oleObj>
              </mc:Choice>
              <mc:Fallback>
                <p:oleObj name="Equation" r:id="rId7" imgW="698400" imgH="2286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9425" y="4935538"/>
                        <a:ext cx="2216150" cy="725487"/>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1098" name="Group 10"/>
          <p:cNvGrpSpPr>
            <a:grpSpLocks/>
          </p:cNvGrpSpPr>
          <p:nvPr/>
        </p:nvGrpSpPr>
        <p:grpSpPr bwMode="auto">
          <a:xfrm>
            <a:off x="1485900" y="4021138"/>
            <a:ext cx="3124200" cy="769937"/>
            <a:chOff x="912" y="2400"/>
            <a:chExt cx="1968" cy="485"/>
          </a:xfrm>
        </p:grpSpPr>
        <p:sp>
          <p:nvSpPr>
            <p:cNvPr id="1241099" name="Line 11"/>
            <p:cNvSpPr>
              <a:spLocks noChangeShapeType="1"/>
            </p:cNvSpPr>
            <p:nvPr/>
          </p:nvSpPr>
          <p:spPr bwMode="auto">
            <a:xfrm flipH="1">
              <a:off x="912" y="2400"/>
              <a:ext cx="1968" cy="480"/>
            </a:xfrm>
            <a:prstGeom prst="line">
              <a:avLst/>
            </a:prstGeom>
            <a:noFill/>
            <a:ln w="38100">
              <a:solidFill>
                <a:schemeClr val="hlink"/>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41100" name="Text Box 12"/>
            <p:cNvSpPr txBox="1">
              <a:spLocks noChangeArrowheads="1"/>
            </p:cNvSpPr>
            <p:nvPr/>
          </p:nvSpPr>
          <p:spPr bwMode="auto">
            <a:xfrm rot="20820000">
              <a:off x="1584" y="2577"/>
              <a:ext cx="1008" cy="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2600" b="1">
                  <a:latin typeface="Times New Roman" panose="02020603050405020304" pitchFamily="18" charset="0"/>
                  <a:ea typeface="黑体" panose="02010609060101010101" pitchFamily="49" charset="-122"/>
                </a:rPr>
                <a:t>矩阵形式</a:t>
              </a:r>
            </a:p>
          </p:txBody>
        </p:sp>
      </p:grpSp>
      <p:sp>
        <p:nvSpPr>
          <p:cNvPr id="1241101" name="Rectangle 13"/>
          <p:cNvSpPr>
            <a:spLocks noGrp="1" noChangeArrowheads="1"/>
          </p:cNvSpPr>
          <p:nvPr>
            <p:ph type="title"/>
          </p:nvPr>
        </p:nvSpPr>
        <p:spPr>
          <a:xfrm>
            <a:off x="323850" y="115888"/>
            <a:ext cx="6513513" cy="762000"/>
          </a:xfrm>
        </p:spPr>
        <p:txBody>
          <a:bodyPr/>
          <a:lstStyle/>
          <a:p>
            <a:r>
              <a:rPr lang="zh-CN" altLang="en-US"/>
              <a:t>简化的</a:t>
            </a:r>
            <a:r>
              <a:rPr lang="en-US" altLang="zh-CN"/>
              <a:t>PageRank</a:t>
            </a:r>
            <a:r>
              <a:rPr lang="zh-CN" altLang="en-US"/>
              <a:t>模型</a:t>
            </a:r>
          </a:p>
        </p:txBody>
      </p:sp>
      <p:sp>
        <p:nvSpPr>
          <p:cNvPr id="1241102" name="AutoShape 14"/>
          <p:cNvSpPr>
            <a:spLocks noChangeArrowheads="1"/>
          </p:cNvSpPr>
          <p:nvPr/>
        </p:nvSpPr>
        <p:spPr bwMode="auto">
          <a:xfrm>
            <a:off x="3059113" y="3429000"/>
            <a:ext cx="1081087" cy="431800"/>
          </a:xfrm>
          <a:prstGeom prst="rightArrow">
            <a:avLst>
              <a:gd name="adj1" fmla="val 50000"/>
              <a:gd name="adj2" fmla="val 6259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1241103" name="Group 15"/>
          <p:cNvGrpSpPr>
            <a:grpSpLocks/>
          </p:cNvGrpSpPr>
          <p:nvPr/>
        </p:nvGrpSpPr>
        <p:grpSpPr bwMode="auto">
          <a:xfrm>
            <a:off x="3563938" y="4941888"/>
            <a:ext cx="5184775" cy="1439862"/>
            <a:chOff x="2245" y="3113"/>
            <a:chExt cx="3266" cy="907"/>
          </a:xfrm>
        </p:grpSpPr>
        <p:sp>
          <p:nvSpPr>
            <p:cNvPr id="1241104" name="Text Box 16"/>
            <p:cNvSpPr txBox="1">
              <a:spLocks noChangeArrowheads="1"/>
            </p:cNvSpPr>
            <p:nvPr/>
          </p:nvSpPr>
          <p:spPr bwMode="auto">
            <a:xfrm>
              <a:off x="2245" y="3113"/>
              <a:ext cx="3266" cy="90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buClr>
                  <a:srgbClr val="0000CC"/>
                </a:buClr>
                <a:buFont typeface="Wingdings" panose="05000000000000000000" pitchFamily="2" charset="2"/>
                <a:buNone/>
              </a:pPr>
              <a:endParaRPr lang="zh-CN" altLang="en-US" b="1" dirty="0">
                <a:solidFill>
                  <a:srgbClr val="0000CC"/>
                </a:solidFill>
                <a:latin typeface="Courier New" panose="02070309020205020404" pitchFamily="49" charset="0"/>
              </a:endParaRPr>
            </a:p>
            <a:p>
              <a:pPr>
                <a:buClr>
                  <a:srgbClr val="0000CC"/>
                </a:buClr>
                <a:buFont typeface="Wingdings" panose="05000000000000000000" pitchFamily="2" charset="2"/>
                <a:buNone/>
              </a:pPr>
              <a:r>
                <a:rPr lang="zh-CN" altLang="en-US" sz="2600" b="1" dirty="0">
                  <a:latin typeface="Courier New" panose="02070309020205020404" pitchFamily="49" charset="0"/>
                  <a:ea typeface="黑体" panose="02010609060101010101" pitchFamily="49" charset="-122"/>
                </a:rPr>
                <a:t>其中</a:t>
              </a:r>
            </a:p>
            <a:p>
              <a:pPr>
                <a:buClr>
                  <a:srgbClr val="0000CC"/>
                </a:buClr>
                <a:buFont typeface="Wingdings" panose="05000000000000000000" pitchFamily="2" charset="2"/>
                <a:buNone/>
              </a:pPr>
              <a:endParaRPr lang="zh-CN" altLang="en-US" b="1" dirty="0">
                <a:solidFill>
                  <a:schemeClr val="hlink"/>
                </a:solidFill>
                <a:latin typeface="Times New Roman" panose="02020603050405020304" pitchFamily="18" charset="0"/>
                <a:ea typeface="楷体_GB2312" panose="02010609030101010101" pitchFamily="49" charset="-122"/>
              </a:endParaRPr>
            </a:p>
          </p:txBody>
        </p:sp>
        <p:graphicFrame>
          <p:nvGraphicFramePr>
            <p:cNvPr id="1241105" name="Object 17"/>
            <p:cNvGraphicFramePr>
              <a:graphicFrameLocks noChangeAspect="1"/>
            </p:cNvGraphicFramePr>
            <p:nvPr/>
          </p:nvGraphicFramePr>
          <p:xfrm>
            <a:off x="2925" y="3158"/>
            <a:ext cx="1806" cy="395"/>
          </p:xfrm>
          <a:graphic>
            <a:graphicData uri="http://schemas.openxmlformats.org/presentationml/2006/ole">
              <mc:AlternateContent xmlns:mc="http://schemas.openxmlformats.org/markup-compatibility/2006">
                <mc:Choice xmlns:v="urn:schemas-microsoft-com:vml" Requires="v">
                  <p:oleObj spid="_x0000_s1241141" name="Equation" r:id="rId9" imgW="1104840" imgH="241200" progId="Equation.DSMT4">
                    <p:embed/>
                  </p:oleObj>
                </mc:Choice>
                <mc:Fallback>
                  <p:oleObj name="Equation" r:id="rId9" imgW="1104840" imgH="241200"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25" y="3158"/>
                          <a:ext cx="1806" cy="3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1106" name="Object 18"/>
            <p:cNvGraphicFramePr>
              <a:graphicFrameLocks noChangeAspect="1"/>
            </p:cNvGraphicFramePr>
            <p:nvPr/>
          </p:nvGraphicFramePr>
          <p:xfrm>
            <a:off x="2905" y="3612"/>
            <a:ext cx="1450" cy="394"/>
          </p:xfrm>
          <a:graphic>
            <a:graphicData uri="http://schemas.openxmlformats.org/presentationml/2006/ole">
              <mc:AlternateContent xmlns:mc="http://schemas.openxmlformats.org/markup-compatibility/2006">
                <mc:Choice xmlns:v="urn:schemas-microsoft-com:vml" Requires="v">
                  <p:oleObj spid="_x0000_s1241142" name="Equation" r:id="rId11" imgW="888840" imgH="241200" progId="Equation.DSMT4">
                    <p:embed/>
                  </p:oleObj>
                </mc:Choice>
                <mc:Fallback>
                  <p:oleObj name="Equation" r:id="rId11" imgW="888840" imgH="241200" progId="Equation.DSMT4">
                    <p:embed/>
                    <p:pic>
                      <p:nvPicPr>
                        <p:cNvPr id="0"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05" y="3612"/>
                          <a:ext cx="1450" cy="3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1107" name="AutoShape 19"/>
            <p:cNvSpPr>
              <a:spLocks/>
            </p:cNvSpPr>
            <p:nvPr/>
          </p:nvSpPr>
          <p:spPr bwMode="auto">
            <a:xfrm>
              <a:off x="2818" y="3294"/>
              <a:ext cx="91" cy="544"/>
            </a:xfrm>
            <a:prstGeom prst="leftBrace">
              <a:avLst>
                <a:gd name="adj1" fmla="val 105501"/>
                <a:gd name="adj2" fmla="val 48347"/>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nodeType="afterEffect">
                                  <p:stCondLst>
                                    <p:cond delay="0"/>
                                  </p:stCondLst>
                                  <p:childTnLst>
                                    <p:set>
                                      <p:cBhvr>
                                        <p:cTn id="6" dur="1" fill="hold">
                                          <p:stCondLst>
                                            <p:cond delay="0"/>
                                          </p:stCondLst>
                                        </p:cTn>
                                        <p:tgtEl>
                                          <p:spTgt spid="1241091"/>
                                        </p:tgtEl>
                                        <p:attrNameLst>
                                          <p:attrName>style.visibility</p:attrName>
                                        </p:attrNameLst>
                                      </p:cBhvr>
                                      <p:to>
                                        <p:strVal val="visible"/>
                                      </p:to>
                                    </p:set>
                                    <p:animEffect transition="in" filter="blinds(horizontal)">
                                      <p:cBhvr>
                                        <p:cTn id="7" dur="500"/>
                                        <p:tgtEl>
                                          <p:spTgt spid="1241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1102"/>
                                        </p:tgtEl>
                                        <p:attrNameLst>
                                          <p:attrName>style.visibility</p:attrName>
                                        </p:attrNameLst>
                                      </p:cBhvr>
                                      <p:to>
                                        <p:strVal val="visible"/>
                                      </p:to>
                                    </p:set>
                                    <p:animEffect transition="in" filter="wipe(left)">
                                      <p:cBhvr>
                                        <p:cTn id="12" dur="500"/>
                                        <p:tgtEl>
                                          <p:spTgt spid="1241102"/>
                                        </p:tgtEl>
                                      </p:cBhvr>
                                    </p:animEffect>
                                  </p:childTnLst>
                                </p:cTn>
                              </p:par>
                            </p:childTnLst>
                          </p:cTn>
                        </p:par>
                        <p:par>
                          <p:cTn id="13" fill="hold" nodeType="afterGroup">
                            <p:stCondLst>
                              <p:cond delay="500"/>
                            </p:stCondLst>
                            <p:childTnLst>
                              <p:par>
                                <p:cTn id="14" presetID="4" presetClass="entr" presetSubtype="16" fill="hold" nodeType="afterEffect">
                                  <p:stCondLst>
                                    <p:cond delay="0"/>
                                  </p:stCondLst>
                                  <p:childTnLst>
                                    <p:set>
                                      <p:cBhvr>
                                        <p:cTn id="15" dur="1" fill="hold">
                                          <p:stCondLst>
                                            <p:cond delay="0"/>
                                          </p:stCondLst>
                                        </p:cTn>
                                        <p:tgtEl>
                                          <p:spTgt spid="1241092"/>
                                        </p:tgtEl>
                                        <p:attrNameLst>
                                          <p:attrName>style.visibility</p:attrName>
                                        </p:attrNameLst>
                                      </p:cBhvr>
                                      <p:to>
                                        <p:strVal val="visible"/>
                                      </p:to>
                                    </p:set>
                                    <p:animEffect transition="in" filter="box(in)">
                                      <p:cBhvr>
                                        <p:cTn id="16" dur="500"/>
                                        <p:tgtEl>
                                          <p:spTgt spid="12410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241093"/>
                                        </p:tgtEl>
                                        <p:attrNameLst>
                                          <p:attrName>style.visibility</p:attrName>
                                        </p:attrNameLst>
                                      </p:cBhvr>
                                      <p:to>
                                        <p:strVal val="visible"/>
                                      </p:to>
                                    </p:set>
                                    <p:animEffect transition="in" filter="wipe(left)">
                                      <p:cBhvr>
                                        <p:cTn id="21" dur="500"/>
                                        <p:tgtEl>
                                          <p:spTgt spid="124109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1241098"/>
                                        </p:tgtEl>
                                        <p:attrNameLst>
                                          <p:attrName>style.visibility</p:attrName>
                                        </p:attrNameLst>
                                      </p:cBhvr>
                                      <p:to>
                                        <p:strVal val="visible"/>
                                      </p:to>
                                    </p:set>
                                    <p:animEffect transition="in" filter="wipe(right)">
                                      <p:cBhvr>
                                        <p:cTn id="26" dur="500"/>
                                        <p:tgtEl>
                                          <p:spTgt spid="1241098"/>
                                        </p:tgtEl>
                                      </p:cBhvr>
                                    </p:animEffect>
                                  </p:childTnLst>
                                </p:cTn>
                              </p:par>
                            </p:childTnLst>
                          </p:cTn>
                        </p:par>
                        <p:par>
                          <p:cTn id="27" fill="hold" nodeType="afterGroup">
                            <p:stCondLst>
                              <p:cond delay="500"/>
                            </p:stCondLst>
                            <p:childTnLst>
                              <p:par>
                                <p:cTn id="28" presetID="22" presetClass="entr" presetSubtype="1" fill="hold" nodeType="afterEffect">
                                  <p:stCondLst>
                                    <p:cond delay="0"/>
                                  </p:stCondLst>
                                  <p:childTnLst>
                                    <p:set>
                                      <p:cBhvr>
                                        <p:cTn id="29" dur="1" fill="hold">
                                          <p:stCondLst>
                                            <p:cond delay="0"/>
                                          </p:stCondLst>
                                        </p:cTn>
                                        <p:tgtEl>
                                          <p:spTgt spid="1241097"/>
                                        </p:tgtEl>
                                        <p:attrNameLst>
                                          <p:attrName>style.visibility</p:attrName>
                                        </p:attrNameLst>
                                      </p:cBhvr>
                                      <p:to>
                                        <p:strVal val="visible"/>
                                      </p:to>
                                    </p:set>
                                    <p:animEffect transition="in" filter="wipe(up)">
                                      <p:cBhvr>
                                        <p:cTn id="30" dur="500"/>
                                        <p:tgtEl>
                                          <p:spTgt spid="1241097"/>
                                        </p:tgtEl>
                                      </p:cBhvr>
                                    </p:animEffect>
                                  </p:childTnLst>
                                </p:cTn>
                              </p:par>
                            </p:childTnLst>
                          </p:cTn>
                        </p:par>
                        <p:par>
                          <p:cTn id="31" fill="hold" nodeType="afterGroup">
                            <p:stCondLst>
                              <p:cond delay="1000"/>
                            </p:stCondLst>
                            <p:childTnLst>
                              <p:par>
                                <p:cTn id="32" presetID="2" presetClass="entr" presetSubtype="2" fill="hold" nodeType="afterEffect">
                                  <p:stCondLst>
                                    <p:cond delay="0"/>
                                  </p:stCondLst>
                                  <p:childTnLst>
                                    <p:set>
                                      <p:cBhvr>
                                        <p:cTn id="33" dur="1" fill="hold">
                                          <p:stCondLst>
                                            <p:cond delay="0"/>
                                          </p:stCondLst>
                                        </p:cTn>
                                        <p:tgtEl>
                                          <p:spTgt spid="1241103"/>
                                        </p:tgtEl>
                                        <p:attrNameLst>
                                          <p:attrName>style.visibility</p:attrName>
                                        </p:attrNameLst>
                                      </p:cBhvr>
                                      <p:to>
                                        <p:strVal val="visible"/>
                                      </p:to>
                                    </p:set>
                                    <p:anim calcmode="lin" valueType="num">
                                      <p:cBhvr additive="base">
                                        <p:cTn id="34" dur="500" fill="hold"/>
                                        <p:tgtEl>
                                          <p:spTgt spid="1241103"/>
                                        </p:tgtEl>
                                        <p:attrNameLst>
                                          <p:attrName>ppt_x</p:attrName>
                                        </p:attrNameLst>
                                      </p:cBhvr>
                                      <p:tavLst>
                                        <p:tav tm="0">
                                          <p:val>
                                            <p:strVal val="1+#ppt_w/2"/>
                                          </p:val>
                                        </p:tav>
                                        <p:tav tm="100000">
                                          <p:val>
                                            <p:strVal val="#ppt_x"/>
                                          </p:val>
                                        </p:tav>
                                      </p:tavLst>
                                    </p:anim>
                                    <p:anim calcmode="lin" valueType="num">
                                      <p:cBhvr additive="base">
                                        <p:cTn id="35" dur="500" fill="hold"/>
                                        <p:tgtEl>
                                          <p:spTgt spid="1241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11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a:spLocks noGrp="1"/>
          </p:cNvSpPr>
          <p:nvPr>
            <p:ph type="sldNum" sz="quarter" idx="12"/>
          </p:nvPr>
        </p:nvSpPr>
        <p:spPr/>
        <p:txBody>
          <a:bodyPr/>
          <a:lstStyle/>
          <a:p>
            <a:fld id="{FED53775-CA7A-420B-BD16-BB8FF34B085D}" type="slidenum">
              <a:rPr lang="zh-CN" altLang="en-US"/>
              <a:pPr/>
              <a:t>15</a:t>
            </a:fld>
            <a:endParaRPr lang="en-US" altLang="zh-CN"/>
          </a:p>
        </p:txBody>
      </p:sp>
      <p:sp>
        <p:nvSpPr>
          <p:cNvPr id="1242114" name="Text Box 2"/>
          <p:cNvSpPr txBox="1">
            <a:spLocks noChangeArrowheads="1"/>
          </p:cNvSpPr>
          <p:nvPr/>
        </p:nvSpPr>
        <p:spPr bwMode="auto">
          <a:xfrm>
            <a:off x="395288" y="2133600"/>
            <a:ext cx="83058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FF3300"/>
              </a:buClr>
              <a:buFont typeface="Wingdings" panose="05000000000000000000" pitchFamily="2" charset="2"/>
              <a:buChar char="l"/>
            </a:pPr>
            <a:r>
              <a:rPr lang="zh-CN" altLang="en-US" sz="28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易知 </a:t>
            </a:r>
            <a:r>
              <a:rPr lang="en-US" altLang="zh-CN" sz="2800" b="1" i="1">
                <a:solidFill>
                  <a:srgbClr val="0000CC"/>
                </a:solidFill>
                <a:latin typeface="Times New Roman" panose="02020603050405020304" pitchFamily="18" charset="0"/>
                <a:ea typeface="黑体" panose="02010609060101010101" pitchFamily="49" charset="-122"/>
              </a:rPr>
              <a:t>r</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是 </a:t>
            </a:r>
            <a:r>
              <a:rPr lang="en-US" altLang="zh-CN" sz="2800" b="1" i="1">
                <a:solidFill>
                  <a:srgbClr val="0000CC"/>
                </a:solidFill>
                <a:latin typeface="Times New Roman" panose="02020603050405020304" pitchFamily="18" charset="0"/>
                <a:ea typeface="黑体" panose="02010609060101010101" pitchFamily="49" charset="-122"/>
              </a:rPr>
              <a:t>G</a:t>
            </a:r>
            <a:r>
              <a:rPr lang="en-US" altLang="zh-CN" sz="2800" b="1" i="1" baseline="-25000">
                <a:solidFill>
                  <a:srgbClr val="0000CC"/>
                </a:solidFill>
                <a:latin typeface="Times New Roman" panose="02020603050405020304" pitchFamily="18" charset="0"/>
                <a:ea typeface="黑体" panose="02010609060101010101" pitchFamily="49" charset="-122"/>
              </a:rPr>
              <a:t>m</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的对应于特征值为 </a:t>
            </a:r>
            <a:r>
              <a:rPr lang="zh-CN" altLang="en-US" sz="2800" b="1">
                <a:solidFill>
                  <a:srgbClr val="0000CC"/>
                </a:solidFill>
                <a:latin typeface="Times New Roman" panose="02020603050405020304" pitchFamily="18" charset="0"/>
                <a:ea typeface="黑体" panose="02010609060101010101" pitchFamily="49" charset="-122"/>
              </a:rPr>
              <a:t>1</a:t>
            </a:r>
            <a:r>
              <a:rPr lang="zh-CN" altLang="en-US" sz="2600" b="1">
                <a:latin typeface="Times New Roman" panose="02020603050405020304" pitchFamily="18" charset="0"/>
                <a:ea typeface="黑体" panose="02010609060101010101" pitchFamily="49" charset="-122"/>
              </a:rPr>
              <a:t> 的特征向量</a:t>
            </a:r>
          </a:p>
        </p:txBody>
      </p:sp>
      <p:sp>
        <p:nvSpPr>
          <p:cNvPr id="1242115" name="Text Box 3"/>
          <p:cNvSpPr txBox="1">
            <a:spLocks noChangeArrowheads="1"/>
          </p:cNvSpPr>
          <p:nvPr/>
        </p:nvSpPr>
        <p:spPr bwMode="auto">
          <a:xfrm>
            <a:off x="611188" y="2852738"/>
            <a:ext cx="8137525" cy="5715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0000CC"/>
              </a:buClr>
              <a:buFont typeface="Wingdings" panose="05000000000000000000" pitchFamily="2" charset="2"/>
              <a:buNone/>
            </a:pPr>
            <a:r>
              <a:rPr lang="zh-CN" altLang="en-US" sz="2600" b="1">
                <a:latin typeface="Times New Roman" panose="02020603050405020304" pitchFamily="18" charset="0"/>
                <a:ea typeface="黑体" panose="02010609060101010101" pitchFamily="49" charset="-122"/>
              </a:rPr>
              <a:t>矩阵 </a:t>
            </a:r>
            <a:r>
              <a:rPr lang="en-US" altLang="zh-CN" sz="2800" b="1" i="1">
                <a:solidFill>
                  <a:srgbClr val="0000FF"/>
                </a:solidFill>
                <a:latin typeface="Times New Roman" panose="02020603050405020304" pitchFamily="18" charset="0"/>
                <a:ea typeface="黑体" panose="02010609060101010101" pitchFamily="49" charset="-122"/>
              </a:rPr>
              <a:t>G</a:t>
            </a:r>
            <a:r>
              <a:rPr lang="en-US" altLang="zh-CN" sz="2800" b="1" i="1" baseline="-18000">
                <a:solidFill>
                  <a:srgbClr val="0000FF"/>
                </a:solidFill>
                <a:latin typeface="Times New Roman" panose="02020603050405020304" pitchFamily="18" charset="0"/>
                <a:ea typeface="黑体" panose="02010609060101010101" pitchFamily="49" charset="-122"/>
              </a:rPr>
              <a:t>m</a:t>
            </a:r>
            <a:r>
              <a:rPr lang="en-US" altLang="zh-CN"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一定有特征值</a:t>
            </a:r>
            <a:r>
              <a:rPr lang="zh-CN" altLang="en-US" b="1">
                <a:latin typeface="Times New Roman" panose="02020603050405020304" pitchFamily="18" charset="0"/>
                <a:ea typeface="黑体" panose="02010609060101010101" pitchFamily="49" charset="-122"/>
              </a:rPr>
              <a:t> </a:t>
            </a:r>
            <a:r>
              <a:rPr lang="zh-CN" altLang="en-US" b="1">
                <a:solidFill>
                  <a:srgbClr val="0000FF"/>
                </a:solidFill>
                <a:latin typeface="Times New Roman" panose="02020603050405020304" pitchFamily="18" charset="0"/>
                <a:ea typeface="黑体" panose="02010609060101010101" pitchFamily="49" charset="-122"/>
              </a:rPr>
              <a:t>1</a:t>
            </a:r>
            <a:r>
              <a:rPr lang="zh-CN" altLang="en-US" sz="2600" b="1">
                <a:latin typeface="Times New Roman" panose="02020603050405020304" pitchFamily="18" charset="0"/>
                <a:ea typeface="黑体" panose="02010609060101010101" pitchFamily="49" charset="-122"/>
              </a:rPr>
              <a:t> 吗？即上面的方程是否有解？</a:t>
            </a:r>
          </a:p>
        </p:txBody>
      </p:sp>
      <p:grpSp>
        <p:nvGrpSpPr>
          <p:cNvPr id="1242116" name="Group 4"/>
          <p:cNvGrpSpPr>
            <a:grpSpLocks/>
          </p:cNvGrpSpPr>
          <p:nvPr/>
        </p:nvGrpSpPr>
        <p:grpSpPr bwMode="auto">
          <a:xfrm>
            <a:off x="404189" y="3899694"/>
            <a:ext cx="8305800" cy="804862"/>
            <a:chOff x="249" y="2341"/>
            <a:chExt cx="5232" cy="507"/>
          </a:xfrm>
        </p:grpSpPr>
        <p:sp>
          <p:nvSpPr>
            <p:cNvPr id="1242117" name="Text Box 5"/>
            <p:cNvSpPr txBox="1">
              <a:spLocks noChangeArrowheads="1"/>
            </p:cNvSpPr>
            <p:nvPr/>
          </p:nvSpPr>
          <p:spPr bwMode="auto">
            <a:xfrm>
              <a:off x="249" y="2392"/>
              <a:ext cx="5232" cy="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FF3300"/>
                </a:buClr>
                <a:buFont typeface="Wingdings" panose="05000000000000000000" pitchFamily="2" charset="2"/>
                <a:buChar char="l"/>
              </a:pPr>
              <a:r>
                <a:rPr lang="zh-CN" altLang="en-US" sz="2600" b="1" dirty="0">
                  <a:latin typeface="Times New Roman" panose="02020603050405020304" pitchFamily="18" charset="0"/>
                  <a:ea typeface="黑体" panose="02010609060101010101" pitchFamily="49" charset="-122"/>
                </a:rPr>
                <a:t> 如果 </a:t>
              </a:r>
              <a:r>
                <a:rPr lang="en-US" altLang="zh-CN" sz="2600" b="1" i="1" dirty="0">
                  <a:latin typeface="Times New Roman" panose="02020603050405020304" pitchFamily="18" charset="0"/>
                  <a:ea typeface="黑体" panose="02010609060101010101" pitchFamily="49" charset="-122"/>
                </a:rPr>
                <a:t> </a:t>
              </a:r>
              <a:r>
                <a:rPr lang="zh-CN" altLang="en-US" sz="2600" b="1" dirty="0">
                  <a:latin typeface="Times New Roman" panose="02020603050405020304" pitchFamily="18" charset="0"/>
                  <a:ea typeface="黑体" panose="02010609060101010101" pitchFamily="49" charset="-122"/>
                </a:rPr>
                <a:t> </a:t>
              </a:r>
              <a:r>
                <a:rPr lang="en-US" altLang="zh-CN" sz="2600" b="1" i="1" dirty="0">
                  <a:latin typeface="Times New Roman" panose="02020603050405020304" pitchFamily="18" charset="0"/>
                  <a:ea typeface="黑体" panose="02010609060101010101" pitchFamily="49" charset="-122"/>
                </a:rPr>
                <a:t>              </a:t>
              </a:r>
              <a:r>
                <a:rPr lang="en-US" altLang="zh-CN" sz="2600" b="1" dirty="0">
                  <a:latin typeface="Times New Roman" panose="02020603050405020304" pitchFamily="18" charset="0"/>
                  <a:ea typeface="黑体" panose="02010609060101010101" pitchFamily="49" charset="-122"/>
                </a:rPr>
                <a:t>，</a:t>
              </a:r>
              <a:r>
                <a:rPr lang="zh-CN" altLang="en-US" sz="2600" b="1" dirty="0">
                  <a:latin typeface="Times New Roman" panose="02020603050405020304" pitchFamily="18" charset="0"/>
                  <a:ea typeface="黑体" panose="02010609060101010101" pitchFamily="49" charset="-122"/>
                </a:rPr>
                <a:t>则 </a:t>
              </a:r>
              <a:r>
                <a:rPr lang="en-US" altLang="zh-CN" sz="2800" b="1" i="1" dirty="0">
                  <a:solidFill>
                    <a:srgbClr val="0000CC"/>
                  </a:solidFill>
                  <a:latin typeface="Times New Roman" panose="02020603050405020304" pitchFamily="18" charset="0"/>
                  <a:ea typeface="黑体" panose="02010609060101010101" pitchFamily="49" charset="-122"/>
                </a:rPr>
                <a:t>r</a:t>
              </a:r>
              <a:r>
                <a:rPr lang="en-US" altLang="zh-CN" sz="2800" b="1" baseline="-18000" dirty="0">
                  <a:solidFill>
                    <a:srgbClr val="0000CC"/>
                  </a:solidFill>
                  <a:latin typeface="Times New Roman" panose="02020603050405020304" pitchFamily="18" charset="0"/>
                  <a:ea typeface="黑体" panose="02010609060101010101" pitchFamily="49" charset="-122"/>
                </a:rPr>
                <a:t>1 </a:t>
              </a:r>
              <a:r>
                <a:rPr lang="en-US" altLang="zh-CN" sz="2800" b="1" dirty="0">
                  <a:solidFill>
                    <a:srgbClr val="0000CC"/>
                  </a:solidFill>
                  <a:latin typeface="Courier New" panose="02070309020205020404" pitchFamily="49" charset="0"/>
                  <a:ea typeface="黑体" panose="02010609060101010101" pitchFamily="49" charset="-122"/>
                </a:rPr>
                <a:t>=</a:t>
              </a:r>
              <a:r>
                <a:rPr lang="en-US" altLang="zh-CN" sz="2800" b="1" dirty="0">
                  <a:solidFill>
                    <a:srgbClr val="0000CC"/>
                  </a:solidFill>
                  <a:latin typeface="Times New Roman" panose="02020603050405020304" pitchFamily="18" charset="0"/>
                  <a:ea typeface="黑体" panose="02010609060101010101" pitchFamily="49" charset="-122"/>
                </a:rPr>
                <a:t> </a:t>
              </a:r>
              <a:r>
                <a:rPr lang="en-US" altLang="zh-CN" sz="2800" b="1" i="1" dirty="0">
                  <a:solidFill>
                    <a:srgbClr val="0000CC"/>
                  </a:solidFill>
                  <a:latin typeface="Times New Roman" panose="02020603050405020304" pitchFamily="18" charset="0"/>
                  <a:ea typeface="黑体" panose="02010609060101010101" pitchFamily="49" charset="-122"/>
                </a:rPr>
                <a:t>r</a:t>
              </a:r>
              <a:r>
                <a:rPr lang="en-US" altLang="zh-CN" sz="2800" b="1" baseline="-18000" dirty="0">
                  <a:solidFill>
                    <a:srgbClr val="0000CC"/>
                  </a:solidFill>
                  <a:latin typeface="Times New Roman" panose="02020603050405020304" pitchFamily="18" charset="0"/>
                  <a:ea typeface="黑体" panose="02010609060101010101" pitchFamily="49" charset="-122"/>
                </a:rPr>
                <a:t>2</a:t>
              </a:r>
              <a:r>
                <a:rPr lang="en-US" altLang="zh-CN" sz="2800" b="1" i="1" baseline="-18000" dirty="0">
                  <a:solidFill>
                    <a:srgbClr val="0000CC"/>
                  </a:solidFill>
                  <a:latin typeface="Times New Roman" panose="02020603050405020304" pitchFamily="18" charset="0"/>
                  <a:ea typeface="黑体" panose="02010609060101010101" pitchFamily="49" charset="-122"/>
                </a:rPr>
                <a:t> </a:t>
              </a:r>
              <a:r>
                <a:rPr lang="zh-CN" altLang="en-US" sz="2600" b="1" dirty="0">
                  <a:latin typeface="Times New Roman" panose="02020603050405020304" pitchFamily="18" charset="0"/>
                  <a:ea typeface="黑体" panose="02010609060101010101" pitchFamily="49" charset="-122"/>
                </a:rPr>
                <a:t> ，此时就无法进行排名</a:t>
              </a:r>
            </a:p>
          </p:txBody>
        </p:sp>
        <p:graphicFrame>
          <p:nvGraphicFramePr>
            <p:cNvPr id="1242118" name="Object 6"/>
            <p:cNvGraphicFramePr>
              <a:graphicFrameLocks noChangeAspect="1"/>
            </p:cNvGraphicFramePr>
            <p:nvPr/>
          </p:nvGraphicFramePr>
          <p:xfrm>
            <a:off x="975" y="2341"/>
            <a:ext cx="830" cy="507"/>
          </p:xfrm>
          <a:graphic>
            <a:graphicData uri="http://schemas.openxmlformats.org/presentationml/2006/ole">
              <mc:AlternateContent xmlns:mc="http://schemas.openxmlformats.org/markup-compatibility/2006">
                <mc:Choice xmlns:v="urn:schemas-microsoft-com:vml" Requires="v">
                  <p:oleObj spid="_x0000_s1242134" name="Equation" r:id="rId3" imgW="749160" imgH="457200" progId="Equation.DSMT4">
                    <p:embed/>
                  </p:oleObj>
                </mc:Choice>
                <mc:Fallback>
                  <p:oleObj name="Equation" r:id="rId3" imgW="749160" imgH="4572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5" y="2341"/>
                          <a:ext cx="830" cy="5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 name="组合 1"/>
          <p:cNvGrpSpPr/>
          <p:nvPr/>
        </p:nvGrpSpPr>
        <p:grpSpPr>
          <a:xfrm>
            <a:off x="611188" y="4945716"/>
            <a:ext cx="7849244" cy="646986"/>
            <a:chOff x="691000" y="4945716"/>
            <a:chExt cx="7553408" cy="646986"/>
          </a:xfrm>
        </p:grpSpPr>
        <p:sp>
          <p:nvSpPr>
            <p:cNvPr id="13" name="AutoShape 13"/>
            <p:cNvSpPr>
              <a:spLocks noChangeArrowheads="1"/>
            </p:cNvSpPr>
            <p:nvPr/>
          </p:nvSpPr>
          <p:spPr bwMode="auto">
            <a:xfrm>
              <a:off x="691000" y="4945716"/>
              <a:ext cx="7553408" cy="646986"/>
            </a:xfrm>
            <a:prstGeom prst="roundRect">
              <a:avLst>
                <a:gd name="adj" fmla="val 16667"/>
              </a:avLst>
            </a:prstGeom>
            <a:solidFill>
              <a:schemeClr val="accent2">
                <a:lumMod val="20000"/>
                <a:lumOff val="80000"/>
              </a:schemeClr>
            </a:solidFill>
            <a:ln w="57150" cmpd="thickThin" algn="ctr">
              <a:solidFill>
                <a:schemeClr val="hlink"/>
              </a:solidFill>
              <a:miter lim="800000"/>
              <a:headEnd/>
              <a:tailEnd/>
            </a:ln>
            <a:effectLst/>
            <a:extLst/>
          </p:spPr>
          <p:txBody>
            <a:bodyPr wrap="square" anchor="ctr">
              <a:spAutoFit/>
            </a:bodyPr>
            <a:lstStyle/>
            <a:p>
              <a:r>
                <a:rPr lang="zh-CN" altLang="en-US" sz="3200" b="1" dirty="0" smtClean="0">
                  <a:latin typeface="Times New Roman" panose="02020603050405020304" pitchFamily="18" charset="0"/>
                  <a:ea typeface="黑体" panose="02010609060101010101" pitchFamily="49" charset="-122"/>
                </a:rPr>
                <a:t> </a:t>
              </a:r>
              <a:endParaRPr lang="zh-CN" altLang="en-US" sz="3200" b="1" dirty="0">
                <a:latin typeface="Times New Roman" panose="02020603050405020304" pitchFamily="18" charset="0"/>
                <a:ea typeface="黑体" panose="02010609060101010101" pitchFamily="49" charset="-122"/>
              </a:endParaRPr>
            </a:p>
          </p:txBody>
        </p:sp>
        <p:sp>
          <p:nvSpPr>
            <p:cNvPr id="1242119" name="Text Box 7"/>
            <p:cNvSpPr txBox="1">
              <a:spLocks noChangeArrowheads="1"/>
            </p:cNvSpPr>
            <p:nvPr/>
          </p:nvSpPr>
          <p:spPr bwMode="auto">
            <a:xfrm>
              <a:off x="833973" y="5003800"/>
              <a:ext cx="7410435" cy="566309"/>
            </a:xfrm>
            <a:prstGeom prst="rect">
              <a:avLst/>
            </a:prstGeom>
            <a:noFill/>
            <a:ln w="57150" cmpd="thickThin">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0000"/>
                </a:lnSpc>
                <a:buClr>
                  <a:srgbClr val="0000CC"/>
                </a:buClr>
                <a:buFont typeface="Wingdings" panose="05000000000000000000" pitchFamily="2" charset="2"/>
                <a:buNone/>
              </a:pPr>
              <a:r>
                <a:rPr lang="zh-CN" altLang="en-US" sz="2800" b="1">
                  <a:solidFill>
                    <a:srgbClr val="0000CC"/>
                  </a:solidFill>
                  <a:latin typeface="Times New Roman" panose="02020603050405020304" pitchFamily="18" charset="0"/>
                  <a:ea typeface="黑体" panose="02010609060101010101" pitchFamily="49" charset="-122"/>
                </a:rPr>
                <a:t>因此，我们需要对简化的 </a:t>
              </a:r>
              <a:r>
                <a:rPr lang="en-US" altLang="zh-CN" sz="2800" b="1">
                  <a:solidFill>
                    <a:srgbClr val="0000CC"/>
                  </a:solidFill>
                  <a:latin typeface="Times New Roman" panose="02020603050405020304" pitchFamily="18" charset="0"/>
                  <a:ea typeface="黑体" panose="02010609060101010101" pitchFamily="49" charset="-122"/>
                </a:rPr>
                <a:t>PageRank </a:t>
              </a:r>
              <a:r>
                <a:rPr lang="zh-CN" altLang="en-US" sz="2800" b="1">
                  <a:solidFill>
                    <a:srgbClr val="0000CC"/>
                  </a:solidFill>
                  <a:latin typeface="Times New Roman" panose="02020603050405020304" pitchFamily="18" charset="0"/>
                  <a:ea typeface="黑体" panose="02010609060101010101" pitchFamily="49" charset="-122"/>
                </a:rPr>
                <a:t>进行改进！</a:t>
              </a:r>
              <a:endParaRPr lang="zh-CN" altLang="en-US" b="1">
                <a:solidFill>
                  <a:srgbClr val="0000CC"/>
                </a:solidFill>
                <a:latin typeface="Times New Roman" panose="02020603050405020304" pitchFamily="18" charset="0"/>
                <a:ea typeface="黑体" panose="02010609060101010101" pitchFamily="49" charset="-122"/>
              </a:endParaRPr>
            </a:p>
          </p:txBody>
        </p:sp>
      </p:grpSp>
      <p:sp>
        <p:nvSpPr>
          <p:cNvPr id="1242120" name="Rectangle 8"/>
          <p:cNvSpPr>
            <a:spLocks noGrp="1" noChangeArrowheads="1"/>
          </p:cNvSpPr>
          <p:nvPr>
            <p:ph type="title"/>
          </p:nvPr>
        </p:nvSpPr>
        <p:spPr>
          <a:xfrm>
            <a:off x="323850" y="115888"/>
            <a:ext cx="6584950" cy="762000"/>
          </a:xfrm>
        </p:spPr>
        <p:txBody>
          <a:bodyPr/>
          <a:lstStyle/>
          <a:p>
            <a:r>
              <a:rPr lang="zh-CN" altLang="en-US"/>
              <a:t>简化</a:t>
            </a:r>
            <a:r>
              <a:rPr lang="en-US" altLang="zh-CN"/>
              <a:t>PageRank</a:t>
            </a:r>
            <a:r>
              <a:rPr lang="zh-CN" altLang="en-US"/>
              <a:t>的问题</a:t>
            </a:r>
          </a:p>
        </p:txBody>
      </p:sp>
      <p:graphicFrame>
        <p:nvGraphicFramePr>
          <p:cNvPr id="1242121" name="Object 9"/>
          <p:cNvGraphicFramePr>
            <a:graphicFrameLocks noChangeAspect="1"/>
          </p:cNvGraphicFramePr>
          <p:nvPr>
            <p:extLst>
              <p:ext uri="{D42A27DB-BD31-4B8C-83A1-F6EECF244321}">
                <p14:modId xmlns:p14="http://schemas.microsoft.com/office/powerpoint/2010/main" val="1844925185"/>
              </p:ext>
            </p:extLst>
          </p:nvPr>
        </p:nvGraphicFramePr>
        <p:xfrm>
          <a:off x="2987824" y="1059250"/>
          <a:ext cx="2216150" cy="725487"/>
        </p:xfrm>
        <a:graphic>
          <a:graphicData uri="http://schemas.openxmlformats.org/presentationml/2006/ole">
            <mc:AlternateContent xmlns:mc="http://schemas.openxmlformats.org/markup-compatibility/2006">
              <mc:Choice xmlns:v="urn:schemas-microsoft-com:vml" Requires="v">
                <p:oleObj spid="_x0000_s1242135" name="Equation" r:id="rId5" imgW="698400" imgH="228600" progId="Equation.DSMT4">
                  <p:embed/>
                </p:oleObj>
              </mc:Choice>
              <mc:Fallback>
                <p:oleObj name="Equation" r:id="rId5" imgW="698400" imgH="228600"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1059250"/>
                        <a:ext cx="2216150" cy="725487"/>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a:spLocks noGrp="1"/>
          </p:cNvSpPr>
          <p:nvPr>
            <p:ph type="sldNum" sz="quarter" idx="12"/>
          </p:nvPr>
        </p:nvSpPr>
        <p:spPr/>
        <p:txBody>
          <a:bodyPr/>
          <a:lstStyle/>
          <a:p>
            <a:fld id="{D6C76116-B5DD-49A8-BB6F-7486C68D342A}" type="slidenum">
              <a:rPr lang="zh-CN" altLang="en-US"/>
              <a:pPr/>
              <a:t>16</a:t>
            </a:fld>
            <a:endParaRPr lang="en-US" altLang="zh-CN"/>
          </a:p>
        </p:txBody>
      </p:sp>
      <p:sp>
        <p:nvSpPr>
          <p:cNvPr id="1243138" name="Text Box 2"/>
          <p:cNvSpPr txBox="1">
            <a:spLocks noChangeArrowheads="1"/>
          </p:cNvSpPr>
          <p:nvPr/>
        </p:nvSpPr>
        <p:spPr bwMode="auto">
          <a:xfrm>
            <a:off x="827088" y="1844675"/>
            <a:ext cx="6973887" cy="59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FF3300"/>
              </a:buClr>
              <a:buFont typeface="Wingdings" panose="05000000000000000000" pitchFamily="2" charset="2"/>
              <a:buNone/>
            </a:pPr>
            <a:r>
              <a:rPr lang="zh-CN" altLang="en-US" sz="2600" b="1">
                <a:latin typeface="Times New Roman" panose="02020603050405020304" pitchFamily="18" charset="0"/>
                <a:ea typeface="黑体" panose="02010609060101010101" pitchFamily="49" charset="-122"/>
              </a:rPr>
              <a:t>设 </a:t>
            </a:r>
            <a:r>
              <a:rPr lang="zh-CN" altLang="en-US"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u</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是网页 </a:t>
            </a:r>
            <a:r>
              <a:rPr lang="en-US" altLang="zh-CN" sz="3000" b="1" i="1">
                <a:solidFill>
                  <a:srgbClr val="0000CC"/>
                </a:solidFill>
                <a:latin typeface="Times New Roman" panose="02020603050405020304" pitchFamily="18" charset="0"/>
                <a:ea typeface="黑体" panose="02010609060101010101" pitchFamily="49" charset="-122"/>
              </a:rPr>
              <a:t>u</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的所获得的基本级别，则</a:t>
            </a:r>
          </a:p>
        </p:txBody>
      </p:sp>
      <p:graphicFrame>
        <p:nvGraphicFramePr>
          <p:cNvPr id="1243139" name="Object 3"/>
          <p:cNvGraphicFramePr>
            <a:graphicFrameLocks noChangeAspect="1"/>
          </p:cNvGraphicFramePr>
          <p:nvPr/>
        </p:nvGraphicFramePr>
        <p:xfrm>
          <a:off x="1476375" y="2781300"/>
          <a:ext cx="5329238" cy="1457325"/>
        </p:xfrm>
        <a:graphic>
          <a:graphicData uri="http://schemas.openxmlformats.org/presentationml/2006/ole">
            <mc:AlternateContent xmlns:mc="http://schemas.openxmlformats.org/markup-compatibility/2006">
              <mc:Choice xmlns:v="urn:schemas-microsoft-com:vml" Requires="v">
                <p:oleObj spid="_x0000_s1243151" name="Equation" r:id="rId3" imgW="1625400" imgH="444240" progId="Equation.DSMT4">
                  <p:embed/>
                </p:oleObj>
              </mc:Choice>
              <mc:Fallback>
                <p:oleObj name="Equation" r:id="rId3" imgW="1625400" imgH="4442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2781300"/>
                        <a:ext cx="5329238" cy="1457325"/>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3140" name="Rectangle 4"/>
          <p:cNvSpPr>
            <a:spLocks noGrp="1" noChangeArrowheads="1"/>
          </p:cNvSpPr>
          <p:nvPr>
            <p:ph type="title"/>
          </p:nvPr>
        </p:nvSpPr>
        <p:spPr>
          <a:xfrm>
            <a:off x="323850" y="260350"/>
            <a:ext cx="6224588" cy="617538"/>
          </a:xfrm>
        </p:spPr>
        <p:txBody>
          <a:bodyPr/>
          <a:lstStyle/>
          <a:p>
            <a:r>
              <a:rPr lang="zh-CN" altLang="en-US"/>
              <a:t>改进的 </a:t>
            </a:r>
            <a:r>
              <a:rPr lang="en-US" altLang="zh-CN"/>
              <a:t>PageRank</a:t>
            </a:r>
            <a:endParaRPr lang="zh-CN" altLang="en-US"/>
          </a:p>
        </p:txBody>
      </p:sp>
      <p:sp>
        <p:nvSpPr>
          <p:cNvPr id="1243141" name="Text Box 5"/>
          <p:cNvSpPr txBox="1">
            <a:spLocks noChangeArrowheads="1"/>
          </p:cNvSpPr>
          <p:nvPr/>
        </p:nvSpPr>
        <p:spPr bwMode="auto">
          <a:xfrm>
            <a:off x="323850" y="1125538"/>
            <a:ext cx="83058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0000FF"/>
              </a:buClr>
              <a:buFont typeface="Wingdings" panose="05000000000000000000" pitchFamily="2" charset="2"/>
              <a:buChar char="l"/>
            </a:pPr>
            <a:r>
              <a:rPr lang="zh-CN" altLang="en-US" sz="2800" b="1">
                <a:solidFill>
                  <a:srgbClr val="0000CC"/>
                </a:solidFill>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基本思想：</a:t>
            </a:r>
            <a:r>
              <a:rPr lang="zh-CN" altLang="en-US" sz="2800" b="1">
                <a:solidFill>
                  <a:srgbClr val="0000CC"/>
                </a:solidFill>
                <a:latin typeface="Times New Roman" panose="02020603050405020304" pitchFamily="18" charset="0"/>
                <a:ea typeface="黑体" panose="02010609060101010101" pitchFamily="49" charset="-122"/>
              </a:rPr>
              <a:t>首先给每个网页设置一个基本级别</a:t>
            </a:r>
          </a:p>
        </p:txBody>
      </p:sp>
      <p:grpSp>
        <p:nvGrpSpPr>
          <p:cNvPr id="1243142" name="Group 6"/>
          <p:cNvGrpSpPr>
            <a:grpSpLocks/>
          </p:cNvGrpSpPr>
          <p:nvPr/>
        </p:nvGrpSpPr>
        <p:grpSpPr bwMode="auto">
          <a:xfrm>
            <a:off x="827088" y="4510088"/>
            <a:ext cx="7416800" cy="1214437"/>
            <a:chOff x="521" y="2841"/>
            <a:chExt cx="4672" cy="765"/>
          </a:xfrm>
        </p:grpSpPr>
        <p:sp>
          <p:nvSpPr>
            <p:cNvPr id="1243143" name="Rectangle 7"/>
            <p:cNvSpPr>
              <a:spLocks noChangeArrowheads="1"/>
            </p:cNvSpPr>
            <p:nvPr/>
          </p:nvSpPr>
          <p:spPr bwMode="auto">
            <a:xfrm>
              <a:off x="521" y="2841"/>
              <a:ext cx="122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800" b="1">
                  <a:solidFill>
                    <a:srgbClr val="0000CC"/>
                  </a:solidFill>
                  <a:latin typeface="Times New Roman" panose="02020603050405020304" pitchFamily="18" charset="0"/>
                  <a:ea typeface="黑体" panose="02010609060101010101" pitchFamily="49" charset="-122"/>
                </a:rPr>
                <a:t>其中：</a:t>
              </a:r>
            </a:p>
          </p:txBody>
        </p:sp>
        <p:sp>
          <p:nvSpPr>
            <p:cNvPr id="1243144" name="Rectangle 8"/>
            <p:cNvSpPr>
              <a:spLocks noChangeArrowheads="1"/>
            </p:cNvSpPr>
            <p:nvPr/>
          </p:nvSpPr>
          <p:spPr bwMode="auto">
            <a:xfrm>
              <a:off x="1202" y="2886"/>
              <a:ext cx="3991"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30000"/>
                </a:spcBef>
                <a:buClr>
                  <a:schemeClr val="hlink"/>
                </a:buClr>
                <a:buFont typeface="Wingdings" panose="05000000000000000000" pitchFamily="2" charset="2"/>
                <a:buChar char="l"/>
              </a:pPr>
              <a:r>
                <a:rPr lang="en-US" altLang="zh-CN" sz="2600" b="1" i="1">
                  <a:latin typeface="Times New Roman" panose="02020603050405020304" pitchFamily="18" charset="0"/>
                  <a:ea typeface="黑体" panose="02010609060101010101" pitchFamily="49" charset="-122"/>
                </a:rPr>
                <a:t> </a:t>
              </a:r>
              <a:r>
                <a:rPr lang="en-US" altLang="zh-CN" sz="3000" b="1" i="1">
                  <a:solidFill>
                    <a:srgbClr val="0000CC"/>
                  </a:solidFill>
                  <a:latin typeface="Times New Roman" panose="02020603050405020304" pitchFamily="18" charset="0"/>
                  <a:ea typeface="黑体" panose="02010609060101010101" pitchFamily="49" charset="-122"/>
                </a:rPr>
                <a:t>x</a:t>
              </a:r>
              <a:r>
                <a:rPr lang="en-US" altLang="zh-CN" sz="3000" b="1">
                  <a:solidFill>
                    <a:srgbClr val="0000CC"/>
                  </a:solidFill>
                  <a:latin typeface="Times New Roman" panose="02020603050405020304" pitchFamily="18" charset="0"/>
                  <a:ea typeface="黑体" panose="02010609060101010101" pitchFamily="49" charset="-122"/>
                </a:rPr>
                <a:t>(</a:t>
              </a:r>
              <a:r>
                <a:rPr lang="en-US" altLang="zh-CN" sz="3000" b="1" i="1">
                  <a:solidFill>
                    <a:srgbClr val="0000CC"/>
                  </a:solidFill>
                  <a:latin typeface="Times New Roman" panose="02020603050405020304" pitchFamily="18" charset="0"/>
                  <a:ea typeface="黑体" panose="02010609060101010101" pitchFamily="49" charset="-122"/>
                </a:rPr>
                <a:t>u</a:t>
              </a:r>
              <a:r>
                <a:rPr lang="en-US" altLang="zh-CN" sz="3000" b="1">
                  <a:solidFill>
                    <a:srgbClr val="0000CC"/>
                  </a:solidFill>
                  <a:latin typeface="Times New Roman" panose="02020603050405020304" pitchFamily="18" charset="0"/>
                  <a:ea typeface="黑体" panose="02010609060101010101" pitchFamily="49" charset="-122"/>
                </a:rPr>
                <a:t>)</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表示网页 </a:t>
              </a:r>
              <a:r>
                <a:rPr lang="en-US" altLang="zh-CN" sz="3000" b="1" i="1">
                  <a:solidFill>
                    <a:srgbClr val="0000CC"/>
                  </a:solidFill>
                  <a:latin typeface="Times New Roman" panose="02020603050405020304" pitchFamily="18" charset="0"/>
                  <a:ea typeface="黑体" panose="02010609060101010101" pitchFamily="49" charset="-122"/>
                </a:rPr>
                <a:t>u</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的最终级别</a:t>
              </a:r>
            </a:p>
            <a:p>
              <a:pPr>
                <a:spcBef>
                  <a:spcPct val="30000"/>
                </a:spcBef>
                <a:buClr>
                  <a:schemeClr val="hlink"/>
                </a:buClr>
                <a:buFont typeface="Wingdings" panose="05000000000000000000" pitchFamily="2" charset="2"/>
                <a:buChar char="l"/>
              </a:pPr>
              <a:r>
                <a:rPr lang="en-US" altLang="zh-CN" sz="2600" b="1" i="1">
                  <a:latin typeface="Times New Roman" panose="02020603050405020304" pitchFamily="18" charset="0"/>
                  <a:ea typeface="黑体" panose="02010609060101010101" pitchFamily="49" charset="-122"/>
                </a:rPr>
                <a:t> </a:t>
              </a:r>
              <a:r>
                <a:rPr lang="en-US" altLang="zh-CN" sz="3000" b="1" i="1">
                  <a:solidFill>
                    <a:srgbClr val="0000CC"/>
                  </a:solidFill>
                  <a:latin typeface="Times New Roman" panose="02020603050405020304" pitchFamily="18" charset="0"/>
                  <a:ea typeface="黑体" panose="02010609060101010101" pitchFamily="49" charset="-122"/>
                </a:rPr>
                <a:t>p</a:t>
              </a:r>
              <a:r>
                <a:rPr lang="en-US" altLang="zh-CN" sz="2600" b="1" i="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是一个加权系数，通常取 </a:t>
              </a:r>
              <a:r>
                <a:rPr lang="en-US" altLang="zh-CN" sz="2600" b="1">
                  <a:solidFill>
                    <a:srgbClr val="0000CC"/>
                  </a:solidFill>
                  <a:latin typeface="Times New Roman" panose="02020603050405020304" pitchFamily="18" charset="0"/>
                  <a:ea typeface="黑体" panose="02010609060101010101" pitchFamily="49" charset="-122"/>
                </a:rPr>
                <a:t>0.85</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左右</a:t>
              </a:r>
            </a:p>
          </p:txBody>
        </p:sp>
      </p:grpSp>
      <p:sp>
        <p:nvSpPr>
          <p:cNvPr id="1243145" name="Rectangle 9"/>
          <p:cNvSpPr>
            <a:spLocks noChangeArrowheads="1"/>
          </p:cNvSpPr>
          <p:nvPr/>
        </p:nvSpPr>
        <p:spPr bwMode="auto">
          <a:xfrm>
            <a:off x="1908175" y="5805488"/>
            <a:ext cx="56880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30000"/>
              </a:spcBef>
              <a:buClr>
                <a:schemeClr val="hlink"/>
              </a:buClr>
              <a:buFont typeface="Wingdings" panose="05000000000000000000" pitchFamily="2" charset="2"/>
              <a:buChar char="l"/>
            </a:pPr>
            <a:r>
              <a:rPr lang="zh-CN" altLang="en-US" sz="2600" b="1">
                <a:latin typeface="Times New Roman" panose="02020603050405020304" pitchFamily="18" charset="0"/>
                <a:ea typeface="黑体" panose="02010609060101010101" pitchFamily="49" charset="-122"/>
              </a:rPr>
              <a:t> </a:t>
            </a:r>
            <a:r>
              <a:rPr lang="zh-CN" altLang="en-US"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u</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a:solidFill>
                  <a:srgbClr val="0000CC"/>
                </a:solidFill>
                <a:latin typeface="Courier New" panose="02070309020205020404" pitchFamily="49" charset="0"/>
                <a:ea typeface="黑体" panose="02010609060101010101" pitchFamily="49" charset="-122"/>
                <a:sym typeface="Symbol" panose="05050102010706020507" pitchFamily="18" charset="2"/>
              </a:rPr>
              <a:t>=</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 (1 </a:t>
            </a:r>
            <a:r>
              <a:rPr lang="en-US" altLang="zh-CN" sz="3000" b="1">
                <a:solidFill>
                  <a:srgbClr val="0000CC"/>
                </a:solidFill>
                <a:latin typeface="Courier New" panose="02070309020205020404" pitchFamily="49" charset="0"/>
                <a:ea typeface="黑体" panose="02010609060101010101" pitchFamily="49" charset="-122"/>
                <a:sym typeface="Symbol" panose="05050102010706020507" pitchFamily="18" charset="2"/>
              </a:rPr>
              <a:t>–</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 </a:t>
            </a:r>
            <a:r>
              <a:rPr lang="en-US" altLang="zh-CN"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p </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a:solidFill>
                  <a:srgbClr val="0000CC"/>
                </a:solidFill>
                <a:latin typeface="Courier New" panose="02070309020205020404" pitchFamily="49" charset="0"/>
                <a:ea typeface="黑体" panose="02010609060101010101" pitchFamily="49" charset="-122"/>
                <a:sym typeface="Symbol" panose="05050102010706020507" pitchFamily="18" charset="2"/>
              </a:rPr>
              <a:t>/</a:t>
            </a:r>
            <a:r>
              <a:rPr lang="en-US" altLang="zh-CN"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m</a:t>
            </a:r>
            <a:r>
              <a:rPr lang="en-US" altLang="zh-CN" sz="3000" b="1">
                <a:latin typeface="Times New Roman" panose="02020603050405020304" pitchFamily="18" charset="0"/>
                <a:ea typeface="黑体" panose="02010609060101010101" pitchFamily="49" charset="-122"/>
                <a:sym typeface="Symbol" panose="05050102010706020507" pitchFamily="18" charset="2"/>
              </a:rPr>
              <a:t> </a:t>
            </a:r>
            <a:r>
              <a:rPr lang="en-US" altLang="zh-CN" sz="3000" b="1">
                <a:latin typeface="Courier New" panose="02070309020205020404" pitchFamily="49" charset="0"/>
                <a:ea typeface="黑体" panose="02010609060101010101" pitchFamily="49" charset="-122"/>
                <a:sym typeface="Symbol" panose="05050102010706020507" pitchFamily="18" charset="2"/>
              </a:rPr>
              <a:t></a:t>
            </a:r>
            <a:r>
              <a:rPr lang="en-US" altLang="zh-CN" sz="3000" b="1">
                <a:latin typeface="Times New Roman" panose="02020603050405020304" pitchFamily="18" charset="0"/>
                <a:ea typeface="黑体" panose="02010609060101010101" pitchFamily="49" charset="-122"/>
                <a:sym typeface="Symbol" panose="05050102010706020507" pitchFamily="18" charset="2"/>
              </a:rPr>
              <a:t> </a:t>
            </a:r>
            <a:r>
              <a:rPr lang="en-US" altLang="zh-CN" sz="3000" b="1" i="1">
                <a:latin typeface="Times New Roman" panose="02020603050405020304" pitchFamily="18" charset="0"/>
                <a:ea typeface="黑体" panose="02010609060101010101" pitchFamily="49" charset="-122"/>
                <a:sym typeface="Symbol" panose="05050102010706020507" pitchFamily="18" charset="2"/>
              </a:rPr>
              <a:t></a:t>
            </a:r>
            <a:endParaRPr lang="en-US" altLang="en-US" sz="3000" b="1" i="1">
              <a:latin typeface="Times New Roman" panose="02020603050405020304" pitchFamily="18" charset="0"/>
              <a:ea typeface="黑体" panose="02010609060101010101" pitchFamily="49" charset="-122"/>
              <a:sym typeface="Symbol" panose="05050102010706020507" pitchFamily="18" charset="2"/>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灯片编号占位符 5"/>
          <p:cNvSpPr>
            <a:spLocks noGrp="1"/>
          </p:cNvSpPr>
          <p:nvPr>
            <p:ph type="sldNum" sz="quarter" idx="12"/>
          </p:nvPr>
        </p:nvSpPr>
        <p:spPr/>
        <p:txBody>
          <a:bodyPr/>
          <a:lstStyle/>
          <a:p>
            <a:fld id="{AC496C60-376D-45D5-B625-5AF22B11743E}" type="slidenum">
              <a:rPr lang="zh-CN" altLang="en-US"/>
              <a:pPr/>
              <a:t>17</a:t>
            </a:fld>
            <a:endParaRPr lang="en-US" altLang="zh-CN"/>
          </a:p>
        </p:txBody>
      </p:sp>
      <p:sp>
        <p:nvSpPr>
          <p:cNvPr id="1244162" name="Rectangle 2"/>
          <p:cNvSpPr>
            <a:spLocks noChangeArrowheads="1"/>
          </p:cNvSpPr>
          <p:nvPr/>
        </p:nvSpPr>
        <p:spPr bwMode="auto">
          <a:xfrm>
            <a:off x="971550" y="4508500"/>
            <a:ext cx="2736850" cy="52863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2800" b="1">
                <a:solidFill>
                  <a:srgbClr val="0000CC"/>
                </a:solidFill>
                <a:latin typeface="Times New Roman" panose="02020603050405020304" pitchFamily="18" charset="0"/>
                <a:ea typeface="黑体" panose="02010609060101010101" pitchFamily="49" charset="-122"/>
              </a:rPr>
              <a:t>矩阵           形式</a:t>
            </a:r>
          </a:p>
        </p:txBody>
      </p:sp>
      <p:sp>
        <p:nvSpPr>
          <p:cNvPr id="1244163" name="Rectangle 3"/>
          <p:cNvSpPr>
            <a:spLocks noChangeArrowheads="1"/>
          </p:cNvSpPr>
          <p:nvPr/>
        </p:nvSpPr>
        <p:spPr bwMode="auto">
          <a:xfrm>
            <a:off x="323850" y="1125538"/>
            <a:ext cx="7920038"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600" b="1">
                <a:latin typeface="Times New Roman" panose="02020603050405020304" pitchFamily="18" charset="0"/>
                <a:ea typeface="黑体" panose="02010609060101010101" pitchFamily="49" charset="-122"/>
              </a:rPr>
              <a:t>与前面的讨论相类似，将所有网页进行编号：</a:t>
            </a:r>
            <a:br>
              <a:rPr lang="zh-CN" altLang="en-US" sz="2600" b="1">
                <a:latin typeface="Times New Roman" panose="02020603050405020304" pitchFamily="18" charset="0"/>
                <a:ea typeface="黑体" panose="02010609060101010101" pitchFamily="49" charset="-122"/>
              </a:rPr>
            </a:br>
            <a:r>
              <a:rPr lang="zh-CN" altLang="en-US" sz="2600" b="1">
                <a:latin typeface="Times New Roman" panose="02020603050405020304" pitchFamily="18" charset="0"/>
                <a:ea typeface="黑体" panose="02010609060101010101" pitchFamily="49" charset="-122"/>
              </a:rPr>
              <a:t>         </a:t>
            </a:r>
            <a:r>
              <a:rPr lang="zh-CN" altLang="en-US" sz="3000" b="1">
                <a:solidFill>
                  <a:srgbClr val="0000CC"/>
                </a:solidFill>
                <a:latin typeface="Times New Roman" panose="02020603050405020304" pitchFamily="18" charset="0"/>
                <a:ea typeface="黑体" panose="02010609060101010101" pitchFamily="49" charset="-122"/>
              </a:rPr>
              <a:t>1</a:t>
            </a:r>
            <a:r>
              <a:rPr lang="zh-CN" altLang="en-US" sz="3000" b="1">
                <a:latin typeface="Times New Roman" panose="02020603050405020304" pitchFamily="18" charset="0"/>
                <a:ea typeface="黑体" panose="02010609060101010101" pitchFamily="49" charset="-122"/>
              </a:rPr>
              <a:t>、</a:t>
            </a:r>
            <a:r>
              <a:rPr lang="zh-CN" altLang="en-US" sz="3000" b="1">
                <a:solidFill>
                  <a:srgbClr val="0000CC"/>
                </a:solidFill>
                <a:latin typeface="Times New Roman" panose="02020603050405020304" pitchFamily="18" charset="0"/>
                <a:ea typeface="黑体" panose="02010609060101010101" pitchFamily="49" charset="-122"/>
              </a:rPr>
              <a:t>2</a:t>
            </a:r>
            <a:r>
              <a:rPr lang="zh-CN" altLang="en-US" sz="3000" b="1">
                <a:latin typeface="Times New Roman" panose="02020603050405020304" pitchFamily="18" charset="0"/>
                <a:ea typeface="黑体" panose="02010609060101010101" pitchFamily="49" charset="-122"/>
              </a:rPr>
              <a:t>、</a:t>
            </a:r>
            <a:r>
              <a:rPr lang="zh-CN" altLang="en-US" sz="3000" b="1">
                <a:solidFill>
                  <a:srgbClr val="0000CC"/>
                </a:solidFill>
                <a:latin typeface="Times New Roman" panose="02020603050405020304" pitchFamily="18" charset="0"/>
                <a:ea typeface="黑体" panose="02010609060101010101" pitchFamily="49" charset="-122"/>
              </a:rPr>
              <a:t>...</a:t>
            </a:r>
            <a:r>
              <a:rPr lang="zh-CN" altLang="en-US" sz="3000" b="1">
                <a:latin typeface="Times New Roman" panose="02020603050405020304" pitchFamily="18" charset="0"/>
                <a:ea typeface="黑体" panose="02010609060101010101" pitchFamily="49" charset="-122"/>
              </a:rPr>
              <a:t> 、</a:t>
            </a:r>
            <a:r>
              <a:rPr lang="en-US" altLang="zh-CN" sz="3000" b="1" i="1">
                <a:solidFill>
                  <a:srgbClr val="0000CC"/>
                </a:solidFill>
                <a:latin typeface="Times New Roman" panose="02020603050405020304" pitchFamily="18" charset="0"/>
                <a:ea typeface="黑体" panose="02010609060101010101" pitchFamily="49" charset="-122"/>
              </a:rPr>
              <a:t>m</a:t>
            </a:r>
            <a:endParaRPr lang="en-US" altLang="zh-CN" sz="3000" b="1" i="1">
              <a:latin typeface="Times New Roman" panose="02020603050405020304" pitchFamily="18" charset="0"/>
              <a:ea typeface="黑体" panose="02010609060101010101" pitchFamily="49" charset="-122"/>
            </a:endParaRPr>
          </a:p>
        </p:txBody>
      </p:sp>
      <p:graphicFrame>
        <p:nvGraphicFramePr>
          <p:cNvPr id="1244164" name="Object 4"/>
          <p:cNvGraphicFramePr>
            <a:graphicFrameLocks noChangeAspect="1"/>
          </p:cNvGraphicFramePr>
          <p:nvPr/>
        </p:nvGraphicFramePr>
        <p:xfrm>
          <a:off x="735013" y="5445125"/>
          <a:ext cx="4156075" cy="771525"/>
        </p:xfrm>
        <a:graphic>
          <a:graphicData uri="http://schemas.openxmlformats.org/presentationml/2006/ole">
            <mc:AlternateContent xmlns:mc="http://schemas.openxmlformats.org/markup-compatibility/2006">
              <mc:Choice xmlns:v="urn:schemas-microsoft-com:vml" Requires="v">
                <p:oleObj spid="_x0000_s1244197" name="Equation" r:id="rId3" imgW="1231560" imgH="228600" progId="Equation.DSMT4">
                  <p:embed/>
                </p:oleObj>
              </mc:Choice>
              <mc:Fallback>
                <p:oleObj name="Equation" r:id="rId3" imgW="1231560" imgH="2286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5013" y="5445125"/>
                        <a:ext cx="4156075" cy="771525"/>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4165" name="Object 5"/>
          <p:cNvGraphicFramePr>
            <a:graphicFrameLocks noChangeAspect="1"/>
          </p:cNvGraphicFramePr>
          <p:nvPr/>
        </p:nvGraphicFramePr>
        <p:xfrm>
          <a:off x="5508625" y="5229225"/>
          <a:ext cx="3379788" cy="1227138"/>
        </p:xfrm>
        <a:graphic>
          <a:graphicData uri="http://schemas.openxmlformats.org/presentationml/2006/ole">
            <mc:AlternateContent xmlns:mc="http://schemas.openxmlformats.org/markup-compatibility/2006">
              <mc:Choice xmlns:v="urn:schemas-microsoft-com:vml" Requires="v">
                <p:oleObj spid="_x0000_s1244198" name="Equation" r:id="rId5" imgW="1396800" imgH="507960" progId="Equation.DSMT4">
                  <p:embed/>
                </p:oleObj>
              </mc:Choice>
              <mc:Fallback>
                <p:oleObj name="Equation" r:id="rId5" imgW="1396800" imgH="50796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625" y="5229225"/>
                        <a:ext cx="3379788" cy="1227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4166" name="Object 6"/>
          <p:cNvGraphicFramePr>
            <a:graphicFrameLocks noChangeAspect="1"/>
          </p:cNvGraphicFramePr>
          <p:nvPr/>
        </p:nvGraphicFramePr>
        <p:xfrm>
          <a:off x="900113" y="3068638"/>
          <a:ext cx="3360737" cy="1292225"/>
        </p:xfrm>
        <a:graphic>
          <a:graphicData uri="http://schemas.openxmlformats.org/presentationml/2006/ole">
            <mc:AlternateContent xmlns:mc="http://schemas.openxmlformats.org/markup-compatibility/2006">
              <mc:Choice xmlns:v="urn:schemas-microsoft-com:vml" Requires="v">
                <p:oleObj spid="_x0000_s1244199" name="Equation" r:id="rId7" imgW="1257120" imgH="482400" progId="Equation.DSMT4">
                  <p:embed/>
                </p:oleObj>
              </mc:Choice>
              <mc:Fallback>
                <p:oleObj name="Equation" r:id="rId7" imgW="1257120" imgH="482400"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0113" y="3068638"/>
                        <a:ext cx="3360737" cy="1292225"/>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4167" name="Object 7"/>
          <p:cNvGraphicFramePr>
            <a:graphicFrameLocks noChangeAspect="1"/>
          </p:cNvGraphicFramePr>
          <p:nvPr>
            <p:extLst>
              <p:ext uri="{D42A27DB-BD31-4B8C-83A1-F6EECF244321}">
                <p14:modId xmlns:p14="http://schemas.microsoft.com/office/powerpoint/2010/main" val="3672917665"/>
              </p:ext>
            </p:extLst>
          </p:nvPr>
        </p:nvGraphicFramePr>
        <p:xfrm>
          <a:off x="4644008" y="3467099"/>
          <a:ext cx="2857500" cy="461963"/>
        </p:xfrm>
        <a:graphic>
          <a:graphicData uri="http://schemas.openxmlformats.org/presentationml/2006/ole">
            <mc:AlternateContent xmlns:mc="http://schemas.openxmlformats.org/markup-compatibility/2006">
              <mc:Choice xmlns:v="urn:schemas-microsoft-com:vml" Requires="v">
                <p:oleObj spid="_x0000_s1244200" name="Equation" r:id="rId9" imgW="952200" imgH="203040" progId="Equation.DSMT4">
                  <p:embed/>
                </p:oleObj>
              </mc:Choice>
              <mc:Fallback>
                <p:oleObj name="Equation" r:id="rId9" imgW="952200" imgH="20304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4008" y="3467099"/>
                        <a:ext cx="285750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4168" name="Rectangle 8"/>
          <p:cNvSpPr>
            <a:spLocks noGrp="1" noChangeArrowheads="1"/>
          </p:cNvSpPr>
          <p:nvPr>
            <p:ph type="title"/>
          </p:nvPr>
        </p:nvSpPr>
        <p:spPr>
          <a:xfrm>
            <a:off x="323850" y="260350"/>
            <a:ext cx="6224588" cy="617538"/>
          </a:xfrm>
        </p:spPr>
        <p:txBody>
          <a:bodyPr/>
          <a:lstStyle/>
          <a:p>
            <a:r>
              <a:rPr lang="zh-CN" altLang="en-US"/>
              <a:t>改进的 </a:t>
            </a:r>
            <a:r>
              <a:rPr lang="en-US" altLang="zh-CN"/>
              <a:t>PageRank</a:t>
            </a:r>
            <a:endParaRPr lang="zh-CN" altLang="en-US"/>
          </a:p>
        </p:txBody>
      </p:sp>
      <p:graphicFrame>
        <p:nvGraphicFramePr>
          <p:cNvPr id="1244169" name="Object 9"/>
          <p:cNvGraphicFramePr>
            <a:graphicFrameLocks noChangeAspect="1"/>
          </p:cNvGraphicFramePr>
          <p:nvPr/>
        </p:nvGraphicFramePr>
        <p:xfrm>
          <a:off x="5292725" y="2060575"/>
          <a:ext cx="3465513" cy="947738"/>
        </p:xfrm>
        <a:graphic>
          <a:graphicData uri="http://schemas.openxmlformats.org/presentationml/2006/ole">
            <mc:AlternateContent xmlns:mc="http://schemas.openxmlformats.org/markup-compatibility/2006">
              <mc:Choice xmlns:v="urn:schemas-microsoft-com:vml" Requires="v">
                <p:oleObj spid="_x0000_s1244201" name="Equation" r:id="rId11" imgW="1625400" imgH="444240" progId="Equation.DSMT4">
                  <p:embed/>
                </p:oleObj>
              </mc:Choice>
              <mc:Fallback>
                <p:oleObj name="Equation" r:id="rId11" imgW="1625400" imgH="444240"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92725" y="2060575"/>
                        <a:ext cx="3465513" cy="947738"/>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4170" name="AutoShape 10"/>
          <p:cNvSpPr>
            <a:spLocks noChangeArrowheads="1"/>
          </p:cNvSpPr>
          <p:nvPr/>
        </p:nvSpPr>
        <p:spPr bwMode="auto">
          <a:xfrm>
            <a:off x="1763713" y="4365625"/>
            <a:ext cx="1152525" cy="100647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44171" name="Rectangle 11"/>
          <p:cNvSpPr>
            <a:spLocks noChangeArrowheads="1"/>
          </p:cNvSpPr>
          <p:nvPr/>
        </p:nvSpPr>
        <p:spPr bwMode="auto">
          <a:xfrm>
            <a:off x="395288" y="2276475"/>
            <a:ext cx="3833812" cy="56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lang="zh-CN" altLang="en-US" sz="2600" b="1" dirty="0">
                <a:latin typeface="Times New Roman" panose="02020603050405020304" pitchFamily="18" charset="0"/>
                <a:ea typeface="黑体" panose="02010609060101010101" pitchFamily="49" charset="-122"/>
              </a:rPr>
              <a:t>于是可以把右式改写为：</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244162"/>
                                        </p:tgtEl>
                                        <p:attrNameLst>
                                          <p:attrName>style.visibility</p:attrName>
                                        </p:attrNameLst>
                                      </p:cBhvr>
                                      <p:to>
                                        <p:strVal val="visible"/>
                                      </p:to>
                                    </p:set>
                                    <p:anim calcmode="lin" valueType="num">
                                      <p:cBhvr>
                                        <p:cTn id="7" dur="500" fill="hold"/>
                                        <p:tgtEl>
                                          <p:spTgt spid="1244162"/>
                                        </p:tgtEl>
                                        <p:attrNameLst>
                                          <p:attrName>ppt_w</p:attrName>
                                        </p:attrNameLst>
                                      </p:cBhvr>
                                      <p:tavLst>
                                        <p:tav tm="0">
                                          <p:val>
                                            <p:fltVal val="0"/>
                                          </p:val>
                                        </p:tav>
                                        <p:tav tm="100000">
                                          <p:val>
                                            <p:strVal val="#ppt_w"/>
                                          </p:val>
                                        </p:tav>
                                      </p:tavLst>
                                    </p:anim>
                                    <p:anim calcmode="lin" valueType="num">
                                      <p:cBhvr>
                                        <p:cTn id="8" dur="500" fill="hold"/>
                                        <p:tgtEl>
                                          <p:spTgt spid="124416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1244170"/>
                                        </p:tgtEl>
                                        <p:attrNameLst>
                                          <p:attrName>style.visibility</p:attrName>
                                        </p:attrNameLst>
                                      </p:cBhvr>
                                      <p:to>
                                        <p:strVal val="visible"/>
                                      </p:to>
                                    </p:set>
                                    <p:animEffect transition="in" filter="wipe(up)">
                                      <p:cBhvr>
                                        <p:cTn id="12" dur="500"/>
                                        <p:tgtEl>
                                          <p:spTgt spid="1244170"/>
                                        </p:tgtEl>
                                      </p:cBhvr>
                                    </p:animEffect>
                                  </p:childTnLst>
                                </p:cTn>
                              </p:par>
                            </p:childTnLst>
                          </p:cTn>
                        </p:par>
                        <p:par>
                          <p:cTn id="13" fill="hold" nodeType="afterGroup">
                            <p:stCondLst>
                              <p:cond delay="1000"/>
                            </p:stCondLst>
                            <p:childTnLst>
                              <p:par>
                                <p:cTn id="14" presetID="22" presetClass="entr" presetSubtype="1" fill="hold" nodeType="afterEffect">
                                  <p:stCondLst>
                                    <p:cond delay="0"/>
                                  </p:stCondLst>
                                  <p:childTnLst>
                                    <p:set>
                                      <p:cBhvr>
                                        <p:cTn id="15" dur="1" fill="hold">
                                          <p:stCondLst>
                                            <p:cond delay="0"/>
                                          </p:stCondLst>
                                        </p:cTn>
                                        <p:tgtEl>
                                          <p:spTgt spid="1244164"/>
                                        </p:tgtEl>
                                        <p:attrNameLst>
                                          <p:attrName>style.visibility</p:attrName>
                                        </p:attrNameLst>
                                      </p:cBhvr>
                                      <p:to>
                                        <p:strVal val="visible"/>
                                      </p:to>
                                    </p:set>
                                    <p:animEffect transition="in" filter="wipe(up)">
                                      <p:cBhvr>
                                        <p:cTn id="16" dur="500"/>
                                        <p:tgtEl>
                                          <p:spTgt spid="1244164"/>
                                        </p:tgtEl>
                                      </p:cBhvr>
                                    </p:animEffect>
                                  </p:childTnLst>
                                </p:cTn>
                              </p:par>
                            </p:childTnLst>
                          </p:cTn>
                        </p:par>
                        <p:par>
                          <p:cTn id="17" fill="hold" nodeType="afterGroup">
                            <p:stCondLst>
                              <p:cond delay="1500"/>
                            </p:stCondLst>
                            <p:childTnLst>
                              <p:par>
                                <p:cTn id="18" presetID="2" presetClass="entr" presetSubtype="2" fill="hold" nodeType="afterEffect">
                                  <p:stCondLst>
                                    <p:cond delay="0"/>
                                  </p:stCondLst>
                                  <p:childTnLst>
                                    <p:set>
                                      <p:cBhvr>
                                        <p:cTn id="19" dur="1" fill="hold">
                                          <p:stCondLst>
                                            <p:cond delay="0"/>
                                          </p:stCondLst>
                                        </p:cTn>
                                        <p:tgtEl>
                                          <p:spTgt spid="1244165"/>
                                        </p:tgtEl>
                                        <p:attrNameLst>
                                          <p:attrName>style.visibility</p:attrName>
                                        </p:attrNameLst>
                                      </p:cBhvr>
                                      <p:to>
                                        <p:strVal val="visible"/>
                                      </p:to>
                                    </p:set>
                                    <p:anim calcmode="lin" valueType="num">
                                      <p:cBhvr additive="base">
                                        <p:cTn id="20" dur="500" fill="hold"/>
                                        <p:tgtEl>
                                          <p:spTgt spid="1244165"/>
                                        </p:tgtEl>
                                        <p:attrNameLst>
                                          <p:attrName>ppt_x</p:attrName>
                                        </p:attrNameLst>
                                      </p:cBhvr>
                                      <p:tavLst>
                                        <p:tav tm="0">
                                          <p:val>
                                            <p:strVal val="1+#ppt_w/2"/>
                                          </p:val>
                                        </p:tav>
                                        <p:tav tm="100000">
                                          <p:val>
                                            <p:strVal val="#ppt_x"/>
                                          </p:val>
                                        </p:tav>
                                      </p:tavLst>
                                    </p:anim>
                                    <p:anim calcmode="lin" valueType="num">
                                      <p:cBhvr additive="base">
                                        <p:cTn id="21" dur="500" fill="hold"/>
                                        <p:tgtEl>
                                          <p:spTgt spid="12441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4162" grpId="0" animBg="1"/>
      <p:bldP spid="124417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灯片编号占位符 5"/>
          <p:cNvSpPr>
            <a:spLocks noGrp="1"/>
          </p:cNvSpPr>
          <p:nvPr>
            <p:ph type="sldNum" sz="quarter" idx="12"/>
          </p:nvPr>
        </p:nvSpPr>
        <p:spPr/>
        <p:txBody>
          <a:bodyPr/>
          <a:lstStyle/>
          <a:p>
            <a:fld id="{DAB339EC-ACFB-406F-8D78-CF28C415154C}" type="slidenum">
              <a:rPr lang="zh-CN" altLang="en-US"/>
              <a:pPr/>
              <a:t>18</a:t>
            </a:fld>
            <a:endParaRPr lang="en-US" altLang="zh-CN"/>
          </a:p>
        </p:txBody>
      </p:sp>
      <p:sp>
        <p:nvSpPr>
          <p:cNvPr id="1245186" name="Rectangle 2"/>
          <p:cNvSpPr>
            <a:spLocks noGrp="1" noChangeArrowheads="1"/>
          </p:cNvSpPr>
          <p:nvPr>
            <p:ph type="title"/>
          </p:nvPr>
        </p:nvSpPr>
        <p:spPr>
          <a:xfrm>
            <a:off x="323850" y="260350"/>
            <a:ext cx="6224588" cy="617538"/>
          </a:xfrm>
        </p:spPr>
        <p:txBody>
          <a:bodyPr/>
          <a:lstStyle/>
          <a:p>
            <a:r>
              <a:rPr lang="zh-CN" altLang="en-US"/>
              <a:t>改进的 </a:t>
            </a:r>
            <a:r>
              <a:rPr lang="en-US" altLang="zh-CN"/>
              <a:t>PageRank</a:t>
            </a:r>
            <a:endParaRPr lang="zh-CN" altLang="en-US"/>
          </a:p>
        </p:txBody>
      </p:sp>
      <p:graphicFrame>
        <p:nvGraphicFramePr>
          <p:cNvPr id="1245187" name="Object 3"/>
          <p:cNvGraphicFramePr>
            <a:graphicFrameLocks noChangeAspect="1"/>
          </p:cNvGraphicFramePr>
          <p:nvPr>
            <p:extLst>
              <p:ext uri="{D42A27DB-BD31-4B8C-83A1-F6EECF244321}">
                <p14:modId xmlns:p14="http://schemas.microsoft.com/office/powerpoint/2010/main" val="616147274"/>
              </p:ext>
            </p:extLst>
          </p:nvPr>
        </p:nvGraphicFramePr>
        <p:xfrm>
          <a:off x="565448" y="1340768"/>
          <a:ext cx="4156075" cy="771525"/>
        </p:xfrm>
        <a:graphic>
          <a:graphicData uri="http://schemas.openxmlformats.org/presentationml/2006/ole">
            <mc:AlternateContent xmlns:mc="http://schemas.openxmlformats.org/markup-compatibility/2006">
              <mc:Choice xmlns:v="urn:schemas-microsoft-com:vml" Requires="v">
                <p:oleObj spid="_x0000_s1245226" name="Equation" r:id="rId3" imgW="1231560" imgH="228600" progId="Equation.DSMT4">
                  <p:embed/>
                </p:oleObj>
              </mc:Choice>
              <mc:Fallback>
                <p:oleObj name="Equation" r:id="rId3" imgW="1231560" imgH="2286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448" y="1340768"/>
                        <a:ext cx="4156075" cy="771525"/>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5189" name="Object 5"/>
          <p:cNvGraphicFramePr>
            <a:graphicFrameLocks noChangeAspect="1"/>
          </p:cNvGraphicFramePr>
          <p:nvPr>
            <p:extLst>
              <p:ext uri="{D42A27DB-BD31-4B8C-83A1-F6EECF244321}">
                <p14:modId xmlns:p14="http://schemas.microsoft.com/office/powerpoint/2010/main" val="1819407657"/>
              </p:ext>
            </p:extLst>
          </p:nvPr>
        </p:nvGraphicFramePr>
        <p:xfrm>
          <a:off x="401936" y="2780631"/>
          <a:ext cx="2890837" cy="785812"/>
        </p:xfrm>
        <a:graphic>
          <a:graphicData uri="http://schemas.openxmlformats.org/presentationml/2006/ole">
            <mc:AlternateContent xmlns:mc="http://schemas.openxmlformats.org/markup-compatibility/2006">
              <mc:Choice xmlns:v="urn:schemas-microsoft-com:vml" Requires="v">
                <p:oleObj spid="_x0000_s1245227" name="Equation" r:id="rId5" imgW="888840" imgH="241200" progId="Equation.DSMT4">
                  <p:embed/>
                </p:oleObj>
              </mc:Choice>
              <mc:Fallback>
                <p:oleObj name="Equation" r:id="rId5" imgW="888840" imgH="24120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936" y="2780631"/>
                        <a:ext cx="2890837" cy="78581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5190" name="AutoShape 6"/>
          <p:cNvSpPr>
            <a:spLocks noChangeArrowheads="1"/>
          </p:cNvSpPr>
          <p:nvPr/>
        </p:nvSpPr>
        <p:spPr bwMode="auto">
          <a:xfrm>
            <a:off x="3394373" y="2925093"/>
            <a:ext cx="792163" cy="431800"/>
          </a:xfrm>
          <a:prstGeom prst="rightArrow">
            <a:avLst>
              <a:gd name="adj1" fmla="val 50000"/>
              <a:gd name="adj2" fmla="val 4586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245191" name="Object 7"/>
          <p:cNvGraphicFramePr>
            <a:graphicFrameLocks noChangeAspect="1"/>
          </p:cNvGraphicFramePr>
          <p:nvPr>
            <p:extLst>
              <p:ext uri="{D42A27DB-BD31-4B8C-83A1-F6EECF244321}">
                <p14:modId xmlns:p14="http://schemas.microsoft.com/office/powerpoint/2010/main" val="269490371"/>
              </p:ext>
            </p:extLst>
          </p:nvPr>
        </p:nvGraphicFramePr>
        <p:xfrm>
          <a:off x="4259561" y="2780631"/>
          <a:ext cx="2311400" cy="744537"/>
        </p:xfrm>
        <a:graphic>
          <a:graphicData uri="http://schemas.openxmlformats.org/presentationml/2006/ole">
            <mc:AlternateContent xmlns:mc="http://schemas.openxmlformats.org/markup-compatibility/2006">
              <mc:Choice xmlns:v="urn:schemas-microsoft-com:vml" Requires="v">
                <p:oleObj spid="_x0000_s1245228" name="Equation" r:id="rId7" imgW="711000" imgH="228600" progId="Equation.DSMT4">
                  <p:embed/>
                </p:oleObj>
              </mc:Choice>
              <mc:Fallback>
                <p:oleObj name="Equation" r:id="rId7" imgW="711000" imgH="22860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59561" y="2780631"/>
                        <a:ext cx="2311400" cy="74453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5192" name="Group 8"/>
          <p:cNvGrpSpPr>
            <a:grpSpLocks/>
          </p:cNvGrpSpPr>
          <p:nvPr/>
        </p:nvGrpSpPr>
        <p:grpSpPr bwMode="auto">
          <a:xfrm>
            <a:off x="298748" y="3717256"/>
            <a:ext cx="7138988" cy="1254125"/>
            <a:chOff x="204" y="2523"/>
            <a:chExt cx="4497" cy="790"/>
          </a:xfrm>
        </p:grpSpPr>
        <p:sp>
          <p:nvSpPr>
            <p:cNvPr id="1245193" name="Rectangle 9"/>
            <p:cNvSpPr>
              <a:spLocks noChangeArrowheads="1"/>
            </p:cNvSpPr>
            <p:nvPr/>
          </p:nvSpPr>
          <p:spPr bwMode="auto">
            <a:xfrm>
              <a:off x="204" y="2704"/>
              <a:ext cx="108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800" b="1">
                  <a:solidFill>
                    <a:srgbClr val="0000CC"/>
                  </a:solidFill>
                  <a:ea typeface="黑体" panose="02010609060101010101" pitchFamily="49" charset="-122"/>
                </a:rPr>
                <a:t>其中：</a:t>
              </a:r>
            </a:p>
          </p:txBody>
        </p:sp>
        <p:graphicFrame>
          <p:nvGraphicFramePr>
            <p:cNvPr id="1245194" name="Object 10"/>
            <p:cNvGraphicFramePr>
              <a:graphicFrameLocks noChangeAspect="1"/>
            </p:cNvGraphicFramePr>
            <p:nvPr/>
          </p:nvGraphicFramePr>
          <p:xfrm>
            <a:off x="884" y="2523"/>
            <a:ext cx="3817" cy="790"/>
          </p:xfrm>
          <a:graphic>
            <a:graphicData uri="http://schemas.openxmlformats.org/presentationml/2006/ole">
              <mc:AlternateContent xmlns:mc="http://schemas.openxmlformats.org/markup-compatibility/2006">
                <mc:Choice xmlns:v="urn:schemas-microsoft-com:vml" Requires="v">
                  <p:oleObj spid="_x0000_s1245229" name="Equation" r:id="rId9" imgW="2336760" imgH="482400" progId="Equation.DSMT4">
                    <p:embed/>
                  </p:oleObj>
                </mc:Choice>
                <mc:Fallback>
                  <p:oleObj name="Equation" r:id="rId9" imgW="2336760" imgH="4824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4" y="2523"/>
                          <a:ext cx="3817" cy="7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245195" name="AutoShape 11"/>
          <p:cNvSpPr>
            <a:spLocks noChangeArrowheads="1"/>
          </p:cNvSpPr>
          <p:nvPr/>
        </p:nvSpPr>
        <p:spPr bwMode="auto">
          <a:xfrm>
            <a:off x="2170411" y="2277393"/>
            <a:ext cx="1079500" cy="2951163"/>
          </a:xfrm>
          <a:prstGeom prst="downArrow">
            <a:avLst>
              <a:gd name="adj1" fmla="val 50000"/>
              <a:gd name="adj2" fmla="val 68346"/>
            </a:avLst>
          </a:prstGeom>
          <a:solidFill>
            <a:schemeClr val="accent1">
              <a:alpha val="39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245196" name="Object 12"/>
          <p:cNvGraphicFramePr>
            <a:graphicFrameLocks noChangeAspect="1"/>
          </p:cNvGraphicFramePr>
          <p:nvPr>
            <p:extLst>
              <p:ext uri="{D42A27DB-BD31-4B8C-83A1-F6EECF244321}">
                <p14:modId xmlns:p14="http://schemas.microsoft.com/office/powerpoint/2010/main" val="2498082143"/>
              </p:ext>
            </p:extLst>
          </p:nvPr>
        </p:nvGraphicFramePr>
        <p:xfrm>
          <a:off x="298748" y="5301581"/>
          <a:ext cx="4625975" cy="685800"/>
        </p:xfrm>
        <a:graphic>
          <a:graphicData uri="http://schemas.openxmlformats.org/presentationml/2006/ole">
            <mc:AlternateContent xmlns:mc="http://schemas.openxmlformats.org/markup-compatibility/2006">
              <mc:Choice xmlns:v="urn:schemas-microsoft-com:vml" Requires="v">
                <p:oleObj spid="_x0000_s1245230" name="Equation" r:id="rId11" imgW="1371600" imgH="203040" progId="Equation.DSMT4">
                  <p:embed/>
                </p:oleObj>
              </mc:Choice>
              <mc:Fallback>
                <p:oleObj name="Equation" r:id="rId11" imgW="1371600" imgH="203040" progId="Equation.DSMT4">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8748" y="5301581"/>
                        <a:ext cx="4625975" cy="6858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45195"/>
                                        </p:tgtEl>
                                        <p:attrNameLst>
                                          <p:attrName>style.visibility</p:attrName>
                                        </p:attrNameLst>
                                      </p:cBhvr>
                                      <p:to>
                                        <p:strVal val="visible"/>
                                      </p:to>
                                    </p:set>
                                    <p:animEffect transition="in" filter="wipe(up)">
                                      <p:cBhvr>
                                        <p:cTn id="7" dur="500"/>
                                        <p:tgtEl>
                                          <p:spTgt spid="1245195"/>
                                        </p:tgtEl>
                                      </p:cBhvr>
                                    </p:animEffect>
                                  </p:childTnLst>
                                </p:cTn>
                              </p:par>
                            </p:childTnLst>
                          </p:cTn>
                        </p:par>
                        <p:par>
                          <p:cTn id="8" fill="hold" nodeType="afterGroup">
                            <p:stCondLst>
                              <p:cond delay="500"/>
                            </p:stCondLst>
                            <p:childTnLst>
                              <p:par>
                                <p:cTn id="9" presetID="23" presetClass="entr" presetSubtype="16" fill="hold" nodeType="afterEffect">
                                  <p:stCondLst>
                                    <p:cond delay="0"/>
                                  </p:stCondLst>
                                  <p:childTnLst>
                                    <p:set>
                                      <p:cBhvr>
                                        <p:cTn id="10" dur="1" fill="hold">
                                          <p:stCondLst>
                                            <p:cond delay="0"/>
                                          </p:stCondLst>
                                        </p:cTn>
                                        <p:tgtEl>
                                          <p:spTgt spid="1245196"/>
                                        </p:tgtEl>
                                        <p:attrNameLst>
                                          <p:attrName>style.visibility</p:attrName>
                                        </p:attrNameLst>
                                      </p:cBhvr>
                                      <p:to>
                                        <p:strVal val="visible"/>
                                      </p:to>
                                    </p:set>
                                    <p:anim calcmode="lin" valueType="num">
                                      <p:cBhvr>
                                        <p:cTn id="11" dur="500" fill="hold"/>
                                        <p:tgtEl>
                                          <p:spTgt spid="1245196"/>
                                        </p:tgtEl>
                                        <p:attrNameLst>
                                          <p:attrName>ppt_w</p:attrName>
                                        </p:attrNameLst>
                                      </p:cBhvr>
                                      <p:tavLst>
                                        <p:tav tm="0">
                                          <p:val>
                                            <p:fltVal val="0"/>
                                          </p:val>
                                        </p:tav>
                                        <p:tav tm="100000">
                                          <p:val>
                                            <p:strVal val="#ppt_w"/>
                                          </p:val>
                                        </p:tav>
                                      </p:tavLst>
                                    </p:anim>
                                    <p:anim calcmode="lin" valueType="num">
                                      <p:cBhvr>
                                        <p:cTn id="12" dur="500" fill="hold"/>
                                        <p:tgtEl>
                                          <p:spTgt spid="12451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519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灯片编号占位符 5"/>
          <p:cNvSpPr>
            <a:spLocks noGrp="1"/>
          </p:cNvSpPr>
          <p:nvPr>
            <p:ph type="sldNum" sz="quarter" idx="12"/>
          </p:nvPr>
        </p:nvSpPr>
        <p:spPr/>
        <p:txBody>
          <a:bodyPr/>
          <a:lstStyle/>
          <a:p>
            <a:fld id="{6673BDDF-C663-42BA-A2CE-7D9720B62DFF}" type="slidenum">
              <a:rPr lang="zh-CN" altLang="en-US"/>
              <a:pPr/>
              <a:t>19</a:t>
            </a:fld>
            <a:endParaRPr lang="en-US" altLang="zh-CN"/>
          </a:p>
        </p:txBody>
      </p:sp>
      <p:sp>
        <p:nvSpPr>
          <p:cNvPr id="1246210" name="AutoShape 2"/>
          <p:cNvSpPr>
            <a:spLocks noChangeArrowheads="1"/>
          </p:cNvSpPr>
          <p:nvPr/>
        </p:nvSpPr>
        <p:spPr bwMode="auto">
          <a:xfrm>
            <a:off x="2124075" y="4005263"/>
            <a:ext cx="1223963" cy="1439862"/>
          </a:xfrm>
          <a:prstGeom prst="downArrow">
            <a:avLst>
              <a:gd name="adj1" fmla="val 50000"/>
              <a:gd name="adj2" fmla="val 2941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246211" name="Object 3"/>
          <p:cNvGraphicFramePr>
            <a:graphicFrameLocks noChangeAspect="1"/>
          </p:cNvGraphicFramePr>
          <p:nvPr/>
        </p:nvGraphicFramePr>
        <p:xfrm>
          <a:off x="395288" y="1412875"/>
          <a:ext cx="4111625" cy="609600"/>
        </p:xfrm>
        <a:graphic>
          <a:graphicData uri="http://schemas.openxmlformats.org/presentationml/2006/ole">
            <mc:AlternateContent xmlns:mc="http://schemas.openxmlformats.org/markup-compatibility/2006">
              <mc:Choice xmlns:v="urn:schemas-microsoft-com:vml" Requires="v">
                <p:oleObj spid="_x0000_s1246277" name="Equation" r:id="rId3" imgW="1371600" imgH="203040" progId="Equation.DSMT4">
                  <p:embed/>
                </p:oleObj>
              </mc:Choice>
              <mc:Fallback>
                <p:oleObj name="Equation" r:id="rId3" imgW="1371600" imgH="2030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1412875"/>
                        <a:ext cx="4111625"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6212" name="Group 4"/>
          <p:cNvGrpSpPr>
            <a:grpSpLocks/>
          </p:cNvGrpSpPr>
          <p:nvPr/>
        </p:nvGrpSpPr>
        <p:grpSpPr bwMode="auto">
          <a:xfrm>
            <a:off x="5796136" y="965201"/>
            <a:ext cx="2663825" cy="1076325"/>
            <a:chOff x="3470" y="799"/>
            <a:chExt cx="1678" cy="678"/>
          </a:xfrm>
        </p:grpSpPr>
        <p:sp>
          <p:nvSpPr>
            <p:cNvPr id="1246213" name="Text Box 5"/>
            <p:cNvSpPr txBox="1">
              <a:spLocks noChangeArrowheads="1"/>
            </p:cNvSpPr>
            <p:nvPr/>
          </p:nvSpPr>
          <p:spPr bwMode="auto">
            <a:xfrm>
              <a:off x="3470" y="799"/>
              <a:ext cx="1678" cy="67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
              <a:r>
                <a:rPr lang="zh-CN" altLang="en-US" sz="1200" b="1" dirty="0">
                  <a:solidFill>
                    <a:srgbClr val="FF3300"/>
                  </a:solidFill>
                  <a:latin typeface="黑体" panose="02010609060101010101" pitchFamily="49" charset="-122"/>
                  <a:ea typeface="黑体" panose="02010609060101010101" pitchFamily="49" charset="-122"/>
                </a:rPr>
                <a:t>  </a:t>
              </a:r>
            </a:p>
            <a:p>
              <a:pPr fontAlgn="b"/>
              <a:r>
                <a:rPr lang="zh-CN" altLang="en-US" sz="2800" b="1" dirty="0">
                  <a:solidFill>
                    <a:srgbClr val="0000FF"/>
                  </a:solidFill>
                  <a:latin typeface="黑体" panose="02010609060101010101" pitchFamily="49" charset="-122"/>
                  <a:ea typeface="黑体" panose="02010609060101010101" pitchFamily="49" charset="-122"/>
                </a:rPr>
                <a:t>规定</a:t>
              </a:r>
              <a:r>
                <a:rPr lang="zh-CN" altLang="en-US" sz="2800" b="1" dirty="0">
                  <a:solidFill>
                    <a:srgbClr val="0000CC"/>
                  </a:solidFill>
                  <a:latin typeface="黑体" panose="02010609060101010101" pitchFamily="49" charset="-122"/>
                  <a:ea typeface="黑体" panose="02010609060101010101" pitchFamily="49" charset="-122"/>
                </a:rPr>
                <a:t>：</a:t>
              </a:r>
            </a:p>
            <a:p>
              <a:pPr fontAlgn="b"/>
              <a:endParaRPr lang="zh-CN" altLang="en-US" b="1" dirty="0">
                <a:solidFill>
                  <a:srgbClr val="FF3300"/>
                </a:solidFill>
                <a:latin typeface="黑体" panose="02010609060101010101" pitchFamily="49" charset="-122"/>
                <a:ea typeface="黑体" panose="02010609060101010101" pitchFamily="49" charset="-122"/>
              </a:endParaRPr>
            </a:p>
          </p:txBody>
        </p:sp>
        <p:graphicFrame>
          <p:nvGraphicFramePr>
            <p:cNvPr id="1246214" name="Object 6"/>
            <p:cNvGraphicFramePr>
              <a:graphicFrameLocks noChangeAspect="1"/>
            </p:cNvGraphicFramePr>
            <p:nvPr/>
          </p:nvGraphicFramePr>
          <p:xfrm>
            <a:off x="4150" y="799"/>
            <a:ext cx="817" cy="658"/>
          </p:xfrm>
          <a:graphic>
            <a:graphicData uri="http://schemas.openxmlformats.org/presentationml/2006/ole">
              <mc:AlternateContent xmlns:mc="http://schemas.openxmlformats.org/markup-compatibility/2006">
                <mc:Choice xmlns:v="urn:schemas-microsoft-com:vml" Requires="v">
                  <p:oleObj spid="_x0000_s1246278" name="Equation" r:id="rId5" imgW="583920" imgH="431640" progId="Equation.DSMT4">
                    <p:embed/>
                  </p:oleObj>
                </mc:Choice>
                <mc:Fallback>
                  <p:oleObj name="Equation" r:id="rId5" imgW="583920" imgH="43164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50" y="799"/>
                          <a:ext cx="817" cy="6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246215" name="Object 7"/>
          <p:cNvGraphicFramePr>
            <a:graphicFrameLocks noChangeAspect="1"/>
          </p:cNvGraphicFramePr>
          <p:nvPr/>
        </p:nvGraphicFramePr>
        <p:xfrm>
          <a:off x="755650" y="2060575"/>
          <a:ext cx="4148138" cy="609600"/>
        </p:xfrm>
        <a:graphic>
          <a:graphicData uri="http://schemas.openxmlformats.org/presentationml/2006/ole">
            <mc:AlternateContent xmlns:mc="http://schemas.openxmlformats.org/markup-compatibility/2006">
              <mc:Choice xmlns:v="urn:schemas-microsoft-com:vml" Requires="v">
                <p:oleObj spid="_x0000_s1246279" name="Equation" r:id="rId7" imgW="1384200" imgH="203040" progId="Equation.DSMT4">
                  <p:embed/>
                </p:oleObj>
              </mc:Choice>
              <mc:Fallback>
                <p:oleObj name="Equation" r:id="rId7" imgW="1384200" imgH="20304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650" y="2060575"/>
                        <a:ext cx="4148138"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6216" name="Object 8"/>
          <p:cNvGraphicFramePr>
            <a:graphicFrameLocks noChangeAspect="1"/>
          </p:cNvGraphicFramePr>
          <p:nvPr/>
        </p:nvGraphicFramePr>
        <p:xfrm>
          <a:off x="755650" y="2708275"/>
          <a:ext cx="4643438" cy="685800"/>
        </p:xfrm>
        <a:graphic>
          <a:graphicData uri="http://schemas.openxmlformats.org/presentationml/2006/ole">
            <mc:AlternateContent xmlns:mc="http://schemas.openxmlformats.org/markup-compatibility/2006">
              <mc:Choice xmlns:v="urn:schemas-microsoft-com:vml" Requires="v">
                <p:oleObj spid="_x0000_s1246280" name="Equation" r:id="rId9" imgW="1549080" imgH="228600" progId="Equation.DSMT4">
                  <p:embed/>
                </p:oleObj>
              </mc:Choice>
              <mc:Fallback>
                <p:oleObj name="Equation" r:id="rId9" imgW="1549080" imgH="228600"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5650" y="2708275"/>
                        <a:ext cx="4643438"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6217" name="Object 9"/>
          <p:cNvGraphicFramePr>
            <a:graphicFrameLocks noChangeAspect="1"/>
          </p:cNvGraphicFramePr>
          <p:nvPr/>
        </p:nvGraphicFramePr>
        <p:xfrm>
          <a:off x="755650" y="3357563"/>
          <a:ext cx="4605338" cy="838200"/>
        </p:xfrm>
        <a:graphic>
          <a:graphicData uri="http://schemas.openxmlformats.org/presentationml/2006/ole">
            <mc:AlternateContent xmlns:mc="http://schemas.openxmlformats.org/markup-compatibility/2006">
              <mc:Choice xmlns:v="urn:schemas-microsoft-com:vml" Requires="v">
                <p:oleObj spid="_x0000_s1246281" name="Equation" r:id="rId11" imgW="1536480" imgH="279360" progId="Equation.DSMT4">
                  <p:embed/>
                </p:oleObj>
              </mc:Choice>
              <mc:Fallback>
                <p:oleObj name="Equation" r:id="rId11" imgW="1536480" imgH="279360"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5650" y="3357563"/>
                        <a:ext cx="4605338"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6218" name="Group 10"/>
          <p:cNvGrpSpPr>
            <a:grpSpLocks/>
          </p:cNvGrpSpPr>
          <p:nvPr/>
        </p:nvGrpSpPr>
        <p:grpSpPr bwMode="auto">
          <a:xfrm>
            <a:off x="4572000" y="2060575"/>
            <a:ext cx="3954463" cy="1584325"/>
            <a:chOff x="2880" y="1298"/>
            <a:chExt cx="2491" cy="998"/>
          </a:xfrm>
        </p:grpSpPr>
        <p:sp>
          <p:nvSpPr>
            <p:cNvPr id="1246219" name="Rectangle 11"/>
            <p:cNvSpPr>
              <a:spLocks noChangeArrowheads="1"/>
            </p:cNvSpPr>
            <p:nvPr/>
          </p:nvSpPr>
          <p:spPr bwMode="auto">
            <a:xfrm>
              <a:off x="2880" y="1298"/>
              <a:ext cx="240" cy="336"/>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46220" name="Line 12"/>
            <p:cNvSpPr>
              <a:spLocks noChangeShapeType="1"/>
            </p:cNvSpPr>
            <p:nvPr/>
          </p:nvSpPr>
          <p:spPr bwMode="auto">
            <a:xfrm>
              <a:off x="3107" y="1525"/>
              <a:ext cx="726" cy="272"/>
            </a:xfrm>
            <a:prstGeom prst="line">
              <a:avLst/>
            </a:prstGeom>
            <a:noFill/>
            <a:ln w="28575">
              <a:solidFill>
                <a:schemeClr val="hlink"/>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aphicFrame>
          <p:nvGraphicFramePr>
            <p:cNvPr id="1246221" name="Object 13"/>
            <p:cNvGraphicFramePr>
              <a:graphicFrameLocks noChangeAspect="1"/>
            </p:cNvGraphicFramePr>
            <p:nvPr/>
          </p:nvGraphicFramePr>
          <p:xfrm>
            <a:off x="3833" y="1616"/>
            <a:ext cx="1538" cy="680"/>
          </p:xfrm>
          <a:graphic>
            <a:graphicData uri="http://schemas.openxmlformats.org/presentationml/2006/ole">
              <mc:AlternateContent xmlns:mc="http://schemas.openxmlformats.org/markup-compatibility/2006">
                <mc:Choice xmlns:v="urn:schemas-microsoft-com:vml" Requires="v">
                  <p:oleObj spid="_x0000_s1246282" name="Equation" r:id="rId13" imgW="977760" imgH="431640" progId="Equation.DSMT4">
                    <p:embed/>
                  </p:oleObj>
                </mc:Choice>
                <mc:Fallback>
                  <p:oleObj name="Equation" r:id="rId13" imgW="977760" imgH="431640" progId="Equation.DSMT4">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33" y="1616"/>
                          <a:ext cx="1538" cy="68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246222" name="Object 14"/>
          <p:cNvGraphicFramePr>
            <a:graphicFrameLocks noChangeAspect="1"/>
          </p:cNvGraphicFramePr>
          <p:nvPr/>
        </p:nvGraphicFramePr>
        <p:xfrm>
          <a:off x="1763713" y="5445125"/>
          <a:ext cx="2197100" cy="709613"/>
        </p:xfrm>
        <a:graphic>
          <a:graphicData uri="http://schemas.openxmlformats.org/presentationml/2006/ole">
            <mc:AlternateContent xmlns:mc="http://schemas.openxmlformats.org/markup-compatibility/2006">
              <mc:Choice xmlns:v="urn:schemas-microsoft-com:vml" Requires="v">
                <p:oleObj spid="_x0000_s1246283" name="Equation" r:id="rId15" imgW="583920" imgH="177480" progId="Equation.DSMT4">
                  <p:embed/>
                </p:oleObj>
              </mc:Choice>
              <mc:Fallback>
                <p:oleObj name="Equation" r:id="rId15" imgW="583920" imgH="177480" progId="Equation.DSMT4">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63713" y="5445125"/>
                        <a:ext cx="2197100" cy="709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246223" name="Group 15"/>
          <p:cNvGrpSpPr>
            <a:grpSpLocks/>
          </p:cNvGrpSpPr>
          <p:nvPr/>
        </p:nvGrpSpPr>
        <p:grpSpPr bwMode="auto">
          <a:xfrm>
            <a:off x="1042988" y="4221163"/>
            <a:ext cx="4032250" cy="641350"/>
            <a:chOff x="657" y="2659"/>
            <a:chExt cx="2540" cy="404"/>
          </a:xfrm>
        </p:grpSpPr>
        <p:sp>
          <p:nvSpPr>
            <p:cNvPr id="1246224" name="Text Box 16"/>
            <p:cNvSpPr txBox="1">
              <a:spLocks noChangeArrowheads="1"/>
            </p:cNvSpPr>
            <p:nvPr/>
          </p:nvSpPr>
          <p:spPr bwMode="auto">
            <a:xfrm>
              <a:off x="657" y="2659"/>
              <a:ext cx="2540" cy="387"/>
            </a:xfrm>
            <a:prstGeom prst="rect">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800" b="1">
                  <a:solidFill>
                    <a:srgbClr val="0000CC"/>
                  </a:solidFill>
                  <a:latin typeface="宋体" panose="02010600030101010101" pitchFamily="2" charset="-122"/>
                  <a:ea typeface="黑体" panose="02010609060101010101" pitchFamily="49" charset="-122"/>
                </a:rPr>
                <a:t>记</a:t>
              </a:r>
              <a:endParaRPr lang="en-US" altLang="zh-CN" sz="2800" b="1" i="1">
                <a:solidFill>
                  <a:srgbClr val="003300"/>
                </a:solidFill>
                <a:latin typeface="Times New Roman" panose="02020603050405020304" pitchFamily="18" charset="0"/>
                <a:ea typeface="黑体" panose="02010609060101010101" pitchFamily="49" charset="-122"/>
              </a:endParaRPr>
            </a:p>
          </p:txBody>
        </p:sp>
        <p:graphicFrame>
          <p:nvGraphicFramePr>
            <p:cNvPr id="1246225" name="Object 17"/>
            <p:cNvGraphicFramePr>
              <a:graphicFrameLocks noChangeAspect="1"/>
            </p:cNvGraphicFramePr>
            <p:nvPr/>
          </p:nvGraphicFramePr>
          <p:xfrm>
            <a:off x="1020" y="2681"/>
            <a:ext cx="2118" cy="382"/>
          </p:xfrm>
          <a:graphic>
            <a:graphicData uri="http://schemas.openxmlformats.org/presentationml/2006/ole">
              <mc:AlternateContent xmlns:mc="http://schemas.openxmlformats.org/markup-compatibility/2006">
                <mc:Choice xmlns:v="urn:schemas-microsoft-com:vml" Requires="v">
                  <p:oleObj spid="_x0000_s1246284" name="Equation" r:id="rId17" imgW="1346040" imgH="228600" progId="Equation.DSMT4">
                    <p:embed/>
                  </p:oleObj>
                </mc:Choice>
                <mc:Fallback>
                  <p:oleObj name="Equation" r:id="rId17" imgW="1346040" imgH="228600" progId="Equation.DSMT4">
                    <p:embed/>
                    <p:pic>
                      <p:nvPicPr>
                        <p:cNvPr id="0" name="Object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20" y="2681"/>
                          <a:ext cx="2118" cy="3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246226" name="Text Box 18"/>
          <p:cNvSpPr txBox="1">
            <a:spLocks noChangeArrowheads="1"/>
          </p:cNvSpPr>
          <p:nvPr/>
        </p:nvSpPr>
        <p:spPr bwMode="auto">
          <a:xfrm>
            <a:off x="4932363" y="5229225"/>
            <a:ext cx="3673475" cy="110807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Clr>
                <a:srgbClr val="FF3300"/>
              </a:buClr>
              <a:buFont typeface="Wingdings" panose="05000000000000000000" pitchFamily="2" charset="2"/>
              <a:buNone/>
            </a:pPr>
            <a:r>
              <a:rPr lang="en-US" altLang="zh-CN" sz="3200" b="1" i="1">
                <a:solidFill>
                  <a:srgbClr val="003300"/>
                </a:solidFill>
                <a:latin typeface="Times New Roman" panose="02020603050405020304" pitchFamily="18" charset="0"/>
                <a:ea typeface="黑体" panose="02010609060101010101" pitchFamily="49" charset="-122"/>
              </a:rPr>
              <a:t>x</a:t>
            </a:r>
            <a:r>
              <a:rPr lang="en-US" altLang="zh-CN" sz="2800" b="1">
                <a:solidFill>
                  <a:srgbClr val="0000CC"/>
                </a:solidFill>
                <a:latin typeface="Times New Roman" panose="02020603050405020304" pitchFamily="18" charset="0"/>
                <a:ea typeface="黑体" panose="02010609060101010101" pitchFamily="49" charset="-122"/>
              </a:rPr>
              <a:t> </a:t>
            </a:r>
            <a:r>
              <a:rPr lang="zh-CN" altLang="en-US" sz="2800" b="1">
                <a:solidFill>
                  <a:srgbClr val="0000CC"/>
                </a:solidFill>
                <a:latin typeface="Times New Roman" panose="02020603050405020304" pitchFamily="18" charset="0"/>
                <a:ea typeface="黑体" panose="02010609060101010101" pitchFamily="49" charset="-122"/>
              </a:rPr>
              <a:t>是 </a:t>
            </a:r>
            <a:r>
              <a:rPr lang="en-US" altLang="zh-CN" sz="3200" b="1" i="1">
                <a:solidFill>
                  <a:srgbClr val="003300"/>
                </a:solidFill>
                <a:latin typeface="Times New Roman" panose="02020603050405020304" pitchFamily="18" charset="0"/>
                <a:ea typeface="黑体" panose="02010609060101010101" pitchFamily="49" charset="-122"/>
              </a:rPr>
              <a:t>A</a:t>
            </a:r>
            <a:r>
              <a:rPr lang="en-US" altLang="zh-CN" sz="2800" b="1">
                <a:solidFill>
                  <a:srgbClr val="003300"/>
                </a:solidFill>
                <a:latin typeface="Times New Roman" panose="02020603050405020304" pitchFamily="18" charset="0"/>
                <a:ea typeface="黑体" panose="02010609060101010101" pitchFamily="49" charset="-122"/>
              </a:rPr>
              <a:t> </a:t>
            </a:r>
            <a:r>
              <a:rPr lang="zh-CN" altLang="en-US" sz="2800" b="1">
                <a:solidFill>
                  <a:srgbClr val="0000CC"/>
                </a:solidFill>
                <a:latin typeface="Times New Roman" panose="02020603050405020304" pitchFamily="18" charset="0"/>
                <a:ea typeface="黑体" panose="02010609060101010101" pitchFamily="49" charset="-122"/>
              </a:rPr>
              <a:t>的对应于特征</a:t>
            </a:r>
            <a:br>
              <a:rPr lang="zh-CN" altLang="en-US" sz="2800" b="1">
                <a:solidFill>
                  <a:srgbClr val="0000CC"/>
                </a:solidFill>
                <a:latin typeface="Times New Roman" panose="02020603050405020304" pitchFamily="18" charset="0"/>
                <a:ea typeface="黑体" panose="02010609060101010101" pitchFamily="49" charset="-122"/>
              </a:rPr>
            </a:br>
            <a:r>
              <a:rPr lang="zh-CN" altLang="en-US" sz="2800" b="1">
                <a:solidFill>
                  <a:srgbClr val="0000CC"/>
                </a:solidFill>
                <a:latin typeface="Times New Roman" panose="02020603050405020304" pitchFamily="18" charset="0"/>
                <a:ea typeface="黑体" panose="02010609060101010101" pitchFamily="49" charset="-122"/>
              </a:rPr>
              <a:t>值 </a:t>
            </a:r>
            <a:r>
              <a:rPr lang="zh-CN" altLang="en-US" sz="2800" b="1">
                <a:latin typeface="Courier New" panose="02070309020205020404" pitchFamily="49" charset="0"/>
                <a:ea typeface="黑体" panose="02010609060101010101" pitchFamily="49" charset="-122"/>
                <a:sym typeface="Symbol" panose="05050102010706020507" pitchFamily="18" charset="2"/>
              </a:rPr>
              <a:t></a:t>
            </a:r>
            <a:r>
              <a:rPr lang="en-US" altLang="zh-CN" sz="2800" b="1">
                <a:latin typeface="Courier New" panose="02070309020205020404" pitchFamily="49" charset="0"/>
                <a:ea typeface="黑体" panose="02010609060101010101" pitchFamily="49" charset="-122"/>
                <a:sym typeface="Symbol" panose="05050102010706020507" pitchFamily="18" charset="2"/>
              </a:rPr>
              <a:t>=</a:t>
            </a:r>
            <a:r>
              <a:rPr lang="en-US" altLang="zh-CN" sz="2800" b="1">
                <a:latin typeface="Courier New" panose="02070309020205020404" pitchFamily="49" charset="0"/>
                <a:ea typeface="黑体" panose="02010609060101010101" pitchFamily="49" charset="-122"/>
              </a:rPr>
              <a:t>1</a:t>
            </a:r>
            <a:r>
              <a:rPr lang="en-US" altLang="zh-CN" sz="2800" b="1">
                <a:latin typeface="Times New Roman" panose="02020603050405020304" pitchFamily="18" charset="0"/>
                <a:ea typeface="黑体" panose="02010609060101010101" pitchFamily="49" charset="-122"/>
              </a:rPr>
              <a:t> </a:t>
            </a:r>
            <a:r>
              <a:rPr lang="zh-CN" altLang="en-US" sz="2800" b="1">
                <a:solidFill>
                  <a:srgbClr val="0000CC"/>
                </a:solidFill>
                <a:latin typeface="Times New Roman" panose="02020603050405020304" pitchFamily="18" charset="0"/>
                <a:ea typeface="黑体" panose="02010609060101010101" pitchFamily="49" charset="-122"/>
              </a:rPr>
              <a:t>的特征向量。</a:t>
            </a:r>
          </a:p>
        </p:txBody>
      </p:sp>
      <p:sp>
        <p:nvSpPr>
          <p:cNvPr id="1246227" name="Rectangle 19"/>
          <p:cNvSpPr>
            <a:spLocks noGrp="1" noChangeArrowheads="1"/>
          </p:cNvSpPr>
          <p:nvPr>
            <p:ph type="title"/>
          </p:nvPr>
        </p:nvSpPr>
        <p:spPr>
          <a:xfrm>
            <a:off x="323850" y="260350"/>
            <a:ext cx="6224588" cy="617538"/>
          </a:xfrm>
        </p:spPr>
        <p:txBody>
          <a:bodyPr/>
          <a:lstStyle/>
          <a:p>
            <a:r>
              <a:rPr lang="zh-CN" altLang="en-US"/>
              <a:t>改进的 </a:t>
            </a:r>
            <a:r>
              <a:rPr lang="en-US" altLang="zh-CN"/>
              <a:t>PageRank</a:t>
            </a:r>
            <a:endParaRPr lang="zh-CN" altLang="en-US"/>
          </a:p>
        </p:txBody>
      </p:sp>
      <p:sp>
        <p:nvSpPr>
          <p:cNvPr id="1246228" name="Line 20"/>
          <p:cNvSpPr>
            <a:spLocks noChangeShapeType="1"/>
          </p:cNvSpPr>
          <p:nvPr/>
        </p:nvSpPr>
        <p:spPr bwMode="auto">
          <a:xfrm>
            <a:off x="4067175" y="5805488"/>
            <a:ext cx="649288" cy="0"/>
          </a:xfrm>
          <a:prstGeom prst="line">
            <a:avLst/>
          </a:prstGeom>
          <a:noFill/>
          <a:ln w="38100">
            <a:solidFill>
              <a:schemeClr val="hlink"/>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246215"/>
                                        </p:tgtEl>
                                        <p:attrNameLst>
                                          <p:attrName>style.visibility</p:attrName>
                                        </p:attrNameLst>
                                      </p:cBhvr>
                                      <p:to>
                                        <p:strVal val="visible"/>
                                      </p:to>
                                    </p:set>
                                    <p:animEffect transition="in" filter="wipe(up)">
                                      <p:cBhvr>
                                        <p:cTn id="7" dur="500"/>
                                        <p:tgtEl>
                                          <p:spTgt spid="12462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246218"/>
                                        </p:tgtEl>
                                        <p:attrNameLst>
                                          <p:attrName>style.visibility</p:attrName>
                                        </p:attrNameLst>
                                      </p:cBhvr>
                                      <p:to>
                                        <p:strVal val="visible"/>
                                      </p:to>
                                    </p:set>
                                    <p:animEffect transition="in" filter="wipe(left)">
                                      <p:cBhvr>
                                        <p:cTn id="12" dur="500"/>
                                        <p:tgtEl>
                                          <p:spTgt spid="1246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246216"/>
                                        </p:tgtEl>
                                        <p:attrNameLst>
                                          <p:attrName>style.visibility</p:attrName>
                                        </p:attrNameLst>
                                      </p:cBhvr>
                                      <p:to>
                                        <p:strVal val="visible"/>
                                      </p:to>
                                    </p:set>
                                    <p:animEffect transition="in" filter="wipe(up)">
                                      <p:cBhvr>
                                        <p:cTn id="17" dur="500"/>
                                        <p:tgtEl>
                                          <p:spTgt spid="1246216"/>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1246217"/>
                                        </p:tgtEl>
                                        <p:attrNameLst>
                                          <p:attrName>style.visibility</p:attrName>
                                        </p:attrNameLst>
                                      </p:cBhvr>
                                      <p:to>
                                        <p:strVal val="visible"/>
                                      </p:to>
                                    </p:set>
                                    <p:animEffect transition="in" filter="wipe(up)">
                                      <p:cBhvr>
                                        <p:cTn id="21" dur="500"/>
                                        <p:tgtEl>
                                          <p:spTgt spid="124621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246223"/>
                                        </p:tgtEl>
                                        <p:attrNameLst>
                                          <p:attrName>style.visibility</p:attrName>
                                        </p:attrNameLst>
                                      </p:cBhvr>
                                      <p:to>
                                        <p:strVal val="visible"/>
                                      </p:to>
                                    </p:set>
                                    <p:animEffect transition="in" filter="dissolve">
                                      <p:cBhvr>
                                        <p:cTn id="26" dur="500"/>
                                        <p:tgtEl>
                                          <p:spTgt spid="1246223"/>
                                        </p:tgtEl>
                                      </p:cBhvr>
                                    </p:animEffect>
                                  </p:childTnLst>
                                </p:cTn>
                              </p:par>
                            </p:childTnLst>
                          </p:cTn>
                        </p:par>
                        <p:par>
                          <p:cTn id="27" fill="hold" nodeType="afterGroup">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1246210"/>
                                        </p:tgtEl>
                                        <p:attrNameLst>
                                          <p:attrName>style.visibility</p:attrName>
                                        </p:attrNameLst>
                                      </p:cBhvr>
                                      <p:to>
                                        <p:strVal val="visible"/>
                                      </p:to>
                                    </p:set>
                                    <p:animEffect transition="in" filter="wipe(up)">
                                      <p:cBhvr>
                                        <p:cTn id="30" dur="500"/>
                                        <p:tgtEl>
                                          <p:spTgt spid="1246210"/>
                                        </p:tgtEl>
                                      </p:cBhvr>
                                    </p:animEffect>
                                  </p:childTnLst>
                                </p:cTn>
                              </p:par>
                            </p:childTnLst>
                          </p:cTn>
                        </p:par>
                        <p:par>
                          <p:cTn id="31" fill="hold" nodeType="afterGroup">
                            <p:stCondLst>
                              <p:cond delay="1000"/>
                            </p:stCondLst>
                            <p:childTnLst>
                              <p:par>
                                <p:cTn id="32" presetID="23" presetClass="entr" presetSubtype="16" fill="hold" nodeType="afterEffect">
                                  <p:stCondLst>
                                    <p:cond delay="0"/>
                                  </p:stCondLst>
                                  <p:childTnLst>
                                    <p:set>
                                      <p:cBhvr>
                                        <p:cTn id="33" dur="1" fill="hold">
                                          <p:stCondLst>
                                            <p:cond delay="0"/>
                                          </p:stCondLst>
                                        </p:cTn>
                                        <p:tgtEl>
                                          <p:spTgt spid="1246222"/>
                                        </p:tgtEl>
                                        <p:attrNameLst>
                                          <p:attrName>style.visibility</p:attrName>
                                        </p:attrNameLst>
                                      </p:cBhvr>
                                      <p:to>
                                        <p:strVal val="visible"/>
                                      </p:to>
                                    </p:set>
                                    <p:anim calcmode="lin" valueType="num">
                                      <p:cBhvr>
                                        <p:cTn id="34" dur="500" fill="hold"/>
                                        <p:tgtEl>
                                          <p:spTgt spid="1246222"/>
                                        </p:tgtEl>
                                        <p:attrNameLst>
                                          <p:attrName>ppt_w</p:attrName>
                                        </p:attrNameLst>
                                      </p:cBhvr>
                                      <p:tavLst>
                                        <p:tav tm="0">
                                          <p:val>
                                            <p:fltVal val="0"/>
                                          </p:val>
                                        </p:tav>
                                        <p:tav tm="100000">
                                          <p:val>
                                            <p:strVal val="#ppt_w"/>
                                          </p:val>
                                        </p:tav>
                                      </p:tavLst>
                                    </p:anim>
                                    <p:anim calcmode="lin" valueType="num">
                                      <p:cBhvr>
                                        <p:cTn id="35" dur="500" fill="hold"/>
                                        <p:tgtEl>
                                          <p:spTgt spid="1246222"/>
                                        </p:tgtEl>
                                        <p:attrNameLst>
                                          <p:attrName>ppt_h</p:attrName>
                                        </p:attrNameLst>
                                      </p:cBhvr>
                                      <p:tavLst>
                                        <p:tav tm="0">
                                          <p:val>
                                            <p:fltVal val="0"/>
                                          </p:val>
                                        </p:tav>
                                        <p:tav tm="100000">
                                          <p:val>
                                            <p:strVal val="#ppt_h"/>
                                          </p:val>
                                        </p:tav>
                                      </p:tavLst>
                                    </p:anim>
                                  </p:childTnLst>
                                </p:cTn>
                              </p:par>
                              <p:par>
                                <p:cTn id="36" presetID="22" presetClass="entr" presetSubtype="8" fill="hold" grpId="0" nodeType="withEffect">
                                  <p:stCondLst>
                                    <p:cond delay="0"/>
                                  </p:stCondLst>
                                  <p:childTnLst>
                                    <p:set>
                                      <p:cBhvr>
                                        <p:cTn id="37" dur="1" fill="hold">
                                          <p:stCondLst>
                                            <p:cond delay="0"/>
                                          </p:stCondLst>
                                        </p:cTn>
                                        <p:tgtEl>
                                          <p:spTgt spid="1246228"/>
                                        </p:tgtEl>
                                        <p:attrNameLst>
                                          <p:attrName>style.visibility</p:attrName>
                                        </p:attrNameLst>
                                      </p:cBhvr>
                                      <p:to>
                                        <p:strVal val="visible"/>
                                      </p:to>
                                    </p:set>
                                    <p:animEffect transition="in" filter="wipe(left)">
                                      <p:cBhvr>
                                        <p:cTn id="38" dur="500"/>
                                        <p:tgtEl>
                                          <p:spTgt spid="1246228"/>
                                        </p:tgtEl>
                                      </p:cBhvr>
                                    </p:animEffect>
                                  </p:childTnLst>
                                </p:cTn>
                              </p:par>
                            </p:childTnLst>
                          </p:cTn>
                        </p:par>
                        <p:par>
                          <p:cTn id="39" fill="hold" nodeType="afterGroup">
                            <p:stCondLst>
                              <p:cond delay="1500"/>
                            </p:stCondLst>
                            <p:childTnLst>
                              <p:par>
                                <p:cTn id="40" presetID="23" presetClass="entr" presetSubtype="16" fill="hold" grpId="0" nodeType="afterEffect">
                                  <p:stCondLst>
                                    <p:cond delay="0"/>
                                  </p:stCondLst>
                                  <p:childTnLst>
                                    <p:set>
                                      <p:cBhvr>
                                        <p:cTn id="41" dur="1" fill="hold">
                                          <p:stCondLst>
                                            <p:cond delay="0"/>
                                          </p:stCondLst>
                                        </p:cTn>
                                        <p:tgtEl>
                                          <p:spTgt spid="1246226"/>
                                        </p:tgtEl>
                                        <p:attrNameLst>
                                          <p:attrName>style.visibility</p:attrName>
                                        </p:attrNameLst>
                                      </p:cBhvr>
                                      <p:to>
                                        <p:strVal val="visible"/>
                                      </p:to>
                                    </p:set>
                                    <p:anim calcmode="lin" valueType="num">
                                      <p:cBhvr>
                                        <p:cTn id="42" dur="500" fill="hold"/>
                                        <p:tgtEl>
                                          <p:spTgt spid="1246226"/>
                                        </p:tgtEl>
                                        <p:attrNameLst>
                                          <p:attrName>ppt_w</p:attrName>
                                        </p:attrNameLst>
                                      </p:cBhvr>
                                      <p:tavLst>
                                        <p:tav tm="0">
                                          <p:val>
                                            <p:fltVal val="0"/>
                                          </p:val>
                                        </p:tav>
                                        <p:tav tm="100000">
                                          <p:val>
                                            <p:strVal val="#ppt_w"/>
                                          </p:val>
                                        </p:tav>
                                      </p:tavLst>
                                    </p:anim>
                                    <p:anim calcmode="lin" valueType="num">
                                      <p:cBhvr>
                                        <p:cTn id="43" dur="500" fill="hold"/>
                                        <p:tgtEl>
                                          <p:spTgt spid="12462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6210" grpId="0" animBg="1"/>
      <p:bldP spid="1246226" grpId="0" animBg="1"/>
      <p:bldP spid="12462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8"/>
          <p:cNvSpPr/>
          <p:nvPr/>
        </p:nvSpPr>
        <p:spPr bwMode="auto">
          <a:xfrm>
            <a:off x="611560" y="5414877"/>
            <a:ext cx="7152407" cy="1152791"/>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rgbClr val="0000FF"/>
              </a:solidFill>
              <a:effectLst/>
              <a:latin typeface="Tahoma" panose="020B0604030504040204" pitchFamily="34" charset="0"/>
              <a:ea typeface="宋体" panose="02010600030101010101" pitchFamily="2" charset="-122"/>
            </a:endParaRPr>
          </a:p>
        </p:txBody>
      </p:sp>
      <p:sp>
        <p:nvSpPr>
          <p:cNvPr id="10" name="灯片编号占位符 5"/>
          <p:cNvSpPr>
            <a:spLocks noGrp="1"/>
          </p:cNvSpPr>
          <p:nvPr>
            <p:ph type="sldNum" sz="quarter" idx="12"/>
          </p:nvPr>
        </p:nvSpPr>
        <p:spPr/>
        <p:txBody>
          <a:bodyPr/>
          <a:lstStyle/>
          <a:p>
            <a:fld id="{DBB8568C-552B-4461-96E6-36F41E93182B}" type="slidenum">
              <a:rPr lang="zh-CN" altLang="en-US"/>
              <a:pPr/>
              <a:t>2</a:t>
            </a:fld>
            <a:endParaRPr lang="en-US" altLang="zh-CN"/>
          </a:p>
        </p:txBody>
      </p:sp>
      <p:sp>
        <p:nvSpPr>
          <p:cNvPr id="1227778" name="Rectangle 2"/>
          <p:cNvSpPr>
            <a:spLocks noChangeArrowheads="1"/>
          </p:cNvSpPr>
          <p:nvPr/>
        </p:nvSpPr>
        <p:spPr bwMode="auto">
          <a:xfrm>
            <a:off x="322262" y="1042805"/>
            <a:ext cx="8497888"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kumimoji="1" sz="2400" b="1">
                <a:solidFill>
                  <a:schemeClr val="tx1"/>
                </a:solidFill>
                <a:latin typeface="Times New Roman" panose="02020603050405020304" pitchFamily="18" charset="0"/>
                <a:ea typeface="黑体" panose="02010609060101010101" pitchFamily="49" charset="-122"/>
              </a:defRPr>
            </a:lvl1pPr>
            <a:lvl2pPr marL="765175" indent="-285750">
              <a:spcBef>
                <a:spcPct val="20000"/>
              </a:spcBef>
              <a:buClr>
                <a:schemeClr val="hlink"/>
              </a:buClr>
              <a:buSzPct val="55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2pPr>
            <a:lvl3pPr marL="1184275" indent="-228600">
              <a:spcBef>
                <a:spcPct val="20000"/>
              </a:spcBef>
              <a:buClr>
                <a:schemeClr val="folHlink"/>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3pPr>
            <a:lvl4pPr marL="1603375" indent="-228600">
              <a:spcBef>
                <a:spcPct val="20000"/>
              </a:spcBef>
              <a:buClr>
                <a:schemeClr val="accent2"/>
              </a:buClr>
              <a:buSzPct val="55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9pPr>
          </a:lstStyle>
          <a:p>
            <a:pPr>
              <a:lnSpc>
                <a:spcPct val="120000"/>
              </a:lnSpc>
              <a:spcBef>
                <a:spcPct val="40000"/>
              </a:spcBef>
              <a:buClr>
                <a:schemeClr val="hlink"/>
              </a:buClr>
              <a:buSzTx/>
              <a:buFont typeface="Wingdings" panose="05000000000000000000" pitchFamily="2" charset="2"/>
              <a:buChar char="l"/>
            </a:pPr>
            <a:r>
              <a:rPr lang="zh-CN" altLang="en-US"/>
              <a:t> 网站排名是网络搜索引擎的核心</a:t>
            </a:r>
          </a:p>
        </p:txBody>
      </p:sp>
      <p:sp>
        <p:nvSpPr>
          <p:cNvPr id="1227779" name="Rectangle 3"/>
          <p:cNvSpPr>
            <a:spLocks noChangeArrowheads="1"/>
          </p:cNvSpPr>
          <p:nvPr/>
        </p:nvSpPr>
        <p:spPr bwMode="auto">
          <a:xfrm>
            <a:off x="893971" y="5501909"/>
            <a:ext cx="6840438"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rgbClr val="0000FF"/>
              </a:buClr>
            </a:pPr>
            <a:r>
              <a:rPr lang="zh-CN" altLang="en-US" b="1" dirty="0" smtClean="0">
                <a:solidFill>
                  <a:srgbClr val="0000FF"/>
                </a:solidFill>
                <a:latin typeface="Times New Roman" panose="02020603050405020304" pitchFamily="18" charset="0"/>
                <a:ea typeface="黑体" panose="02010609060101010101" pitchFamily="49" charset="-122"/>
              </a:rPr>
              <a:t>本讲主要介绍 </a:t>
            </a:r>
            <a:r>
              <a:rPr lang="en-US" altLang="zh-CN" b="1" dirty="0">
                <a:solidFill>
                  <a:srgbClr val="0000FF"/>
                </a:solidFill>
                <a:latin typeface="Times New Roman" panose="02020603050405020304" pitchFamily="18" charset="0"/>
                <a:ea typeface="黑体" panose="02010609060101010101" pitchFamily="49" charset="-122"/>
              </a:rPr>
              <a:t>PageRank </a:t>
            </a:r>
            <a:r>
              <a:rPr lang="zh-CN" altLang="en-US" b="1" dirty="0" smtClean="0">
                <a:solidFill>
                  <a:srgbClr val="0000FF"/>
                </a:solidFill>
                <a:latin typeface="Times New Roman" panose="02020603050405020304" pitchFamily="18" charset="0"/>
                <a:ea typeface="黑体" panose="02010609060101010101" pitchFamily="49" charset="-122"/>
              </a:rPr>
              <a:t>算法的基本思想与模型，</a:t>
            </a:r>
            <a:r>
              <a:rPr lang="zh-CN" altLang="en-US" b="1" dirty="0">
                <a:solidFill>
                  <a:srgbClr val="0000FF"/>
                </a:solidFill>
                <a:latin typeface="Times New Roman" panose="02020603050405020304" pitchFamily="18" charset="0"/>
                <a:ea typeface="黑体" panose="02010609060101010101" pitchFamily="49" charset="-122"/>
              </a:rPr>
              <a:t>以及如何使用该算法对网站进行排名</a:t>
            </a:r>
          </a:p>
        </p:txBody>
      </p:sp>
      <p:sp>
        <p:nvSpPr>
          <p:cNvPr id="1227780" name="Rectangle 4"/>
          <p:cNvSpPr>
            <a:spLocks noGrp="1" noChangeArrowheads="1"/>
          </p:cNvSpPr>
          <p:nvPr>
            <p:ph type="title"/>
          </p:nvPr>
        </p:nvSpPr>
        <p:spPr>
          <a:xfrm>
            <a:off x="323850" y="188913"/>
            <a:ext cx="5105400" cy="641350"/>
          </a:xfrm>
          <a:noFill/>
          <a:ln/>
        </p:spPr>
        <p:txBody>
          <a:bodyPr>
            <a:spAutoFit/>
          </a:bodyPr>
          <a:lstStyle/>
          <a:p>
            <a:pPr>
              <a:buClr>
                <a:schemeClr val="hlink"/>
              </a:buClr>
              <a:buFont typeface="Wingdings" panose="05000000000000000000" pitchFamily="2" charset="2"/>
              <a:buNone/>
            </a:pPr>
            <a:r>
              <a:rPr lang="en-US" altLang="zh-CN"/>
              <a:t>PageRank</a:t>
            </a:r>
          </a:p>
        </p:txBody>
      </p:sp>
      <p:sp>
        <p:nvSpPr>
          <p:cNvPr id="1227781" name="Rectangle 5"/>
          <p:cNvSpPr>
            <a:spLocks noChangeArrowheads="1"/>
          </p:cNvSpPr>
          <p:nvPr/>
        </p:nvSpPr>
        <p:spPr bwMode="auto">
          <a:xfrm>
            <a:off x="322262" y="1601422"/>
            <a:ext cx="8497888"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kumimoji="1" sz="2400" b="1">
                <a:solidFill>
                  <a:schemeClr val="tx1"/>
                </a:solidFill>
                <a:latin typeface="Times New Roman" panose="02020603050405020304" pitchFamily="18" charset="0"/>
                <a:ea typeface="黑体" panose="02010609060101010101" pitchFamily="49" charset="-122"/>
              </a:defRPr>
            </a:lvl1pPr>
            <a:lvl2pPr marL="765175" indent="-285750">
              <a:spcBef>
                <a:spcPct val="20000"/>
              </a:spcBef>
              <a:buClr>
                <a:schemeClr val="hlink"/>
              </a:buClr>
              <a:buSzPct val="55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2pPr>
            <a:lvl3pPr marL="1184275" indent="-228600">
              <a:spcBef>
                <a:spcPct val="20000"/>
              </a:spcBef>
              <a:buClr>
                <a:schemeClr val="folHlink"/>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3pPr>
            <a:lvl4pPr marL="1603375" indent="-228600">
              <a:spcBef>
                <a:spcPct val="20000"/>
              </a:spcBef>
              <a:buClr>
                <a:schemeClr val="accent2"/>
              </a:buClr>
              <a:buSzPct val="55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9pPr>
          </a:lstStyle>
          <a:p>
            <a:pPr>
              <a:lnSpc>
                <a:spcPct val="115000"/>
              </a:lnSpc>
              <a:spcBef>
                <a:spcPct val="0"/>
              </a:spcBef>
              <a:buClr>
                <a:schemeClr val="hlink"/>
              </a:buClr>
              <a:buSzTx/>
              <a:buFont typeface="Wingdings" panose="05000000000000000000" pitchFamily="2" charset="2"/>
              <a:buChar char="l"/>
            </a:pPr>
            <a:r>
              <a:rPr lang="zh-CN" altLang="en-US"/>
              <a:t> </a:t>
            </a:r>
            <a:r>
              <a:rPr lang="en-US" altLang="zh-CN"/>
              <a:t>PageRank</a:t>
            </a:r>
            <a:r>
              <a:rPr lang="zh-CN" altLang="en-US"/>
              <a:t> 是著名网络搜索引擎 </a:t>
            </a:r>
            <a:r>
              <a:rPr lang="en-US" altLang="zh-CN"/>
              <a:t>Google </a:t>
            </a:r>
            <a:r>
              <a:rPr lang="zh-CN" altLang="en-US"/>
              <a:t>用于评测一个网页 “</a:t>
            </a:r>
            <a:r>
              <a:rPr lang="zh-CN" altLang="en-US">
                <a:solidFill>
                  <a:srgbClr val="0000CC"/>
                </a:solidFill>
              </a:rPr>
              <a:t>重要性</a:t>
            </a:r>
            <a:r>
              <a:rPr lang="zh-CN" altLang="en-US"/>
              <a:t>” 或 “</a:t>
            </a:r>
            <a:r>
              <a:rPr lang="zh-CN" altLang="en-US">
                <a:solidFill>
                  <a:srgbClr val="0000CC"/>
                </a:solidFill>
              </a:rPr>
              <a:t>影响力</a:t>
            </a:r>
            <a:r>
              <a:rPr lang="zh-CN" altLang="en-US"/>
              <a:t>” 的一种方法。通过该方法，</a:t>
            </a:r>
            <a:r>
              <a:rPr lang="en-US" altLang="zh-CN"/>
              <a:t>Google </a:t>
            </a:r>
            <a:r>
              <a:rPr lang="zh-CN" altLang="en-US"/>
              <a:t>将各个网站进行排名。用户进行相关搜索时，</a:t>
            </a:r>
            <a:r>
              <a:rPr lang="en-US" altLang="zh-CN"/>
              <a:t>Google </a:t>
            </a:r>
            <a:r>
              <a:rPr lang="zh-CN" altLang="en-US"/>
              <a:t>会将符合条件的网站按排名顺序输出。</a:t>
            </a:r>
          </a:p>
        </p:txBody>
      </p:sp>
      <p:sp>
        <p:nvSpPr>
          <p:cNvPr id="1227782" name="Rectangle 6"/>
          <p:cNvSpPr>
            <a:spLocks noChangeArrowheads="1"/>
          </p:cNvSpPr>
          <p:nvPr/>
        </p:nvSpPr>
        <p:spPr bwMode="auto">
          <a:xfrm>
            <a:off x="305231" y="4198938"/>
            <a:ext cx="8497888" cy="96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kumimoji="1" sz="2400" b="1">
                <a:solidFill>
                  <a:schemeClr val="tx1"/>
                </a:solidFill>
                <a:latin typeface="Times New Roman" panose="02020603050405020304" pitchFamily="18" charset="0"/>
                <a:ea typeface="黑体" panose="02010609060101010101" pitchFamily="49" charset="-122"/>
              </a:defRPr>
            </a:lvl1pPr>
            <a:lvl2pPr marL="765175" indent="-285750">
              <a:spcBef>
                <a:spcPct val="20000"/>
              </a:spcBef>
              <a:buClr>
                <a:schemeClr val="hlink"/>
              </a:buClr>
              <a:buSzPct val="55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2pPr>
            <a:lvl3pPr marL="1184275" indent="-228600">
              <a:spcBef>
                <a:spcPct val="20000"/>
              </a:spcBef>
              <a:buClr>
                <a:schemeClr val="folHlink"/>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3pPr>
            <a:lvl4pPr marL="1603375" indent="-228600">
              <a:spcBef>
                <a:spcPct val="20000"/>
              </a:spcBef>
              <a:buClr>
                <a:schemeClr val="accent2"/>
              </a:buClr>
              <a:buSzPct val="55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anose="05000000000000000000" pitchFamily="2" charset="2"/>
              <a:buChar char="n"/>
              <a:defRPr kumimoji="1" sz="2800" b="1">
                <a:solidFill>
                  <a:schemeClr val="tx1"/>
                </a:solidFill>
                <a:latin typeface="Tahoma" panose="020B0604030504040204" pitchFamily="34" charset="0"/>
                <a:ea typeface="宋体" panose="02010600030101010101" pitchFamily="2" charset="-122"/>
              </a:defRPr>
            </a:lvl9pPr>
          </a:lstStyle>
          <a:p>
            <a:pPr>
              <a:lnSpc>
                <a:spcPct val="120000"/>
              </a:lnSpc>
              <a:spcBef>
                <a:spcPct val="40000"/>
              </a:spcBef>
              <a:buClr>
                <a:schemeClr val="hlink"/>
              </a:buClr>
              <a:buSzTx/>
              <a:buFont typeface="Wingdings" panose="05000000000000000000" pitchFamily="2" charset="2"/>
              <a:buChar char="l"/>
            </a:pPr>
            <a:r>
              <a:rPr lang="zh-CN" altLang="en-US"/>
              <a:t> </a:t>
            </a:r>
            <a:r>
              <a:rPr lang="en-US" altLang="zh-CN"/>
              <a:t>PageRank </a:t>
            </a:r>
            <a:r>
              <a:rPr lang="zh-CN" altLang="en-US"/>
              <a:t>算法中使用的数学知识包括：正矩阵性质、特征值和特征向量、幂迭代算法、</a:t>
            </a:r>
            <a:r>
              <a:rPr lang="en-US" altLang="zh-CN"/>
              <a:t>Gauss-Seidel</a:t>
            </a:r>
            <a:r>
              <a:rPr lang="zh-CN" altLang="en-US"/>
              <a:t>迭代算法等</a:t>
            </a:r>
          </a:p>
        </p:txBody>
      </p:sp>
      <p:sp>
        <p:nvSpPr>
          <p:cNvPr id="1227783" name="Text Box 7"/>
          <p:cNvSpPr txBox="1">
            <a:spLocks noChangeArrowheads="1"/>
          </p:cNvSpPr>
          <p:nvPr/>
        </p:nvSpPr>
        <p:spPr bwMode="auto">
          <a:xfrm>
            <a:off x="322262" y="3522480"/>
            <a:ext cx="83058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chemeClr val="hlink"/>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a:t>
            </a:r>
            <a:r>
              <a:rPr lang="en-US" altLang="zh-CN" b="1">
                <a:latin typeface="Times New Roman" panose="02020603050405020304" pitchFamily="18" charset="0"/>
                <a:ea typeface="黑体" panose="02010609060101010101" pitchFamily="49" charset="-122"/>
              </a:rPr>
              <a:t>PageRank </a:t>
            </a:r>
            <a:r>
              <a:rPr lang="zh-CN" altLang="en-US" b="1">
                <a:latin typeface="Times New Roman" panose="02020603050405020304" pitchFamily="18" charset="0"/>
                <a:ea typeface="黑体" panose="02010609060101010101" pitchFamily="49" charset="-122"/>
              </a:rPr>
              <a:t>得分越大表示网页越重要。</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24ECAEF1-69D6-4854-B62D-2A03CFB11B22}" type="slidenum">
              <a:rPr lang="zh-CN" altLang="en-US"/>
              <a:pPr/>
              <a:t>20</a:t>
            </a:fld>
            <a:endParaRPr lang="en-US" altLang="zh-CN"/>
          </a:p>
        </p:txBody>
      </p:sp>
      <p:sp>
        <p:nvSpPr>
          <p:cNvPr id="1247234" name="Rectangle 2"/>
          <p:cNvSpPr>
            <a:spLocks noGrp="1" noChangeArrowheads="1"/>
          </p:cNvSpPr>
          <p:nvPr>
            <p:ph type="title"/>
          </p:nvPr>
        </p:nvSpPr>
        <p:spPr>
          <a:xfrm>
            <a:off x="323850" y="260350"/>
            <a:ext cx="6296025" cy="617538"/>
          </a:xfrm>
        </p:spPr>
        <p:txBody>
          <a:bodyPr/>
          <a:lstStyle/>
          <a:p>
            <a:r>
              <a:rPr lang="zh-CN" altLang="en-US"/>
              <a:t>改进的 </a:t>
            </a:r>
            <a:r>
              <a:rPr lang="en-US" altLang="zh-CN"/>
              <a:t>PageRank</a:t>
            </a:r>
            <a:endParaRPr lang="zh-CN" altLang="en-US"/>
          </a:p>
        </p:txBody>
      </p:sp>
      <p:graphicFrame>
        <p:nvGraphicFramePr>
          <p:cNvPr id="1247235" name="Object 3"/>
          <p:cNvGraphicFramePr>
            <a:graphicFrameLocks noChangeAspect="1"/>
          </p:cNvGraphicFramePr>
          <p:nvPr>
            <p:extLst>
              <p:ext uri="{D42A27DB-BD31-4B8C-83A1-F6EECF244321}">
                <p14:modId xmlns:p14="http://schemas.microsoft.com/office/powerpoint/2010/main" val="1706026071"/>
              </p:ext>
            </p:extLst>
          </p:nvPr>
        </p:nvGraphicFramePr>
        <p:xfrm>
          <a:off x="395288" y="0"/>
          <a:ext cx="8421687" cy="4264025"/>
        </p:xfrm>
        <a:graphic>
          <a:graphicData uri="http://schemas.openxmlformats.org/presentationml/2006/ole">
            <mc:AlternateContent xmlns:mc="http://schemas.openxmlformats.org/markup-compatibility/2006">
              <mc:Choice xmlns:v="urn:schemas-microsoft-com:vml" Requires="v">
                <p:oleObj spid="_x0000_s1247253" name="Equation" r:id="rId3" imgW="3213000" imgH="1625400" progId="Equation.DSMT4">
                  <p:embed/>
                </p:oleObj>
              </mc:Choice>
              <mc:Fallback>
                <p:oleObj name="Equation" r:id="rId3" imgW="3213000" imgH="16254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0"/>
                        <a:ext cx="8421687" cy="42640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7236" name="Rectangle 4"/>
          <p:cNvSpPr>
            <a:spLocks noChangeArrowheads="1"/>
          </p:cNvSpPr>
          <p:nvPr/>
        </p:nvSpPr>
        <p:spPr bwMode="auto">
          <a:xfrm>
            <a:off x="395288" y="4437063"/>
            <a:ext cx="74898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buClr>
                <a:schemeClr val="hlink"/>
              </a:buClr>
              <a:buFont typeface="Wingdings" panose="05000000000000000000" pitchFamily="2" charset="2"/>
              <a:buChar char="n"/>
            </a:pPr>
            <a:r>
              <a:rPr lang="zh-CN" altLang="en-US" sz="3200" b="1" dirty="0" smtClean="0">
                <a:latin typeface="Times New Roman" panose="02020603050405020304" pitchFamily="18" charset="0"/>
                <a:ea typeface="黑体" panose="02010609060101010101" pitchFamily="49" charset="-122"/>
              </a:rPr>
              <a:t>矩阵 </a:t>
            </a:r>
            <a:r>
              <a:rPr lang="en-US" altLang="zh-CN" sz="3200" b="1" i="1" dirty="0">
                <a:solidFill>
                  <a:srgbClr val="0000FF"/>
                </a:solidFill>
                <a:latin typeface="Times New Roman" panose="02020603050405020304" pitchFamily="18" charset="0"/>
                <a:ea typeface="黑体" panose="02010609060101010101" pitchFamily="49" charset="-122"/>
              </a:rPr>
              <a:t>A</a:t>
            </a:r>
            <a:r>
              <a:rPr lang="en-US" altLang="zh-CN" sz="3200" b="1" dirty="0">
                <a:latin typeface="Times New Roman" panose="02020603050405020304" pitchFamily="18" charset="0"/>
                <a:ea typeface="黑体" panose="02010609060101010101" pitchFamily="49" charset="-122"/>
              </a:rPr>
              <a:t> </a:t>
            </a:r>
            <a:r>
              <a:rPr lang="zh-CN" altLang="en-US" sz="3200" b="1" dirty="0">
                <a:latin typeface="Times New Roman" panose="02020603050405020304" pitchFamily="18" charset="0"/>
                <a:ea typeface="黑体" panose="02010609060101010101" pitchFamily="49" charset="-122"/>
              </a:rPr>
              <a:t>的两个重要性质：</a:t>
            </a:r>
          </a:p>
        </p:txBody>
      </p:sp>
      <p:sp>
        <p:nvSpPr>
          <p:cNvPr id="1247237" name="Rectangle 5"/>
          <p:cNvSpPr>
            <a:spLocks noChangeArrowheads="1"/>
          </p:cNvSpPr>
          <p:nvPr/>
        </p:nvSpPr>
        <p:spPr bwMode="auto">
          <a:xfrm>
            <a:off x="971600" y="5124450"/>
            <a:ext cx="6553200"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rgbClr val="0000FF"/>
              </a:buClr>
              <a:buSzPct val="90000"/>
            </a:pPr>
            <a:r>
              <a:rPr lang="en-US" altLang="zh-CN" sz="2800" b="1" dirty="0" smtClean="0">
                <a:solidFill>
                  <a:srgbClr val="003300"/>
                </a:solidFill>
                <a:latin typeface="Times New Roman" panose="02020603050405020304" pitchFamily="18" charset="0"/>
                <a:ea typeface="黑体" panose="02010609060101010101" pitchFamily="49" charset="-122"/>
              </a:rPr>
              <a:t>(1) </a:t>
            </a:r>
            <a:r>
              <a:rPr lang="en-US" altLang="zh-CN" sz="2800" b="1" i="1" dirty="0" smtClean="0">
                <a:solidFill>
                  <a:srgbClr val="0000FF"/>
                </a:solidFill>
                <a:latin typeface="Times New Roman" panose="02020603050405020304" pitchFamily="18" charset="0"/>
                <a:ea typeface="黑体" panose="02010609060101010101" pitchFamily="49" charset="-122"/>
              </a:rPr>
              <a:t>A</a:t>
            </a:r>
            <a:r>
              <a:rPr lang="en-US" altLang="zh-CN" sz="2800" b="1" dirty="0" smtClean="0">
                <a:solidFill>
                  <a:srgbClr val="0000FF"/>
                </a:solidFill>
                <a:latin typeface="Courier New" panose="02070309020205020404" pitchFamily="49" charset="0"/>
                <a:ea typeface="黑体" panose="02010609060101010101" pitchFamily="49" charset="-122"/>
              </a:rPr>
              <a:t>&gt;0</a:t>
            </a:r>
            <a:r>
              <a:rPr lang="zh-CN" altLang="en-US" sz="2800" b="1" dirty="0">
                <a:latin typeface="Times New Roman" panose="02020603050405020304" pitchFamily="18" charset="0"/>
                <a:ea typeface="黑体" panose="02010609060101010101" pitchFamily="49" charset="-122"/>
              </a:rPr>
              <a:t>，即所有元素都是正数</a:t>
            </a:r>
          </a:p>
          <a:p>
            <a:pPr>
              <a:spcBef>
                <a:spcPct val="20000"/>
              </a:spcBef>
              <a:buClr>
                <a:srgbClr val="0000FF"/>
              </a:buClr>
              <a:buSzPct val="90000"/>
            </a:pPr>
            <a:r>
              <a:rPr lang="en-US" altLang="zh-CN" sz="2800" b="1" dirty="0">
                <a:solidFill>
                  <a:srgbClr val="003300"/>
                </a:solidFill>
                <a:latin typeface="Times New Roman" panose="02020603050405020304" pitchFamily="18" charset="0"/>
                <a:ea typeface="黑体" panose="02010609060101010101" pitchFamily="49" charset="-122"/>
              </a:rPr>
              <a:t>(2) </a:t>
            </a:r>
            <a:r>
              <a:rPr lang="en-US" altLang="zh-CN" sz="2800" b="1" i="1" dirty="0" smtClean="0">
                <a:solidFill>
                  <a:srgbClr val="0000FF"/>
                </a:solidFill>
                <a:latin typeface="Times New Roman" panose="02020603050405020304" pitchFamily="18" charset="0"/>
                <a:ea typeface="黑体" panose="02010609060101010101" pitchFamily="49" charset="-122"/>
              </a:rPr>
              <a:t>A</a:t>
            </a:r>
            <a:r>
              <a:rPr lang="en-US" altLang="zh-CN" sz="2800" b="1" dirty="0" smtClean="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的各列的列和等于 </a:t>
            </a:r>
            <a:r>
              <a:rPr lang="en-US" altLang="zh-CN" sz="2800" b="1" dirty="0">
                <a:solidFill>
                  <a:srgbClr val="0000FF"/>
                </a:solidFill>
                <a:latin typeface="Times New Roman" panose="02020603050405020304" pitchFamily="18" charset="0"/>
                <a:ea typeface="黑体" panose="02010609060101010101" pitchFamily="49" charset="-122"/>
              </a:rPr>
              <a:t>1</a:t>
            </a:r>
            <a:endParaRPr lang="zh-CN" altLang="en-US" sz="2800" b="1" dirty="0">
              <a:solidFill>
                <a:srgbClr val="0000FF"/>
              </a:solidFill>
              <a:latin typeface="Times New Roman" panose="02020603050405020304" pitchFamily="18" charset="0"/>
              <a:ea typeface="黑体" panose="02010609060101010101" pitchFamily="49" charset="-122"/>
            </a:endParaRPr>
          </a:p>
        </p:txBody>
      </p:sp>
      <p:grpSp>
        <p:nvGrpSpPr>
          <p:cNvPr id="1247238" name="Group 6"/>
          <p:cNvGrpSpPr>
            <a:grpSpLocks/>
          </p:cNvGrpSpPr>
          <p:nvPr/>
        </p:nvGrpSpPr>
        <p:grpSpPr bwMode="auto">
          <a:xfrm>
            <a:off x="5724128" y="4818063"/>
            <a:ext cx="2892425" cy="1422400"/>
            <a:chOff x="3288" y="3158"/>
            <a:chExt cx="1822" cy="896"/>
          </a:xfrm>
        </p:grpSpPr>
        <p:sp>
          <p:nvSpPr>
            <p:cNvPr id="1247239" name="Rectangle 7"/>
            <p:cNvSpPr>
              <a:spLocks noChangeArrowheads="1"/>
            </p:cNvSpPr>
            <p:nvPr/>
          </p:nvSpPr>
          <p:spPr bwMode="auto">
            <a:xfrm>
              <a:off x="3288" y="3702"/>
              <a:ext cx="1815" cy="35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30000"/>
                </a:spcBef>
                <a:buClr>
                  <a:schemeClr val="hlink"/>
                </a:buClr>
                <a:buFont typeface="Wingdings" panose="05000000000000000000" pitchFamily="2" charset="2"/>
                <a:buNone/>
              </a:pPr>
              <a:r>
                <a:rPr lang="zh-CN" altLang="en-US" sz="3000" b="1" i="1">
                  <a:latin typeface="Times New Roman" panose="02020603050405020304" pitchFamily="18" charset="0"/>
                  <a:ea typeface="黑体" panose="02010609060101010101" pitchFamily="49" charset="-122"/>
                  <a:sym typeface="Symbol" panose="05050102010706020507" pitchFamily="18" charset="2"/>
                </a:rPr>
                <a:t></a:t>
              </a:r>
              <a:r>
                <a:rPr lang="en-US" altLang="zh-CN" sz="3000" b="1">
                  <a:latin typeface="Times New Roman" panose="02020603050405020304" pitchFamily="18" charset="0"/>
                  <a:ea typeface="黑体" panose="02010609060101010101" pitchFamily="49" charset="-122"/>
                  <a:sym typeface="Symbol" panose="05050102010706020507" pitchFamily="18" charset="2"/>
                </a:rPr>
                <a:t> </a:t>
              </a:r>
              <a:r>
                <a:rPr lang="en-US" altLang="zh-CN" sz="3000" b="1">
                  <a:latin typeface="Courier New" panose="02070309020205020404" pitchFamily="49" charset="0"/>
                  <a:ea typeface="黑体" panose="02010609060101010101" pitchFamily="49" charset="-122"/>
                  <a:sym typeface="Symbol" panose="05050102010706020507" pitchFamily="18" charset="2"/>
                </a:rPr>
                <a:t>= </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(1 </a:t>
              </a:r>
              <a:r>
                <a:rPr lang="en-US" altLang="zh-CN" sz="3000" b="1">
                  <a:solidFill>
                    <a:srgbClr val="0000CC"/>
                  </a:solidFill>
                  <a:latin typeface="Courier New" panose="02070309020205020404" pitchFamily="49" charset="0"/>
                  <a:ea typeface="黑体" panose="02010609060101010101" pitchFamily="49" charset="-122"/>
                  <a:sym typeface="Symbol" panose="05050102010706020507" pitchFamily="18" charset="2"/>
                </a:rPr>
                <a:t>–</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 </a:t>
              </a:r>
              <a:r>
                <a:rPr lang="en-US" altLang="zh-CN"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p </a:t>
              </a:r>
              <a:r>
                <a:rPr lang="en-US" altLang="zh-CN" sz="3000" b="1">
                  <a:solidFill>
                    <a:srgbClr val="0000CC"/>
                  </a:solidFill>
                  <a:latin typeface="Times New Roman" panose="02020603050405020304" pitchFamily="18" charset="0"/>
                  <a:ea typeface="黑体" panose="02010609060101010101" pitchFamily="49" charset="-122"/>
                  <a:sym typeface="Symbol" panose="05050102010706020507" pitchFamily="18" charset="2"/>
                </a:rPr>
                <a:t>)</a:t>
              </a:r>
              <a:r>
                <a:rPr lang="en-US" altLang="zh-CN" sz="3000" b="1">
                  <a:solidFill>
                    <a:srgbClr val="0000CC"/>
                  </a:solidFill>
                  <a:latin typeface="Courier New" panose="02070309020205020404" pitchFamily="49" charset="0"/>
                  <a:ea typeface="黑体" panose="02010609060101010101" pitchFamily="49" charset="-122"/>
                  <a:sym typeface="Symbol" panose="05050102010706020507" pitchFamily="18" charset="2"/>
                </a:rPr>
                <a:t>/</a:t>
              </a:r>
              <a:r>
                <a:rPr lang="en-US" altLang="zh-CN" sz="3000" b="1" i="1">
                  <a:solidFill>
                    <a:srgbClr val="0000CC"/>
                  </a:solidFill>
                  <a:latin typeface="Times New Roman" panose="02020603050405020304" pitchFamily="18" charset="0"/>
                  <a:ea typeface="黑体" panose="02010609060101010101" pitchFamily="49" charset="-122"/>
                  <a:sym typeface="Symbol" panose="05050102010706020507" pitchFamily="18" charset="2"/>
                </a:rPr>
                <a:t>m</a:t>
              </a:r>
            </a:p>
          </p:txBody>
        </p:sp>
        <p:graphicFrame>
          <p:nvGraphicFramePr>
            <p:cNvPr id="1247240" name="Object 8"/>
            <p:cNvGraphicFramePr>
              <a:graphicFrameLocks noChangeAspect="1"/>
            </p:cNvGraphicFramePr>
            <p:nvPr/>
          </p:nvGraphicFramePr>
          <p:xfrm>
            <a:off x="4105" y="3158"/>
            <a:ext cx="1005" cy="502"/>
          </p:xfrm>
          <a:graphic>
            <a:graphicData uri="http://schemas.openxmlformats.org/presentationml/2006/ole">
              <mc:AlternateContent xmlns:mc="http://schemas.openxmlformats.org/markup-compatibility/2006">
                <mc:Choice xmlns:v="urn:schemas-microsoft-com:vml" Requires="v">
                  <p:oleObj spid="_x0000_s1247254" name="Equation" r:id="rId5" imgW="685800" imgH="342720" progId="Equation.DSMT4">
                    <p:embed/>
                  </p:oleObj>
                </mc:Choice>
                <mc:Fallback>
                  <p:oleObj name="Equation" r:id="rId5" imgW="685800" imgH="34272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05" y="3158"/>
                          <a:ext cx="1005" cy="50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fld id="{655AFE18-1DEC-41B0-A684-7D272CC285E7}" type="slidenum">
              <a:rPr lang="zh-CN" altLang="en-US"/>
              <a:pPr/>
              <a:t>21</a:t>
            </a:fld>
            <a:endParaRPr lang="en-US" altLang="zh-CN"/>
          </a:p>
        </p:txBody>
      </p:sp>
      <p:sp>
        <p:nvSpPr>
          <p:cNvPr id="1248258" name="Text Box 2"/>
          <p:cNvSpPr txBox="1">
            <a:spLocks noChangeArrowheads="1"/>
          </p:cNvSpPr>
          <p:nvPr/>
        </p:nvSpPr>
        <p:spPr bwMode="auto">
          <a:xfrm>
            <a:off x="468313" y="4221163"/>
            <a:ext cx="8353425" cy="232886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Aft>
                <a:spcPct val="20000"/>
              </a:spcAft>
              <a:buClr>
                <a:srgbClr val="FF3300"/>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若矩阵 </a:t>
            </a:r>
            <a:r>
              <a:rPr lang="en-US" altLang="zh-CN" b="1" i="1" dirty="0">
                <a:solidFill>
                  <a:srgbClr val="0000CC"/>
                </a:solidFill>
                <a:latin typeface="Times New Roman" panose="02020603050405020304" pitchFamily="18" charset="0"/>
                <a:ea typeface="黑体" panose="02010609060101010101" pitchFamily="49" charset="-122"/>
              </a:rPr>
              <a:t>G</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中存在 </a:t>
            </a:r>
            <a:r>
              <a:rPr lang="en-US" altLang="zh-CN" b="1" dirty="0">
                <a:solidFill>
                  <a:srgbClr val="0000CC"/>
                </a:solidFill>
                <a:latin typeface="Times New Roman" panose="02020603050405020304" pitchFamily="18" charset="0"/>
                <a:ea typeface="黑体" panose="02010609060101010101" pitchFamily="49" charset="-122"/>
              </a:rPr>
              <a:t>0 </a:t>
            </a:r>
            <a:r>
              <a:rPr lang="zh-CN" altLang="en-US" b="1" dirty="0">
                <a:solidFill>
                  <a:srgbClr val="0000CC"/>
                </a:solidFill>
                <a:latin typeface="Times New Roman" panose="02020603050405020304" pitchFamily="18" charset="0"/>
                <a:ea typeface="黑体" panose="02010609060101010101" pitchFamily="49" charset="-122"/>
              </a:rPr>
              <a:t>列</a:t>
            </a:r>
            <a:r>
              <a:rPr lang="zh-CN" altLang="en-US" b="1" dirty="0">
                <a:latin typeface="Times New Roman" panose="02020603050405020304" pitchFamily="18" charset="0"/>
                <a:ea typeface="黑体" panose="02010609060101010101" pitchFamily="49" charset="-122"/>
              </a:rPr>
              <a:t>，即存在</a:t>
            </a:r>
            <a:r>
              <a:rPr lang="zh-CN" altLang="en-US" b="1" dirty="0">
                <a:solidFill>
                  <a:srgbClr val="0000CC"/>
                </a:solidFill>
                <a:latin typeface="Times New Roman" panose="02020603050405020304" pitchFamily="18" charset="0"/>
                <a:ea typeface="黑体" panose="02010609060101010101" pitchFamily="49" charset="-122"/>
              </a:rPr>
              <a:t> </a:t>
            </a:r>
            <a:r>
              <a:rPr lang="en-US" altLang="zh-CN" b="1" i="1" dirty="0">
                <a:solidFill>
                  <a:srgbClr val="0000CC"/>
                </a:solidFill>
                <a:latin typeface="Times New Roman" panose="02020603050405020304" pitchFamily="18" charset="0"/>
                <a:ea typeface="黑体" panose="02010609060101010101" pitchFamily="49" charset="-122"/>
              </a:rPr>
              <a:t>j</a:t>
            </a:r>
            <a:r>
              <a:rPr lang="en-US" altLang="zh-CN" b="1" i="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使得对所有的 </a:t>
            </a:r>
            <a:r>
              <a:rPr lang="en-US" altLang="zh-CN" b="1" i="1" dirty="0" err="1">
                <a:solidFill>
                  <a:srgbClr val="0000CC"/>
                </a:solidFill>
                <a:latin typeface="Times New Roman" panose="02020603050405020304" pitchFamily="18" charset="0"/>
                <a:ea typeface="黑体" panose="02010609060101010101" pitchFamily="49" charset="-122"/>
              </a:rPr>
              <a:t>i</a:t>
            </a:r>
            <a:r>
              <a:rPr lang="en-US" altLang="zh-CN" b="1" i="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有 </a:t>
            </a:r>
            <a:r>
              <a:rPr lang="en-US" altLang="zh-CN" b="1" i="1" dirty="0" err="1">
                <a:solidFill>
                  <a:srgbClr val="0000CC"/>
                </a:solidFill>
                <a:latin typeface="Times New Roman" panose="02020603050405020304" pitchFamily="18" charset="0"/>
                <a:ea typeface="黑体" panose="02010609060101010101" pitchFamily="49" charset="-122"/>
              </a:rPr>
              <a:t>g</a:t>
            </a:r>
            <a:r>
              <a:rPr lang="en-US" altLang="zh-CN" b="1" i="1" baseline="-25000" dirty="0" err="1">
                <a:solidFill>
                  <a:srgbClr val="0000CC"/>
                </a:solidFill>
                <a:latin typeface="Times New Roman" panose="02020603050405020304" pitchFamily="18" charset="0"/>
                <a:ea typeface="黑体" panose="02010609060101010101" pitchFamily="49" charset="-122"/>
              </a:rPr>
              <a:t>ij</a:t>
            </a:r>
            <a:r>
              <a:rPr lang="en-US" altLang="zh-CN" b="1" i="1" baseline="-25000" dirty="0">
                <a:solidFill>
                  <a:srgbClr val="0000CC"/>
                </a:solidFill>
                <a:latin typeface="Times New Roman" panose="02020603050405020304" pitchFamily="18" charset="0"/>
                <a:ea typeface="黑体" panose="02010609060101010101" pitchFamily="49" charset="-122"/>
              </a:rPr>
              <a:t> </a:t>
            </a:r>
            <a:r>
              <a:rPr lang="en-US" altLang="zh-CN" b="1" dirty="0">
                <a:solidFill>
                  <a:srgbClr val="0000CC"/>
                </a:solidFill>
                <a:latin typeface="Times New Roman" panose="02020603050405020304" pitchFamily="18" charset="0"/>
                <a:ea typeface="黑体" panose="02010609060101010101" pitchFamily="49" charset="-122"/>
              </a:rPr>
              <a:t>= 0</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则将导致 </a:t>
            </a:r>
            <a:r>
              <a:rPr lang="en-US" altLang="zh-CN" b="1" i="1" dirty="0" err="1">
                <a:solidFill>
                  <a:srgbClr val="0000CC"/>
                </a:solidFill>
                <a:latin typeface="Times New Roman" panose="02020603050405020304" pitchFamily="18" charset="0"/>
                <a:ea typeface="黑体" panose="02010609060101010101" pitchFamily="49" charset="-122"/>
              </a:rPr>
              <a:t>n</a:t>
            </a:r>
            <a:r>
              <a:rPr lang="en-US" altLang="zh-CN" b="1" i="1" baseline="-25000" dirty="0" err="1">
                <a:solidFill>
                  <a:srgbClr val="0000CC"/>
                </a:solidFill>
                <a:latin typeface="Times New Roman" panose="02020603050405020304" pitchFamily="18" charset="0"/>
                <a:ea typeface="黑体" panose="02010609060101010101" pitchFamily="49" charset="-122"/>
              </a:rPr>
              <a:t>j</a:t>
            </a:r>
            <a:r>
              <a:rPr lang="en-US" altLang="zh-CN" b="1" dirty="0">
                <a:solidFill>
                  <a:srgbClr val="0000CC"/>
                </a:solidFill>
                <a:latin typeface="Times New Roman" panose="02020603050405020304" pitchFamily="18" charset="0"/>
                <a:ea typeface="黑体" panose="02010609060101010101" pitchFamily="49" charset="-122"/>
              </a:rPr>
              <a:t> = 0</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 此时规定：</a:t>
            </a:r>
          </a:p>
          <a:p>
            <a:pPr>
              <a:lnSpc>
                <a:spcPct val="110000"/>
              </a:lnSpc>
              <a:spcAft>
                <a:spcPct val="20000"/>
              </a:spcAft>
              <a:buClr>
                <a:srgbClr val="FF3300"/>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lnSpc>
                <a:spcPct val="110000"/>
              </a:lnSpc>
              <a:spcAft>
                <a:spcPct val="20000"/>
              </a:spcAft>
              <a:buClr>
                <a:srgbClr val="FF3300"/>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a:p>
            <a:pPr>
              <a:lnSpc>
                <a:spcPct val="110000"/>
              </a:lnSpc>
              <a:spcAft>
                <a:spcPct val="20000"/>
              </a:spcAft>
              <a:buClr>
                <a:srgbClr val="FF3300"/>
              </a:buClr>
              <a:buFont typeface="Wingdings" panose="05000000000000000000" pitchFamily="2" charset="2"/>
              <a:buNone/>
            </a:pPr>
            <a:endParaRPr lang="zh-CN" altLang="en-US" b="1" dirty="0">
              <a:latin typeface="Times New Roman" panose="02020603050405020304" pitchFamily="18" charset="0"/>
              <a:ea typeface="黑体" panose="02010609060101010101" pitchFamily="49" charset="-122"/>
            </a:endParaRPr>
          </a:p>
        </p:txBody>
      </p:sp>
      <p:graphicFrame>
        <p:nvGraphicFramePr>
          <p:cNvPr id="1248259" name="Object 3"/>
          <p:cNvGraphicFramePr>
            <a:graphicFrameLocks noChangeAspect="1"/>
          </p:cNvGraphicFramePr>
          <p:nvPr/>
        </p:nvGraphicFramePr>
        <p:xfrm>
          <a:off x="1979613" y="5157788"/>
          <a:ext cx="4165600" cy="1336675"/>
        </p:xfrm>
        <a:graphic>
          <a:graphicData uri="http://schemas.openxmlformats.org/presentationml/2006/ole">
            <mc:AlternateContent xmlns:mc="http://schemas.openxmlformats.org/markup-compatibility/2006">
              <mc:Choice xmlns:v="urn:schemas-microsoft-com:vml" Requires="v">
                <p:oleObj spid="_x0000_s1248272" name="Equation" r:id="rId3" imgW="1536480" imgH="533160" progId="Equation.DSMT4">
                  <p:embed/>
                </p:oleObj>
              </mc:Choice>
              <mc:Fallback>
                <p:oleObj name="Equation" r:id="rId3" imgW="1536480" imgH="53316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5157788"/>
                        <a:ext cx="4165600" cy="1336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8260" name="Rectangle 4"/>
          <p:cNvSpPr>
            <a:spLocks noGrp="1" noChangeArrowheads="1"/>
          </p:cNvSpPr>
          <p:nvPr>
            <p:ph type="title"/>
          </p:nvPr>
        </p:nvSpPr>
        <p:spPr>
          <a:xfrm>
            <a:off x="323850" y="260350"/>
            <a:ext cx="6296025" cy="617538"/>
          </a:xfrm>
        </p:spPr>
        <p:txBody>
          <a:bodyPr/>
          <a:lstStyle/>
          <a:p>
            <a:r>
              <a:rPr lang="zh-CN" altLang="en-US"/>
              <a:t>改进的 </a:t>
            </a:r>
            <a:r>
              <a:rPr lang="en-US" altLang="zh-CN"/>
              <a:t>PageRank</a:t>
            </a:r>
            <a:endParaRPr lang="zh-CN" altLang="en-US"/>
          </a:p>
        </p:txBody>
      </p:sp>
      <p:graphicFrame>
        <p:nvGraphicFramePr>
          <p:cNvPr id="1248261" name="Object 5"/>
          <p:cNvGraphicFramePr>
            <a:graphicFrameLocks noChangeAspect="1"/>
          </p:cNvGraphicFramePr>
          <p:nvPr/>
        </p:nvGraphicFramePr>
        <p:xfrm>
          <a:off x="1042988" y="908050"/>
          <a:ext cx="5249862" cy="3219450"/>
        </p:xfrm>
        <a:graphic>
          <a:graphicData uri="http://schemas.openxmlformats.org/presentationml/2006/ole">
            <mc:AlternateContent xmlns:mc="http://schemas.openxmlformats.org/markup-compatibility/2006">
              <mc:Choice xmlns:v="urn:schemas-microsoft-com:vml" Requires="v">
                <p:oleObj spid="_x0000_s1248273" name="Equation" r:id="rId5" imgW="2197080" imgH="1600200" progId="Equation.DSMT4">
                  <p:embed/>
                </p:oleObj>
              </mc:Choice>
              <mc:Fallback>
                <p:oleObj name="Equation" r:id="rId5" imgW="2197080" imgH="160020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988" y="908050"/>
                        <a:ext cx="5249862" cy="321945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a:spLocks noGrp="1"/>
          </p:cNvSpPr>
          <p:nvPr>
            <p:ph type="sldNum" sz="quarter" idx="12"/>
          </p:nvPr>
        </p:nvSpPr>
        <p:spPr/>
        <p:txBody>
          <a:bodyPr/>
          <a:lstStyle/>
          <a:p>
            <a:fld id="{F9C50464-7E2E-4A9C-A0A0-6DB63AA6D992}" type="slidenum">
              <a:rPr lang="zh-CN" altLang="en-US"/>
              <a:pPr/>
              <a:t>22</a:t>
            </a:fld>
            <a:endParaRPr lang="en-US" altLang="zh-CN"/>
          </a:p>
        </p:txBody>
      </p:sp>
      <p:graphicFrame>
        <p:nvGraphicFramePr>
          <p:cNvPr id="1249282" name="Object 2"/>
          <p:cNvGraphicFramePr>
            <a:graphicFrameLocks noChangeAspect="1"/>
          </p:cNvGraphicFramePr>
          <p:nvPr/>
        </p:nvGraphicFramePr>
        <p:xfrm>
          <a:off x="900113" y="1412875"/>
          <a:ext cx="2463800" cy="795338"/>
        </p:xfrm>
        <a:graphic>
          <a:graphicData uri="http://schemas.openxmlformats.org/presentationml/2006/ole">
            <mc:AlternateContent xmlns:mc="http://schemas.openxmlformats.org/markup-compatibility/2006">
              <mc:Choice xmlns:v="urn:schemas-microsoft-com:vml" Requires="v">
                <p:oleObj spid="_x0000_s1249300" name="Equation" r:id="rId3" imgW="583920" imgH="177480" progId="Equation.DSMT4">
                  <p:embed/>
                </p:oleObj>
              </mc:Choice>
              <mc:Fallback>
                <p:oleObj name="Equation" r:id="rId3" imgW="583920" imgH="1774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1412875"/>
                        <a:ext cx="2463800" cy="795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9283" name="Text Box 3"/>
          <p:cNvSpPr txBox="1">
            <a:spLocks noChangeArrowheads="1"/>
          </p:cNvSpPr>
          <p:nvPr/>
        </p:nvSpPr>
        <p:spPr bwMode="auto">
          <a:xfrm>
            <a:off x="685800" y="3103563"/>
            <a:ext cx="79184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Aft>
                <a:spcPct val="20000"/>
              </a:spcAft>
              <a:buClr>
                <a:srgbClr val="FF3300"/>
              </a:buClr>
              <a:buFont typeface="Wingdings" panose="05000000000000000000" pitchFamily="2" charset="2"/>
              <a:buNone/>
            </a:pPr>
            <a:r>
              <a:rPr lang="zh-CN" altLang="en-US" sz="2800" b="1">
                <a:solidFill>
                  <a:srgbClr val="0000CC"/>
                </a:solidFill>
                <a:latin typeface="Times New Roman" panose="02020603050405020304" pitchFamily="18" charset="0"/>
                <a:ea typeface="黑体" panose="02010609060101010101" pitchFamily="49" charset="-122"/>
              </a:rPr>
              <a:t>问：</a:t>
            </a:r>
            <a:r>
              <a:rPr lang="zh-CN" altLang="en-US" sz="2800" b="1">
                <a:latin typeface="Times New Roman" panose="02020603050405020304" pitchFamily="18" charset="0"/>
                <a:ea typeface="黑体" panose="02010609060101010101" pitchFamily="49" charset="-122"/>
              </a:rPr>
              <a:t>上述方程组的解是否存在？</a:t>
            </a:r>
          </a:p>
        </p:txBody>
      </p:sp>
      <p:sp>
        <p:nvSpPr>
          <p:cNvPr id="1249284" name="Text Box 4"/>
          <p:cNvSpPr txBox="1">
            <a:spLocks noChangeArrowheads="1"/>
          </p:cNvSpPr>
          <p:nvPr/>
        </p:nvSpPr>
        <p:spPr bwMode="auto">
          <a:xfrm>
            <a:off x="684213" y="3789363"/>
            <a:ext cx="80645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Aft>
                <a:spcPct val="20000"/>
              </a:spcAft>
              <a:buClr>
                <a:srgbClr val="FF3300"/>
              </a:buClr>
              <a:buFont typeface="Wingdings" panose="05000000000000000000" pitchFamily="2" charset="2"/>
              <a:buNone/>
            </a:pPr>
            <a:r>
              <a:rPr lang="zh-CN" altLang="en-US" sz="2800" b="1">
                <a:latin typeface="Times New Roman" panose="02020603050405020304" pitchFamily="18" charset="0"/>
                <a:ea typeface="黑体" panose="02010609060101010101" pitchFamily="49" charset="-122"/>
              </a:rPr>
              <a:t>答：</a:t>
            </a:r>
            <a:r>
              <a:rPr lang="zh-CN" altLang="en-US" sz="2800" b="1">
                <a:solidFill>
                  <a:srgbClr val="0000CC"/>
                </a:solidFill>
                <a:latin typeface="Times New Roman" panose="02020603050405020304" pitchFamily="18" charset="0"/>
                <a:ea typeface="黑体" panose="02010609060101010101" pitchFamily="49" charset="-122"/>
              </a:rPr>
              <a:t>上述方程组存在唯一的解！（且均为正数）</a:t>
            </a:r>
          </a:p>
        </p:txBody>
      </p:sp>
      <p:sp>
        <p:nvSpPr>
          <p:cNvPr id="1249285" name="Text Box 5"/>
          <p:cNvSpPr txBox="1">
            <a:spLocks noChangeArrowheads="1"/>
          </p:cNvSpPr>
          <p:nvPr/>
        </p:nvSpPr>
        <p:spPr bwMode="auto">
          <a:xfrm>
            <a:off x="755650" y="4652963"/>
            <a:ext cx="7561263" cy="5715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Aft>
                <a:spcPct val="20000"/>
              </a:spcAft>
              <a:buClr>
                <a:srgbClr val="FF3300"/>
              </a:buClr>
              <a:buFont typeface="Wingdings" panose="05000000000000000000" pitchFamily="2" charset="2"/>
              <a:buNone/>
            </a:pPr>
            <a:r>
              <a:rPr lang="zh-CN" altLang="en-US" sz="2800" b="1" dirty="0">
                <a:solidFill>
                  <a:srgbClr val="0000CC"/>
                </a:solidFill>
                <a:latin typeface="Times New Roman" panose="02020603050405020304" pitchFamily="18" charset="0"/>
                <a:ea typeface="黑体" panose="02010609060101010101" pitchFamily="49" charset="-122"/>
              </a:rPr>
              <a:t>理由：</a:t>
            </a:r>
            <a:r>
              <a:rPr lang="en-US" altLang="zh-CN" sz="2800" b="1" dirty="0" err="1">
                <a:latin typeface="Times New Roman" panose="02020603050405020304" pitchFamily="18" charset="0"/>
                <a:ea typeface="黑体" panose="02010609060101010101" pitchFamily="49" charset="-122"/>
              </a:rPr>
              <a:t>Perron-Frobnius</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定理（证明略）</a:t>
            </a:r>
          </a:p>
        </p:txBody>
      </p:sp>
      <p:sp>
        <p:nvSpPr>
          <p:cNvPr id="1249286" name="Text Box 6"/>
          <p:cNvSpPr txBox="1">
            <a:spLocks noChangeArrowheads="1"/>
          </p:cNvSpPr>
          <p:nvPr/>
        </p:nvSpPr>
        <p:spPr bwMode="auto">
          <a:xfrm>
            <a:off x="4356100" y="1557338"/>
            <a:ext cx="2971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
            <a:r>
              <a:rPr lang="en-US" altLang="zh-CN" sz="3200" b="1" i="1">
                <a:solidFill>
                  <a:srgbClr val="003300"/>
                </a:solidFill>
                <a:latin typeface="Times New Roman" panose="02020603050405020304" pitchFamily="18" charset="0"/>
              </a:rPr>
              <a:t> x</a:t>
            </a:r>
            <a:r>
              <a:rPr lang="en-US" altLang="zh-CN" sz="3200" b="1" i="1">
                <a:solidFill>
                  <a:srgbClr val="0000CC"/>
                </a:solidFill>
                <a:latin typeface="Times New Roman" panose="02020603050405020304" pitchFamily="18" charset="0"/>
              </a:rPr>
              <a:t> </a:t>
            </a:r>
            <a:r>
              <a:rPr lang="zh-CN" altLang="en-US" sz="3200" b="1">
                <a:solidFill>
                  <a:srgbClr val="0000CC"/>
                </a:solidFill>
                <a:latin typeface="Times New Roman" panose="02020603050405020304" pitchFamily="18" charset="0"/>
                <a:ea typeface="黑体" panose="02010609060101010101" pitchFamily="49" charset="-122"/>
              </a:rPr>
              <a:t>满足</a:t>
            </a:r>
            <a:r>
              <a:rPr lang="zh-CN" altLang="en-US" sz="3200" b="1">
                <a:solidFill>
                  <a:srgbClr val="0000CC"/>
                </a:solidFill>
                <a:latin typeface="Times New Roman" panose="02020603050405020304" pitchFamily="18" charset="0"/>
              </a:rPr>
              <a:t>：</a:t>
            </a:r>
            <a:endParaRPr lang="zh-CN" altLang="en-US" sz="3200" b="1">
              <a:solidFill>
                <a:srgbClr val="FF3300"/>
              </a:solidFill>
              <a:latin typeface="Times New Roman" panose="02020603050405020304" pitchFamily="18" charset="0"/>
            </a:endParaRPr>
          </a:p>
        </p:txBody>
      </p:sp>
      <p:graphicFrame>
        <p:nvGraphicFramePr>
          <p:cNvPr id="1249287" name="Object 7"/>
          <p:cNvGraphicFramePr>
            <a:graphicFrameLocks noChangeAspect="1"/>
          </p:cNvGraphicFramePr>
          <p:nvPr/>
        </p:nvGraphicFramePr>
        <p:xfrm>
          <a:off x="6037263" y="1268413"/>
          <a:ext cx="1468437" cy="1181100"/>
        </p:xfrm>
        <a:graphic>
          <a:graphicData uri="http://schemas.openxmlformats.org/presentationml/2006/ole">
            <mc:AlternateContent xmlns:mc="http://schemas.openxmlformats.org/markup-compatibility/2006">
              <mc:Choice xmlns:v="urn:schemas-microsoft-com:vml" Requires="v">
                <p:oleObj spid="_x0000_s1249301" name="Equation" r:id="rId5" imgW="583920" imgH="431640" progId="Equation.DSMT4">
                  <p:embed/>
                </p:oleObj>
              </mc:Choice>
              <mc:Fallback>
                <p:oleObj name="Equation" r:id="rId5" imgW="583920" imgH="43164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37263" y="1268413"/>
                        <a:ext cx="1468437" cy="118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9288" name="Rectangle 8"/>
          <p:cNvSpPr>
            <a:spLocks noGrp="1" noChangeArrowheads="1"/>
          </p:cNvSpPr>
          <p:nvPr>
            <p:ph type="title"/>
          </p:nvPr>
        </p:nvSpPr>
        <p:spPr>
          <a:xfrm>
            <a:off x="323850" y="260350"/>
            <a:ext cx="6153150" cy="617538"/>
          </a:xfrm>
        </p:spPr>
        <p:txBody>
          <a:bodyPr/>
          <a:lstStyle/>
          <a:p>
            <a:r>
              <a:rPr lang="zh-CN" altLang="en-US"/>
              <a:t>改进的 </a:t>
            </a:r>
            <a:r>
              <a:rPr lang="en-US" altLang="zh-CN"/>
              <a:t>PageRank</a:t>
            </a:r>
            <a:endParaRPr lang="zh-CN" altLang="en-US"/>
          </a:p>
        </p:txBody>
      </p:sp>
      <p:sp>
        <p:nvSpPr>
          <p:cNvPr id="1249289" name="Rectangle 9"/>
          <p:cNvSpPr>
            <a:spLocks noChangeArrowheads="1"/>
          </p:cNvSpPr>
          <p:nvPr/>
        </p:nvSpPr>
        <p:spPr bwMode="auto">
          <a:xfrm>
            <a:off x="4356100" y="1341438"/>
            <a:ext cx="3240088" cy="1150937"/>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bwMode="auto">
          <a:xfrm>
            <a:off x="684213" y="5408613"/>
            <a:ext cx="7967760" cy="1109886"/>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17" name="灯片编号占位符 5"/>
          <p:cNvSpPr>
            <a:spLocks noGrp="1"/>
          </p:cNvSpPr>
          <p:nvPr>
            <p:ph type="sldNum" sz="quarter" idx="12"/>
          </p:nvPr>
        </p:nvSpPr>
        <p:spPr/>
        <p:txBody>
          <a:bodyPr/>
          <a:lstStyle/>
          <a:p>
            <a:fld id="{447169CB-CD2B-4CC4-AFD4-46B9FE672DFE}" type="slidenum">
              <a:rPr lang="zh-CN" altLang="en-US"/>
              <a:pPr/>
              <a:t>23</a:t>
            </a:fld>
            <a:endParaRPr lang="en-US" altLang="zh-CN"/>
          </a:p>
        </p:txBody>
      </p:sp>
      <p:pic>
        <p:nvPicPr>
          <p:cNvPr id="1251332" name="Picture 4" descr="che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765175"/>
            <a:ext cx="936625" cy="936625"/>
          </a:xfrm>
          <a:prstGeom prst="rect">
            <a:avLst/>
          </a:prstGeom>
          <a:noFill/>
          <a:extLst>
            <a:ext uri="{909E8E84-426E-40DD-AFC4-6F175D3DCCD1}">
              <a14:hiddenFill xmlns:a14="http://schemas.microsoft.com/office/drawing/2010/main">
                <a:solidFill>
                  <a:srgbClr val="FFFFFF"/>
                </a:solidFill>
              </a14:hiddenFill>
            </a:ext>
          </a:extLst>
        </p:spPr>
      </p:pic>
      <p:sp>
        <p:nvSpPr>
          <p:cNvPr id="1251331" name="Rectangle 3"/>
          <p:cNvSpPr>
            <a:spLocks noGrp="1" noChangeArrowheads="1"/>
          </p:cNvSpPr>
          <p:nvPr>
            <p:ph type="title"/>
          </p:nvPr>
        </p:nvSpPr>
        <p:spPr>
          <a:xfrm>
            <a:off x="323850" y="260350"/>
            <a:ext cx="6080125" cy="617538"/>
          </a:xfrm>
        </p:spPr>
        <p:txBody>
          <a:bodyPr/>
          <a:lstStyle/>
          <a:p>
            <a:r>
              <a:rPr lang="en-US" altLang="zh-CN"/>
              <a:t>A </a:t>
            </a:r>
            <a:r>
              <a:rPr lang="zh-CN" altLang="en-US"/>
              <a:t>的谱半径</a:t>
            </a:r>
          </a:p>
        </p:txBody>
      </p:sp>
      <p:sp>
        <p:nvSpPr>
          <p:cNvPr id="1251333" name="Rectangle 5"/>
          <p:cNvSpPr>
            <a:spLocks noChangeArrowheads="1"/>
          </p:cNvSpPr>
          <p:nvPr/>
        </p:nvSpPr>
        <p:spPr bwMode="auto">
          <a:xfrm>
            <a:off x="684213" y="2276475"/>
            <a:ext cx="3816350" cy="52863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i="1">
                <a:solidFill>
                  <a:srgbClr val="0000FF"/>
                </a:solidFill>
                <a:latin typeface="Times New Roman" panose="02020603050405020304" pitchFamily="18" charset="0"/>
                <a:ea typeface="黑体" panose="02010609060101010101" pitchFamily="49" charset="-122"/>
              </a:rPr>
              <a:t>A</a:t>
            </a:r>
            <a:r>
              <a:rPr lang="en-US" altLang="zh-CN" sz="2800" b="1">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的各列的列和等于 </a:t>
            </a:r>
            <a:r>
              <a:rPr lang="en-US" altLang="zh-CN" sz="2800" b="1">
                <a:solidFill>
                  <a:srgbClr val="0000FF"/>
                </a:solidFill>
                <a:latin typeface="Times New Roman" panose="02020603050405020304" pitchFamily="18" charset="0"/>
                <a:ea typeface="黑体" panose="02010609060101010101" pitchFamily="49" charset="-122"/>
              </a:rPr>
              <a:t>1</a:t>
            </a:r>
            <a:endParaRPr lang="zh-CN" altLang="en-US" sz="2800" b="1">
              <a:solidFill>
                <a:srgbClr val="0000FF"/>
              </a:solidFill>
              <a:latin typeface="Times New Roman" panose="02020603050405020304" pitchFamily="18" charset="0"/>
              <a:ea typeface="黑体" panose="02010609060101010101" pitchFamily="49" charset="-122"/>
            </a:endParaRPr>
          </a:p>
        </p:txBody>
      </p:sp>
      <p:sp>
        <p:nvSpPr>
          <p:cNvPr id="1251334" name="AutoShape 6"/>
          <p:cNvSpPr>
            <a:spLocks noChangeArrowheads="1"/>
          </p:cNvSpPr>
          <p:nvPr/>
        </p:nvSpPr>
        <p:spPr bwMode="auto">
          <a:xfrm>
            <a:off x="4572000" y="2349500"/>
            <a:ext cx="792163" cy="431800"/>
          </a:xfrm>
          <a:prstGeom prst="leftRightArrow">
            <a:avLst>
              <a:gd name="adj1" fmla="val 50000"/>
              <a:gd name="adj2" fmla="val 3669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251335" name="Object 7"/>
          <p:cNvGraphicFramePr>
            <a:graphicFrameLocks noChangeAspect="1"/>
          </p:cNvGraphicFramePr>
          <p:nvPr/>
        </p:nvGraphicFramePr>
        <p:xfrm>
          <a:off x="5580063" y="2276475"/>
          <a:ext cx="2047875" cy="608013"/>
        </p:xfrm>
        <a:graphic>
          <a:graphicData uri="http://schemas.openxmlformats.org/presentationml/2006/ole">
            <mc:AlternateContent xmlns:mc="http://schemas.openxmlformats.org/markup-compatibility/2006">
              <mc:Choice xmlns:v="urn:schemas-microsoft-com:vml" Requires="v">
                <p:oleObj spid="_x0000_s1251364" name="Equation" r:id="rId4" imgW="685800" imgH="203040" progId="Equation.DSMT4">
                  <p:embed/>
                </p:oleObj>
              </mc:Choice>
              <mc:Fallback>
                <p:oleObj name="Equation" r:id="rId4" imgW="685800" imgH="20304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2276475"/>
                        <a:ext cx="2047875" cy="60801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51336" name="AutoShape 8"/>
          <p:cNvSpPr>
            <a:spLocks noChangeArrowheads="1"/>
          </p:cNvSpPr>
          <p:nvPr/>
        </p:nvSpPr>
        <p:spPr bwMode="auto">
          <a:xfrm>
            <a:off x="684213" y="3141663"/>
            <a:ext cx="1008062" cy="503237"/>
          </a:xfrm>
          <a:prstGeom prst="rightArrow">
            <a:avLst>
              <a:gd name="adj1" fmla="val 50000"/>
              <a:gd name="adj2" fmla="val 5007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251337" name="Object 9"/>
          <p:cNvGraphicFramePr>
            <a:graphicFrameLocks noChangeAspect="1"/>
          </p:cNvGraphicFramePr>
          <p:nvPr/>
        </p:nvGraphicFramePr>
        <p:xfrm>
          <a:off x="1908175" y="3068638"/>
          <a:ext cx="2654300" cy="684212"/>
        </p:xfrm>
        <a:graphic>
          <a:graphicData uri="http://schemas.openxmlformats.org/presentationml/2006/ole">
            <mc:AlternateContent xmlns:mc="http://schemas.openxmlformats.org/markup-compatibility/2006">
              <mc:Choice xmlns:v="urn:schemas-microsoft-com:vml" Requires="v">
                <p:oleObj spid="_x0000_s1251365" name="Equation" r:id="rId6" imgW="888840" imgH="228600" progId="Equation.DSMT4">
                  <p:embed/>
                </p:oleObj>
              </mc:Choice>
              <mc:Fallback>
                <p:oleObj name="Equation" r:id="rId6" imgW="888840" imgH="228600"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8175" y="3068638"/>
                        <a:ext cx="2654300" cy="684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51338" name="AutoShape 10"/>
          <p:cNvSpPr>
            <a:spLocks noChangeArrowheads="1"/>
          </p:cNvSpPr>
          <p:nvPr/>
        </p:nvSpPr>
        <p:spPr bwMode="auto">
          <a:xfrm>
            <a:off x="684213" y="4292600"/>
            <a:ext cx="1008062" cy="503238"/>
          </a:xfrm>
          <a:prstGeom prst="rightArrow">
            <a:avLst>
              <a:gd name="adj1" fmla="val 50000"/>
              <a:gd name="adj2" fmla="val 5007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aphicFrame>
        <p:nvGraphicFramePr>
          <p:cNvPr id="1251339" name="Object 11"/>
          <p:cNvGraphicFramePr>
            <a:graphicFrameLocks noChangeAspect="1"/>
          </p:cNvGraphicFramePr>
          <p:nvPr/>
        </p:nvGraphicFramePr>
        <p:xfrm>
          <a:off x="1908175" y="4292600"/>
          <a:ext cx="2085975" cy="608013"/>
        </p:xfrm>
        <a:graphic>
          <a:graphicData uri="http://schemas.openxmlformats.org/presentationml/2006/ole">
            <mc:AlternateContent xmlns:mc="http://schemas.openxmlformats.org/markup-compatibility/2006">
              <mc:Choice xmlns:v="urn:schemas-microsoft-com:vml" Requires="v">
                <p:oleObj spid="_x0000_s1251366" name="Equation" r:id="rId8" imgW="698400" imgH="203040" progId="Equation.DSMT4">
                  <p:embed/>
                </p:oleObj>
              </mc:Choice>
              <mc:Fallback>
                <p:oleObj name="Equation" r:id="rId8" imgW="698400" imgH="203040" progId="Equation.DSMT4">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8175" y="4292600"/>
                        <a:ext cx="2085975"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51340" name="AutoShape 12"/>
          <p:cNvSpPr>
            <a:spLocks noChangeArrowheads="1"/>
          </p:cNvSpPr>
          <p:nvPr/>
        </p:nvSpPr>
        <p:spPr bwMode="auto">
          <a:xfrm>
            <a:off x="4211638" y="4365625"/>
            <a:ext cx="1008062" cy="503238"/>
          </a:xfrm>
          <a:prstGeom prst="rightArrow">
            <a:avLst>
              <a:gd name="adj1" fmla="val 50000"/>
              <a:gd name="adj2" fmla="val 5007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51341" name="Rectangle 13"/>
          <p:cNvSpPr>
            <a:spLocks noChangeArrowheads="1"/>
          </p:cNvSpPr>
          <p:nvPr/>
        </p:nvSpPr>
        <p:spPr bwMode="auto">
          <a:xfrm>
            <a:off x="5364163" y="4365625"/>
            <a:ext cx="3529012" cy="52863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800" b="1" i="1" dirty="0">
                <a:solidFill>
                  <a:srgbClr val="0000FF"/>
                </a:solidFill>
                <a:latin typeface="Times New Roman" panose="02020603050405020304" pitchFamily="18" charset="0"/>
                <a:ea typeface="黑体" panose="02010609060101010101" pitchFamily="49" charset="-122"/>
                <a:sym typeface="Symbol" panose="05050102010706020507" pitchFamily="18" charset="2"/>
              </a:rPr>
              <a:t></a:t>
            </a:r>
            <a:r>
              <a:rPr lang="zh-CN" altLang="en-US" sz="2800" b="1" dirty="0">
                <a:solidFill>
                  <a:srgbClr val="0000FF"/>
                </a:solidFill>
                <a:latin typeface="Times New Roman" panose="02020603050405020304" pitchFamily="18" charset="0"/>
                <a:ea typeface="黑体" panose="02010609060101010101" pitchFamily="49" charset="-122"/>
              </a:rPr>
              <a:t> </a:t>
            </a:r>
            <a:r>
              <a:rPr lang="en-US" altLang="zh-CN" sz="2800" b="1" dirty="0">
                <a:solidFill>
                  <a:srgbClr val="0000FF"/>
                </a:solidFill>
                <a:latin typeface="Times New Roman" panose="02020603050405020304" pitchFamily="18" charset="0"/>
                <a:ea typeface="黑体" panose="02010609060101010101" pitchFamily="49" charset="-122"/>
              </a:rPr>
              <a:t>= 1</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是 </a:t>
            </a:r>
            <a:r>
              <a:rPr lang="en-US" altLang="zh-CN" sz="2800" b="1" i="1" dirty="0">
                <a:solidFill>
                  <a:srgbClr val="0000FF"/>
                </a:solidFill>
                <a:latin typeface="Times New Roman" panose="02020603050405020304" pitchFamily="18" charset="0"/>
                <a:ea typeface="黑体" panose="02010609060101010101" pitchFamily="49" charset="-122"/>
              </a:rPr>
              <a:t>A</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的特征值</a:t>
            </a:r>
          </a:p>
        </p:txBody>
      </p:sp>
      <p:sp>
        <p:nvSpPr>
          <p:cNvPr id="1251342" name="Rectangle 14"/>
          <p:cNvSpPr>
            <a:spLocks noChangeArrowheads="1"/>
          </p:cNvSpPr>
          <p:nvPr/>
        </p:nvSpPr>
        <p:spPr bwMode="auto">
          <a:xfrm>
            <a:off x="739408" y="5438374"/>
            <a:ext cx="7947391" cy="1052596"/>
          </a:xfrm>
          <a:prstGeom prst="rect">
            <a:avLst/>
          </a:prstGeom>
          <a:noFill/>
          <a:ln w="57150" cmpd="thinThick">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30000"/>
              </a:lnSpc>
            </a:pPr>
            <a:r>
              <a:rPr lang="zh-CN" altLang="en-US" b="1" dirty="0">
                <a:latin typeface="Times New Roman" panose="02020603050405020304" pitchFamily="18" charset="0"/>
                <a:ea typeface="黑体" panose="02010609060101010101" pitchFamily="49" charset="-122"/>
              </a:rPr>
              <a:t>事实上，</a:t>
            </a:r>
            <a:r>
              <a:rPr lang="zh-CN" altLang="en-US" b="1" dirty="0" smtClean="0">
                <a:latin typeface="Times New Roman" panose="02020603050405020304" pitchFamily="18" charset="0"/>
                <a:ea typeface="黑体" panose="02010609060101010101" pitchFamily="49" charset="-122"/>
              </a:rPr>
              <a:t>我们有</a:t>
            </a:r>
            <a:r>
              <a:rPr lang="zh-CN" altLang="en-US" b="1" dirty="0" smtClean="0">
                <a:latin typeface="Times New Roman" panose="02020603050405020304" pitchFamily="18" charset="0"/>
                <a:ea typeface="黑体" panose="02010609060101010101" pitchFamily="49" charset="-122"/>
              </a:rPr>
              <a:t>结论：</a:t>
            </a:r>
            <a:r>
              <a:rPr lang="zh-CN" altLang="en-US" b="1" i="1" dirty="0" smtClean="0">
                <a:solidFill>
                  <a:srgbClr val="0000FF"/>
                </a:solidFill>
                <a:latin typeface="Times New Roman" panose="02020603050405020304" pitchFamily="18" charset="0"/>
                <a:ea typeface="黑体" panose="02010609060101010101" pitchFamily="49" charset="-122"/>
                <a:sym typeface="Symbol" panose="05050102010706020507" pitchFamily="18" charset="2"/>
              </a:rPr>
              <a:t></a:t>
            </a:r>
            <a:r>
              <a:rPr lang="zh-CN" altLang="en-US" b="1" dirty="0" smtClean="0">
                <a:solidFill>
                  <a:srgbClr val="0000FF"/>
                </a:solidFill>
                <a:latin typeface="Times New Roman" panose="02020603050405020304" pitchFamily="18" charset="0"/>
                <a:ea typeface="黑体" panose="02010609060101010101" pitchFamily="49" charset="-122"/>
              </a:rPr>
              <a:t> </a:t>
            </a:r>
            <a:r>
              <a:rPr lang="en-US" altLang="zh-CN" b="1" dirty="0">
                <a:solidFill>
                  <a:srgbClr val="0000FF"/>
                </a:solidFill>
                <a:latin typeface="Times New Roman" panose="02020603050405020304" pitchFamily="18" charset="0"/>
                <a:ea typeface="黑体" panose="02010609060101010101" pitchFamily="49" charset="-122"/>
              </a:rPr>
              <a:t>= </a:t>
            </a:r>
            <a:r>
              <a:rPr lang="en-US" altLang="zh-CN" b="1" dirty="0" smtClean="0">
                <a:solidFill>
                  <a:srgbClr val="0000FF"/>
                </a:solidFill>
                <a:latin typeface="Times New Roman" panose="02020603050405020304" pitchFamily="18" charset="0"/>
                <a:ea typeface="黑体" panose="02010609060101010101" pitchFamily="49" charset="-122"/>
              </a:rPr>
              <a:t>1 </a:t>
            </a:r>
            <a:r>
              <a:rPr lang="zh-CN" altLang="en-US" b="1" dirty="0" smtClean="0">
                <a:latin typeface="Times New Roman" panose="02020603050405020304" pitchFamily="18" charset="0"/>
                <a:ea typeface="黑体" panose="02010609060101010101" pitchFamily="49" charset="-122"/>
              </a:rPr>
              <a:t>是 </a:t>
            </a:r>
            <a:r>
              <a:rPr lang="en-US" altLang="zh-CN" b="1" i="1" dirty="0" smtClean="0">
                <a:latin typeface="Times New Roman" panose="02020603050405020304" pitchFamily="18" charset="0"/>
                <a:ea typeface="黑体" panose="02010609060101010101" pitchFamily="49" charset="-122"/>
              </a:rPr>
              <a:t>A</a:t>
            </a: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的</a:t>
            </a:r>
            <a:r>
              <a:rPr lang="zh-CN" altLang="en-US" b="1" dirty="0" smtClean="0">
                <a:solidFill>
                  <a:srgbClr val="0000FF"/>
                </a:solidFill>
                <a:latin typeface="Times New Roman" panose="02020603050405020304" pitchFamily="18" charset="0"/>
                <a:ea typeface="黑体" panose="02010609060101010101" pitchFamily="49" charset="-122"/>
              </a:rPr>
              <a:t>惟一</a:t>
            </a:r>
            <a:r>
              <a:rPr lang="zh-CN" altLang="en-US" b="1" dirty="0" smtClean="0">
                <a:latin typeface="Times New Roman" panose="02020603050405020304" pitchFamily="18" charset="0"/>
                <a:ea typeface="黑体" panose="02010609060101010101" pitchFamily="49" charset="-122"/>
              </a:rPr>
              <a:t>的</a:t>
            </a:r>
            <a:r>
              <a:rPr lang="zh-CN" altLang="en-US" b="1" dirty="0" smtClean="0">
                <a:solidFill>
                  <a:srgbClr val="0000FF"/>
                </a:solidFill>
                <a:latin typeface="Times New Roman" panose="02020603050405020304" pitchFamily="18" charset="0"/>
                <a:ea typeface="黑体" panose="02010609060101010101" pitchFamily="49" charset="-122"/>
              </a:rPr>
              <a:t>模最大</a:t>
            </a:r>
            <a:r>
              <a:rPr lang="zh-CN" altLang="en-US" b="1" dirty="0" smtClean="0">
                <a:latin typeface="Times New Roman" panose="02020603050405020304" pitchFamily="18" charset="0"/>
                <a:ea typeface="黑体" panose="02010609060101010101" pitchFamily="49" charset="-122"/>
              </a:rPr>
              <a:t>特征值，即其他特征值的模均严格小于 </a:t>
            </a:r>
            <a:r>
              <a:rPr lang="en-US" altLang="zh-CN" b="1" dirty="0" smtClean="0">
                <a:latin typeface="Times New Roman" panose="02020603050405020304" pitchFamily="18" charset="0"/>
                <a:ea typeface="黑体" panose="02010609060101010101" pitchFamily="49" charset="-122"/>
              </a:rPr>
              <a:t>1</a:t>
            </a:r>
            <a:r>
              <a:rPr lang="zh-CN" altLang="en-US" b="1" dirty="0" smtClean="0">
                <a:latin typeface="Times New Roman" panose="02020603050405020304" pitchFamily="18" charset="0"/>
                <a:ea typeface="黑体" panose="02010609060101010101" pitchFamily="49" charset="-122"/>
              </a:rPr>
              <a:t>。</a:t>
            </a:r>
            <a:endParaRPr lang="zh-CN" altLang="en-US" b="1" dirty="0">
              <a:latin typeface="Times New Roman" panose="02020603050405020304" pitchFamily="18" charset="0"/>
              <a:ea typeface="黑体" panose="02010609060101010101" pitchFamily="49" charset="-122"/>
            </a:endParaRPr>
          </a:p>
        </p:txBody>
      </p:sp>
      <p:sp>
        <p:nvSpPr>
          <p:cNvPr id="1251330" name="Text Box 2"/>
          <p:cNvSpPr txBox="1">
            <a:spLocks noChangeArrowheads="1"/>
          </p:cNvSpPr>
          <p:nvPr/>
        </p:nvSpPr>
        <p:spPr bwMode="auto">
          <a:xfrm>
            <a:off x="323850" y="1052513"/>
            <a:ext cx="8305800" cy="61436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a:solidFill>
                  <a:srgbClr val="0000FF"/>
                </a:solidFill>
                <a:latin typeface="Times New Roman" panose="02020603050405020304" pitchFamily="18" charset="0"/>
                <a:ea typeface="黑体" panose="02010609060101010101" pitchFamily="49" charset="-122"/>
                <a:sym typeface="Symbol" panose="05050102010706020507" pitchFamily="18" charset="2"/>
              </a:rPr>
              <a:t>问：</a:t>
            </a:r>
            <a:r>
              <a:rPr lang="zh-CN" altLang="en-US" sz="2800" b="1" i="1">
                <a:solidFill>
                  <a:srgbClr val="0000FF"/>
                </a:solidFill>
                <a:latin typeface="Times New Roman" panose="02020603050405020304" pitchFamily="18" charset="0"/>
                <a:ea typeface="黑体" panose="02010609060101010101" pitchFamily="49" charset="-122"/>
                <a:sym typeface="Symbol" panose="05050102010706020507" pitchFamily="18" charset="2"/>
              </a:rPr>
              <a:t></a:t>
            </a:r>
            <a:r>
              <a:rPr lang="zh-CN" altLang="en-US" sz="2800" b="1">
                <a:solidFill>
                  <a:srgbClr val="0000FF"/>
                </a:solidFill>
                <a:latin typeface="Times New Roman" panose="02020603050405020304" pitchFamily="18" charset="0"/>
                <a:ea typeface="黑体" panose="02010609060101010101" pitchFamily="49" charset="-122"/>
              </a:rPr>
              <a:t> </a:t>
            </a:r>
            <a:r>
              <a:rPr lang="en-US" altLang="zh-CN" sz="2800" b="1">
                <a:solidFill>
                  <a:srgbClr val="0000FF"/>
                </a:solidFill>
                <a:latin typeface="Times New Roman" panose="02020603050405020304" pitchFamily="18" charset="0"/>
                <a:ea typeface="黑体" panose="02010609060101010101" pitchFamily="49" charset="-122"/>
              </a:rPr>
              <a:t>= 1</a:t>
            </a:r>
            <a:r>
              <a:rPr lang="en-US" altLang="zh-CN" sz="2800" b="1">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是 </a:t>
            </a:r>
            <a:r>
              <a:rPr lang="en-US" altLang="zh-CN" sz="2800" b="1" i="1">
                <a:solidFill>
                  <a:srgbClr val="0000FF"/>
                </a:solidFill>
                <a:latin typeface="Times New Roman" panose="02020603050405020304" pitchFamily="18" charset="0"/>
                <a:ea typeface="黑体" panose="02010609060101010101" pitchFamily="49" charset="-122"/>
              </a:rPr>
              <a:t>A</a:t>
            </a:r>
            <a:r>
              <a:rPr lang="en-US" altLang="zh-CN" sz="2800" b="1">
                <a:latin typeface="Times New Roman" panose="02020603050405020304" pitchFamily="18" charset="0"/>
                <a:ea typeface="黑体" panose="02010609060101010101" pitchFamily="49" charset="-122"/>
              </a:rPr>
              <a:t> </a:t>
            </a:r>
            <a:r>
              <a:rPr lang="zh-CN" altLang="en-US" sz="2800" b="1">
                <a:latin typeface="Times New Roman" panose="02020603050405020304" pitchFamily="18" charset="0"/>
                <a:ea typeface="黑体" panose="02010609060101010101" pitchFamily="49" charset="-122"/>
              </a:rPr>
              <a:t>的特征值吗？</a:t>
            </a:r>
            <a:endParaRPr lang="en-US" altLang="zh-CN" sz="2800" b="1">
              <a:latin typeface="Times New Roman" panose="02020603050405020304" pitchFamily="18" charset="0"/>
              <a:ea typeface="黑体" panose="02010609060101010101" pitchFamily="49" charset="-122"/>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灯片编号占位符 5"/>
          <p:cNvSpPr>
            <a:spLocks noGrp="1"/>
          </p:cNvSpPr>
          <p:nvPr>
            <p:ph type="sldNum" sz="quarter" idx="12"/>
          </p:nvPr>
        </p:nvSpPr>
        <p:spPr/>
        <p:txBody>
          <a:bodyPr/>
          <a:lstStyle/>
          <a:p>
            <a:fld id="{5164B952-BDB2-4007-AA07-ED2DBA5FF4D9}" type="slidenum">
              <a:rPr lang="zh-CN" altLang="en-US"/>
              <a:pPr/>
              <a:t>24</a:t>
            </a:fld>
            <a:endParaRPr lang="en-US" altLang="zh-CN"/>
          </a:p>
        </p:txBody>
      </p:sp>
      <p:pic>
        <p:nvPicPr>
          <p:cNvPr id="1252354" name="Picture 2" descr="ex8fi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708275"/>
            <a:ext cx="3500437" cy="3810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52400" name="Group 48"/>
          <p:cNvGraphicFramePr>
            <a:graphicFrameLocks noGrp="1"/>
          </p:cNvGraphicFramePr>
          <p:nvPr/>
        </p:nvGraphicFramePr>
        <p:xfrm>
          <a:off x="4787900" y="2781300"/>
          <a:ext cx="3886200" cy="3712464"/>
        </p:xfrm>
        <a:graphic>
          <a:graphicData uri="http://schemas.openxmlformats.org/drawingml/2006/table">
            <a:tbl>
              <a:tblPr/>
              <a:tblGrid>
                <a:gridCol w="863600"/>
                <a:gridCol w="1209675"/>
                <a:gridCol w="949325"/>
                <a:gridCol w="863600"/>
              </a:tblGrid>
              <a:tr h="304800">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序号</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顶点</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入度</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出度</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alpha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beta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gamma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delta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rho</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sigma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FF"/>
                          </a:solidFill>
                          <a:effectLst/>
                          <a:latin typeface="Times New Roman" panose="02020603050405020304" pitchFamily="18" charset="0"/>
                          <a:ea typeface="黑体" panose="0201060906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252397" name="Text Box 45"/>
          <p:cNvSpPr txBox="1">
            <a:spLocks noChangeArrowheads="1"/>
          </p:cNvSpPr>
          <p:nvPr/>
        </p:nvSpPr>
        <p:spPr bwMode="auto">
          <a:xfrm>
            <a:off x="323850" y="1052513"/>
            <a:ext cx="8305800"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a:solidFill>
                  <a:srgbClr val="0000CC"/>
                </a:solidFill>
                <a:latin typeface="Times New Roman" panose="02020603050405020304" pitchFamily="18" charset="0"/>
                <a:ea typeface="黑体" panose="02010609060101010101" pitchFamily="49" charset="-122"/>
              </a:rPr>
              <a:t>例：</a:t>
            </a:r>
            <a:r>
              <a:rPr lang="zh-CN" altLang="en-US" b="1">
                <a:latin typeface="Times New Roman" panose="02020603050405020304" pitchFamily="18" charset="0"/>
                <a:ea typeface="黑体" panose="02010609060101010101" pitchFamily="49" charset="-122"/>
              </a:rPr>
              <a:t>用改进的 </a:t>
            </a:r>
            <a:r>
              <a:rPr lang="en-US" altLang="zh-CN" b="1">
                <a:latin typeface="Times New Roman" panose="02020603050405020304" pitchFamily="18" charset="0"/>
                <a:ea typeface="黑体" panose="02010609060101010101" pitchFamily="49" charset="-122"/>
              </a:rPr>
              <a:t>PageRank </a:t>
            </a:r>
            <a:r>
              <a:rPr lang="zh-CN" altLang="en-US" b="1">
                <a:latin typeface="Times New Roman" panose="02020603050405020304" pitchFamily="18" charset="0"/>
                <a:ea typeface="黑体" panose="02010609060101010101" pitchFamily="49" charset="-122"/>
              </a:rPr>
              <a:t>算法计算下面的小型网络中各网页的排名，其中取  </a:t>
            </a:r>
            <a:r>
              <a:rPr lang="en-US" altLang="zh-CN" sz="2800" b="1" i="1">
                <a:solidFill>
                  <a:srgbClr val="0000CC"/>
                </a:solidFill>
                <a:latin typeface="Times New Roman" panose="02020603050405020304" pitchFamily="18" charset="0"/>
                <a:ea typeface="黑体" panose="02010609060101010101" pitchFamily="49" charset="-122"/>
              </a:rPr>
              <a:t>p</a:t>
            </a:r>
            <a:r>
              <a:rPr lang="en-US" altLang="zh-CN" b="1">
                <a:solidFill>
                  <a:srgbClr val="0000CC"/>
                </a:solidFill>
                <a:latin typeface="Times New Roman" panose="02020603050405020304" pitchFamily="18" charset="0"/>
                <a:ea typeface="黑体" panose="02010609060101010101" pitchFamily="49" charset="-122"/>
              </a:rPr>
              <a:t>=0.85</a:t>
            </a:r>
            <a:r>
              <a:rPr lang="en-US" altLang="zh-CN" b="1">
                <a:latin typeface="Times New Roman" panose="02020603050405020304" pitchFamily="18" charset="0"/>
                <a:ea typeface="黑体" panose="02010609060101010101" pitchFamily="49" charset="-122"/>
              </a:rPr>
              <a:t>。</a:t>
            </a:r>
          </a:p>
        </p:txBody>
      </p:sp>
      <p:sp>
        <p:nvSpPr>
          <p:cNvPr id="1252398" name="Rectangle 46"/>
          <p:cNvSpPr>
            <a:spLocks noGrp="1" noChangeArrowheads="1"/>
          </p:cNvSpPr>
          <p:nvPr>
            <p:ph type="title"/>
          </p:nvPr>
        </p:nvSpPr>
        <p:spPr>
          <a:xfrm>
            <a:off x="323850" y="260350"/>
            <a:ext cx="6080125" cy="617538"/>
          </a:xfrm>
        </p:spPr>
        <p:txBody>
          <a:bodyPr/>
          <a:lstStyle/>
          <a:p>
            <a:r>
              <a:rPr lang="zh-CN" altLang="en-US"/>
              <a:t>网页排名举例</a:t>
            </a: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5673BFC5-36A7-4961-A0BA-41DDE450CCC5}" type="slidenum">
              <a:rPr lang="zh-CN" altLang="en-US"/>
              <a:pPr/>
              <a:t>25</a:t>
            </a:fld>
            <a:endParaRPr lang="en-US" altLang="zh-CN"/>
          </a:p>
        </p:txBody>
      </p:sp>
      <p:sp>
        <p:nvSpPr>
          <p:cNvPr id="1253378" name="Rectangle 2"/>
          <p:cNvSpPr>
            <a:spLocks noChangeArrowheads="1"/>
          </p:cNvSpPr>
          <p:nvPr/>
        </p:nvSpPr>
        <p:spPr bwMode="auto">
          <a:xfrm>
            <a:off x="323850" y="1034990"/>
            <a:ext cx="8153400" cy="5601405"/>
          </a:xfrm>
          <a:prstGeom prst="rect">
            <a:avLst/>
          </a:prstGeom>
          <a:solidFill>
            <a:schemeClr val="bg1"/>
          </a:solidFill>
          <a:ln w="9525">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000" b="1" dirty="0">
                <a:latin typeface="Consolas" panose="020B0609020204030204" pitchFamily="49" charset="0"/>
              </a:rPr>
              <a:t>clear;    </a:t>
            </a:r>
            <a:r>
              <a:rPr lang="en-US" altLang="zh-CN" sz="2000" b="1" dirty="0" smtClean="0">
                <a:latin typeface="Consolas" panose="020B0609020204030204" pitchFamily="49" charset="0"/>
              </a:rPr>
              <a:t> </a:t>
            </a:r>
            <a:r>
              <a:rPr lang="en-US" altLang="zh-CN" sz="2000" b="1" dirty="0" smtClean="0">
                <a:solidFill>
                  <a:srgbClr val="0000FF"/>
                </a:solidFill>
                <a:latin typeface="Consolas" panose="020B0609020204030204" pitchFamily="49" charset="0"/>
              </a:rPr>
              <a:t>% </a:t>
            </a:r>
            <a:r>
              <a:rPr lang="en-US" altLang="zh-CN" sz="2000" b="1" dirty="0">
                <a:solidFill>
                  <a:srgbClr val="0000FF"/>
                </a:solidFill>
                <a:latin typeface="Consolas" panose="020B0609020204030204" pitchFamily="49" charset="0"/>
              </a:rPr>
              <a:t>Eig11.m</a:t>
            </a:r>
          </a:p>
          <a:p>
            <a:pPr>
              <a:lnSpc>
                <a:spcPct val="120000"/>
              </a:lnSpc>
            </a:pPr>
            <a:r>
              <a:rPr lang="en-US" altLang="zh-CN" sz="2000" b="1" dirty="0" smtClean="0">
                <a:latin typeface="Consolas" panose="020B0609020204030204" pitchFamily="49" charset="0"/>
              </a:rPr>
              <a:t>p = 0.85;  </a:t>
            </a:r>
            <a:r>
              <a:rPr lang="en-US" altLang="zh-CN" sz="2000" b="1" dirty="0" smtClean="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此处 </a:t>
            </a:r>
            <a:r>
              <a:rPr lang="en-US" altLang="zh-CN" sz="2000" b="1" dirty="0">
                <a:solidFill>
                  <a:srgbClr val="0000FF"/>
                </a:solidFill>
                <a:latin typeface="Consolas" panose="020B0609020204030204" pitchFamily="49" charset="0"/>
              </a:rPr>
              <a:t>p </a:t>
            </a:r>
            <a:r>
              <a:rPr lang="zh-CN" altLang="en-US" sz="2000" b="1" dirty="0">
                <a:solidFill>
                  <a:srgbClr val="0000FF"/>
                </a:solidFill>
                <a:latin typeface="Consolas" panose="020B0609020204030204" pitchFamily="49" charset="0"/>
              </a:rPr>
              <a:t>也可以取其它数值</a:t>
            </a:r>
            <a:endParaRPr lang="en-US" altLang="zh-CN" sz="2000" b="1" dirty="0">
              <a:solidFill>
                <a:srgbClr val="0000FF"/>
              </a:solidFill>
              <a:latin typeface="Consolas" panose="020B0609020204030204" pitchFamily="49" charset="0"/>
            </a:endParaRPr>
          </a:p>
          <a:p>
            <a:pPr>
              <a:lnSpc>
                <a:spcPct val="120000"/>
              </a:lnSpc>
            </a:pPr>
            <a:r>
              <a:rPr lang="en-US" altLang="zh-CN" sz="2000" b="1" dirty="0" smtClean="0">
                <a:latin typeface="Consolas" panose="020B0609020204030204" pitchFamily="49" charset="0"/>
              </a:rPr>
              <a:t>G = [</a:t>
            </a:r>
            <a:r>
              <a:rPr lang="en-US" altLang="zh-CN" sz="2000" b="1" dirty="0">
                <a:latin typeface="Consolas" panose="020B0609020204030204" pitchFamily="49" charset="0"/>
              </a:rPr>
              <a:t>0 0 0 1 0 1; 1 0 0 0 0 0; 0 1 0 0 0 0; ...</a:t>
            </a:r>
          </a:p>
          <a:p>
            <a:pPr>
              <a:lnSpc>
                <a:spcPct val="120000"/>
              </a:lnSpc>
            </a:pPr>
            <a:r>
              <a:rPr lang="en-US" altLang="zh-CN" sz="2000" b="1" dirty="0">
                <a:latin typeface="Consolas" panose="020B0609020204030204" pitchFamily="49" charset="0"/>
              </a:rPr>
              <a:t>   </a:t>
            </a:r>
            <a:r>
              <a:rPr lang="en-US" altLang="zh-CN" sz="2000" b="1" dirty="0" smtClean="0">
                <a:latin typeface="Consolas" panose="020B0609020204030204" pitchFamily="49" charset="0"/>
              </a:rPr>
              <a:t>  0 </a:t>
            </a:r>
            <a:r>
              <a:rPr lang="en-US" altLang="zh-CN" sz="2000" b="1" dirty="0">
                <a:latin typeface="Consolas" panose="020B0609020204030204" pitchFamily="49" charset="0"/>
              </a:rPr>
              <a:t>1 1 0 0 0; 0 0 1 0 0 0; 0 0 1 0 1 0];</a:t>
            </a:r>
          </a:p>
          <a:p>
            <a:pPr>
              <a:lnSpc>
                <a:spcPct val="120000"/>
              </a:lnSpc>
            </a:pPr>
            <a:r>
              <a:rPr lang="en-US" altLang="zh-CN" sz="2000" b="1" dirty="0" smtClean="0">
                <a:latin typeface="Consolas" panose="020B0609020204030204" pitchFamily="49" charset="0"/>
              </a:rPr>
              <a:t>n = size(G</a:t>
            </a:r>
            <a:r>
              <a:rPr lang="en-US" altLang="zh-CN" sz="2000" b="1" dirty="0" smtClean="0">
                <a:latin typeface="Consolas" panose="020B0609020204030204" pitchFamily="49" charset="0"/>
              </a:rPr>
              <a:t>,1</a:t>
            </a:r>
            <a:r>
              <a:rPr lang="en-US" altLang="zh-CN" sz="2000" b="1" dirty="0" smtClean="0">
                <a:latin typeface="Consolas" panose="020B0609020204030204" pitchFamily="49" charset="0"/>
              </a:rPr>
              <a:t>);</a:t>
            </a:r>
            <a:endParaRPr lang="en-US" altLang="zh-CN" sz="2000" b="1" dirty="0">
              <a:latin typeface="Consolas" panose="020B0609020204030204" pitchFamily="49" charset="0"/>
            </a:endParaRPr>
          </a:p>
          <a:p>
            <a:pPr>
              <a:lnSpc>
                <a:spcPct val="120000"/>
              </a:lnSpc>
            </a:pPr>
            <a:r>
              <a:rPr lang="en-US" altLang="zh-CN" sz="2000" b="1" dirty="0" err="1" smtClean="0">
                <a:latin typeface="Consolas" panose="020B0609020204030204" pitchFamily="49" charset="0"/>
              </a:rPr>
              <a:t>sn</a:t>
            </a:r>
            <a:r>
              <a:rPr lang="en-US" altLang="zh-CN" sz="2000" b="1" dirty="0" smtClean="0">
                <a:latin typeface="Consolas" panose="020B0609020204030204" pitchFamily="49" charset="0"/>
              </a:rPr>
              <a:t> = sum(G</a:t>
            </a:r>
            <a:r>
              <a:rPr lang="en-US" altLang="zh-CN" sz="2000" b="1" dirty="0">
                <a:latin typeface="Consolas" panose="020B0609020204030204" pitchFamily="49" charset="0"/>
              </a:rPr>
              <a:t>); </a:t>
            </a:r>
            <a:r>
              <a:rPr lang="en-US" altLang="zh-CN" sz="2000" b="1" dirty="0" smtClean="0">
                <a:latin typeface="Consolas" panose="020B0609020204030204" pitchFamily="49" charset="0"/>
              </a:rPr>
              <a:t>    </a:t>
            </a:r>
            <a:r>
              <a:rPr lang="en-US" altLang="zh-CN" sz="2000" b="1" dirty="0" smtClean="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提取每列的列和</a:t>
            </a:r>
          </a:p>
          <a:p>
            <a:pPr>
              <a:lnSpc>
                <a:spcPct val="120000"/>
              </a:lnSpc>
            </a:pPr>
            <a:r>
              <a:rPr lang="en-US" altLang="zh-CN" sz="2000" b="1" dirty="0" smtClean="0">
                <a:latin typeface="Consolas" panose="020B0609020204030204" pitchFamily="49" charset="0"/>
                <a:ea typeface="楷体_GB2312" panose="02010609030101010101" pitchFamily="49" charset="-122"/>
              </a:rPr>
              <a:t>D = </a:t>
            </a:r>
            <a:r>
              <a:rPr lang="en-US" altLang="zh-CN" sz="2000" b="1" dirty="0" err="1" smtClean="0">
                <a:latin typeface="Consolas" panose="020B0609020204030204" pitchFamily="49" charset="0"/>
                <a:ea typeface="楷体_GB2312" panose="02010609030101010101" pitchFamily="49" charset="-122"/>
              </a:rPr>
              <a:t>diag</a:t>
            </a:r>
            <a:r>
              <a:rPr lang="en-US" altLang="zh-CN" sz="2000" b="1" dirty="0" smtClean="0">
                <a:latin typeface="Consolas" panose="020B0609020204030204" pitchFamily="49" charset="0"/>
                <a:ea typeface="楷体_GB2312" panose="02010609030101010101" pitchFamily="49" charset="-122"/>
              </a:rPr>
              <a:t>(1</a:t>
            </a:r>
            <a:r>
              <a:rPr lang="en-US" altLang="zh-CN" sz="2000" b="1" dirty="0">
                <a:latin typeface="Consolas" panose="020B0609020204030204" pitchFamily="49" charset="0"/>
                <a:ea typeface="楷体_GB2312" panose="02010609030101010101" pitchFamily="49" charset="-122"/>
              </a:rPr>
              <a:t>./</a:t>
            </a:r>
            <a:r>
              <a:rPr lang="en-US" altLang="zh-CN" sz="2000" b="1" dirty="0" err="1">
                <a:latin typeface="Consolas" panose="020B0609020204030204" pitchFamily="49" charset="0"/>
                <a:ea typeface="楷体_GB2312" panose="02010609030101010101" pitchFamily="49" charset="-122"/>
              </a:rPr>
              <a:t>sn</a:t>
            </a:r>
            <a:r>
              <a:rPr lang="en-US" altLang="zh-CN" sz="2000" b="1" dirty="0">
                <a:latin typeface="Consolas" panose="020B0609020204030204" pitchFamily="49" charset="0"/>
                <a:ea typeface="楷体_GB2312" panose="02010609030101010101" pitchFamily="49" charset="-122"/>
              </a:rPr>
              <a:t>); </a:t>
            </a:r>
            <a:r>
              <a:rPr lang="en-US" altLang="zh-CN" sz="2000" b="1" dirty="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生成对角矩阵</a:t>
            </a:r>
          </a:p>
          <a:p>
            <a:pPr>
              <a:lnSpc>
                <a:spcPct val="120000"/>
              </a:lnSpc>
            </a:pPr>
            <a:r>
              <a:rPr lang="en-US" altLang="zh-CN" sz="2000" b="1" dirty="0" smtClean="0">
                <a:latin typeface="Consolas" panose="020B0609020204030204" pitchFamily="49" charset="0"/>
              </a:rPr>
              <a:t>delta = (</a:t>
            </a:r>
            <a:r>
              <a:rPr lang="en-US" altLang="zh-CN" sz="2000" b="1" dirty="0">
                <a:latin typeface="Consolas" panose="020B0609020204030204" pitchFamily="49" charset="0"/>
              </a:rPr>
              <a:t>1-p)/n;</a:t>
            </a:r>
          </a:p>
          <a:p>
            <a:pPr>
              <a:lnSpc>
                <a:spcPct val="120000"/>
              </a:lnSpc>
            </a:pPr>
            <a:r>
              <a:rPr lang="en-US" altLang="zh-CN" sz="2000" b="1" dirty="0" smtClean="0">
                <a:latin typeface="Consolas" panose="020B0609020204030204" pitchFamily="49" charset="0"/>
              </a:rPr>
              <a:t>A = p*G*D </a:t>
            </a:r>
            <a:r>
              <a:rPr lang="en-US" altLang="zh-CN" sz="2000" b="1" dirty="0">
                <a:latin typeface="Consolas" panose="020B0609020204030204" pitchFamily="49" charset="0"/>
              </a:rPr>
              <a:t>+ delta;</a:t>
            </a:r>
          </a:p>
          <a:p>
            <a:pPr>
              <a:lnSpc>
                <a:spcPct val="120000"/>
              </a:lnSpc>
            </a:pPr>
            <a:r>
              <a:rPr lang="en-US" altLang="zh-CN" sz="2000" b="1" dirty="0">
                <a:latin typeface="Consolas" panose="020B0609020204030204" pitchFamily="49" charset="0"/>
              </a:rPr>
              <a:t>[</a:t>
            </a:r>
            <a:r>
              <a:rPr lang="en-US" altLang="zh-CN" sz="2000" b="1" dirty="0" err="1">
                <a:latin typeface="Consolas" panose="020B0609020204030204" pitchFamily="49" charset="0"/>
              </a:rPr>
              <a:t>v,d</a:t>
            </a:r>
            <a:r>
              <a:rPr lang="en-US" altLang="zh-CN" sz="2000" b="1" dirty="0" smtClean="0">
                <a:latin typeface="Consolas" panose="020B0609020204030204" pitchFamily="49" charset="0"/>
              </a:rPr>
              <a:t>] = </a:t>
            </a:r>
            <a:r>
              <a:rPr lang="en-US" altLang="zh-CN" sz="2000" b="1" dirty="0" err="1" smtClean="0">
                <a:latin typeface="Consolas" panose="020B0609020204030204" pitchFamily="49" charset="0"/>
              </a:rPr>
              <a:t>eig</a:t>
            </a:r>
            <a:r>
              <a:rPr lang="en-US" altLang="zh-CN" sz="2000" b="1" dirty="0" smtClean="0">
                <a:latin typeface="Consolas" panose="020B0609020204030204" pitchFamily="49" charset="0"/>
              </a:rPr>
              <a:t>(A</a:t>
            </a:r>
            <a:r>
              <a:rPr lang="en-US" altLang="zh-CN" sz="2000" b="1" dirty="0">
                <a:latin typeface="Consolas" panose="020B0609020204030204" pitchFamily="49" charset="0"/>
              </a:rPr>
              <a:t>); </a:t>
            </a:r>
            <a:r>
              <a:rPr lang="en-US" altLang="zh-CN" sz="2000" b="1" dirty="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计算 </a:t>
            </a:r>
            <a:r>
              <a:rPr lang="en-US" altLang="zh-CN" sz="2000" b="1" dirty="0">
                <a:solidFill>
                  <a:srgbClr val="0000FF"/>
                </a:solidFill>
                <a:latin typeface="Consolas" panose="020B0609020204030204" pitchFamily="49" charset="0"/>
              </a:rPr>
              <a:t>A </a:t>
            </a:r>
            <a:r>
              <a:rPr lang="zh-CN" altLang="en-US" sz="2000" b="1" dirty="0">
                <a:solidFill>
                  <a:srgbClr val="0000FF"/>
                </a:solidFill>
                <a:latin typeface="Consolas" panose="020B0609020204030204" pitchFamily="49" charset="0"/>
              </a:rPr>
              <a:t>的特征值与特征向量</a:t>
            </a:r>
          </a:p>
          <a:p>
            <a:pPr>
              <a:lnSpc>
                <a:spcPct val="120000"/>
              </a:lnSpc>
            </a:pPr>
            <a:r>
              <a:rPr lang="en-US" altLang="zh-CN" sz="2000" b="1" dirty="0">
                <a:latin typeface="Consolas" panose="020B0609020204030204" pitchFamily="49" charset="0"/>
              </a:rPr>
              <a:t>r = v(:,</a:t>
            </a:r>
            <a:r>
              <a:rPr lang="en-US" altLang="zh-CN" sz="2000" b="1" dirty="0" err="1">
                <a:latin typeface="Consolas" panose="020B0609020204030204" pitchFamily="49" charset="0"/>
              </a:rPr>
              <a:t>idx</a:t>
            </a:r>
            <a:r>
              <a:rPr lang="en-US" altLang="zh-CN" sz="2000" b="1" dirty="0">
                <a:latin typeface="Consolas" panose="020B0609020204030204" pitchFamily="49" charset="0"/>
              </a:rPr>
              <a:t>);  </a:t>
            </a:r>
            <a:r>
              <a:rPr lang="en-US" altLang="zh-CN" sz="2000" b="1" dirty="0" smtClean="0">
                <a:latin typeface="Consolas" panose="020B0609020204030204" pitchFamily="49" charset="0"/>
              </a:rPr>
              <a:t> </a:t>
            </a:r>
            <a:r>
              <a:rPr lang="en-US" altLang="zh-CN" sz="2000" b="1" dirty="0" smtClean="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最大特征值所对应的特征向量</a:t>
            </a:r>
          </a:p>
          <a:p>
            <a:pPr>
              <a:lnSpc>
                <a:spcPct val="120000"/>
              </a:lnSpc>
            </a:pPr>
            <a:r>
              <a:rPr lang="en-US" altLang="zh-CN" sz="2000" b="1" dirty="0">
                <a:latin typeface="Consolas" panose="020B0609020204030204" pitchFamily="49" charset="0"/>
              </a:rPr>
              <a:t>r = r./sum(r); </a:t>
            </a:r>
            <a:r>
              <a:rPr lang="en-US" altLang="zh-CN" sz="2000" b="1" dirty="0" smtClean="0">
                <a:latin typeface="Consolas" panose="020B0609020204030204" pitchFamily="49" charset="0"/>
              </a:rPr>
              <a:t> </a:t>
            </a:r>
            <a:r>
              <a:rPr lang="en-US" altLang="zh-CN" sz="2000" b="1" dirty="0" smtClean="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归一化</a:t>
            </a:r>
          </a:p>
          <a:p>
            <a:pPr>
              <a:lnSpc>
                <a:spcPct val="120000"/>
              </a:lnSpc>
            </a:pPr>
            <a:r>
              <a:rPr lang="en-US" altLang="zh-CN" sz="2000" b="1" dirty="0">
                <a:latin typeface="Consolas" panose="020B0609020204030204" pitchFamily="49" charset="0"/>
              </a:rPr>
              <a:t>[</a:t>
            </a:r>
            <a:r>
              <a:rPr lang="en-US" altLang="zh-CN" sz="2000" b="1" dirty="0" err="1">
                <a:latin typeface="Consolas" panose="020B0609020204030204" pitchFamily="49" charset="0"/>
              </a:rPr>
              <a:t>x,index</a:t>
            </a:r>
            <a:r>
              <a:rPr lang="en-US" altLang="zh-CN" sz="2000" b="1" dirty="0">
                <a:latin typeface="Consolas" panose="020B0609020204030204" pitchFamily="49" charset="0"/>
              </a:rPr>
              <a:t>] = sort(</a:t>
            </a:r>
            <a:r>
              <a:rPr lang="en-US" altLang="zh-CN" sz="2000" b="1" dirty="0" err="1">
                <a:latin typeface="Consolas" panose="020B0609020204030204" pitchFamily="49" charset="0"/>
              </a:rPr>
              <a:t>r,'descend</a:t>
            </a:r>
            <a:r>
              <a:rPr lang="en-US" altLang="zh-CN" sz="2000" b="1" dirty="0">
                <a:latin typeface="Consolas" panose="020B0609020204030204" pitchFamily="49" charset="0"/>
              </a:rPr>
              <a:t>'); </a:t>
            </a:r>
            <a:r>
              <a:rPr lang="en-US" altLang="zh-CN" sz="2000" b="1" dirty="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排序</a:t>
            </a:r>
            <a:endParaRPr lang="en-US" altLang="zh-CN" sz="2000" b="1" dirty="0">
              <a:solidFill>
                <a:srgbClr val="0000FF"/>
              </a:solidFill>
              <a:latin typeface="Consolas" panose="020B0609020204030204" pitchFamily="49" charset="0"/>
            </a:endParaRPr>
          </a:p>
          <a:p>
            <a:pPr>
              <a:lnSpc>
                <a:spcPct val="120000"/>
              </a:lnSpc>
            </a:pPr>
            <a:endParaRPr lang="en-US" altLang="zh-CN" sz="2000" b="1" dirty="0">
              <a:latin typeface="Consolas" panose="020B0609020204030204" pitchFamily="49" charset="0"/>
            </a:endParaRPr>
          </a:p>
          <a:p>
            <a:pPr>
              <a:lnSpc>
                <a:spcPct val="120000"/>
              </a:lnSpc>
            </a:pPr>
            <a:r>
              <a:rPr lang="en-US" altLang="zh-CN" sz="2000" b="1" dirty="0" smtClean="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输出结果</a:t>
            </a:r>
          </a:p>
        </p:txBody>
      </p:sp>
      <p:sp>
        <p:nvSpPr>
          <p:cNvPr id="1253379" name="Rectangle 3"/>
          <p:cNvSpPr>
            <a:spLocks noGrp="1" noChangeArrowheads="1"/>
          </p:cNvSpPr>
          <p:nvPr>
            <p:ph type="title"/>
          </p:nvPr>
        </p:nvSpPr>
        <p:spPr>
          <a:xfrm>
            <a:off x="323850" y="260350"/>
            <a:ext cx="6080125" cy="617538"/>
          </a:xfrm>
        </p:spPr>
        <p:txBody>
          <a:bodyPr/>
          <a:lstStyle/>
          <a:p>
            <a:r>
              <a:rPr lang="zh-CN" altLang="en-US"/>
              <a:t>网页排名举例</a:t>
            </a: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Grp="1" noChangeArrowheads="1"/>
          </p:cNvSpPr>
          <p:nvPr>
            <p:ph type="sldNum" sz="quarter" idx="4"/>
          </p:nvPr>
        </p:nvSpPr>
        <p:spPr/>
        <p:txBody>
          <a:bodyPr/>
          <a:lstStyle/>
          <a:p>
            <a:fld id="{44B6FB51-8985-4829-A6AD-F2D2F94A3302}" type="slidenum">
              <a:rPr lang="zh-CN" altLang="en-US"/>
              <a:pPr/>
              <a:t>26</a:t>
            </a:fld>
            <a:endParaRPr lang="en-US" altLang="zh-CN"/>
          </a:p>
        </p:txBody>
      </p:sp>
      <p:sp>
        <p:nvSpPr>
          <p:cNvPr id="1266690" name="Rectangle 2"/>
          <p:cNvSpPr>
            <a:spLocks noGrp="1" noChangeArrowheads="1"/>
          </p:cNvSpPr>
          <p:nvPr>
            <p:ph type="ctrTitle"/>
          </p:nvPr>
        </p:nvSpPr>
        <p:spPr>
          <a:xfrm>
            <a:off x="827088" y="1882775"/>
            <a:ext cx="7129462" cy="823913"/>
          </a:xfrm>
          <a:noFill/>
        </p:spPr>
        <p:txBody>
          <a:bodyPr>
            <a:spAutoFit/>
          </a:bodyPr>
          <a:lstStyle/>
          <a:p>
            <a:pPr algn="ctr"/>
            <a:r>
              <a:rPr lang="zh-CN" altLang="en-US" sz="4800">
                <a:solidFill>
                  <a:srgbClr val="0000FF"/>
                </a:solidFill>
                <a:ea typeface="黑体" panose="02010609060101010101" pitchFamily="49" charset="-122"/>
              </a:rPr>
              <a:t>数值算法</a:t>
            </a: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6F522147-2F15-4ADA-8C49-1CC926E1ABAF}" type="slidenum">
              <a:rPr lang="zh-CN" altLang="en-US"/>
              <a:pPr/>
              <a:t>27</a:t>
            </a:fld>
            <a:endParaRPr lang="en-US" altLang="zh-CN"/>
          </a:p>
        </p:txBody>
      </p:sp>
      <p:sp>
        <p:nvSpPr>
          <p:cNvPr id="1255426" name="Text Box 2"/>
          <p:cNvSpPr txBox="1">
            <a:spLocks noChangeArrowheads="1"/>
          </p:cNvSpPr>
          <p:nvPr/>
        </p:nvSpPr>
        <p:spPr bwMode="auto">
          <a:xfrm>
            <a:off x="250825" y="2940844"/>
            <a:ext cx="37338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Char char="l"/>
            </a:pPr>
            <a:r>
              <a:rPr lang="zh-CN" altLang="en-US" sz="2800" b="1" dirty="0">
                <a:latin typeface="Times New Roman" panose="02020603050405020304" pitchFamily="18" charset="0"/>
                <a:ea typeface="黑体" panose="02010609060101010101" pitchFamily="49" charset="-122"/>
              </a:rPr>
              <a:t> 幂法</a:t>
            </a:r>
            <a:endParaRPr lang="en-US" altLang="zh-CN" sz="2800" b="1" dirty="0">
              <a:latin typeface="Times New Roman" panose="02020603050405020304" pitchFamily="18" charset="0"/>
              <a:ea typeface="黑体" panose="02010609060101010101" pitchFamily="49" charset="-122"/>
            </a:endParaRPr>
          </a:p>
        </p:txBody>
      </p:sp>
      <p:sp>
        <p:nvSpPr>
          <p:cNvPr id="1255427" name="Text Box 3"/>
          <p:cNvSpPr txBox="1">
            <a:spLocks noChangeArrowheads="1"/>
          </p:cNvSpPr>
          <p:nvPr/>
        </p:nvSpPr>
        <p:spPr bwMode="auto">
          <a:xfrm>
            <a:off x="250825" y="1052513"/>
            <a:ext cx="8424863" cy="100098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spcAft>
                <a:spcPct val="20000"/>
              </a:spcAft>
              <a:buClr>
                <a:srgbClr val="FF3300"/>
              </a:buClr>
              <a:buFont typeface="Wingdings" panose="05000000000000000000" pitchFamily="2" charset="2"/>
              <a:buNone/>
            </a:pPr>
            <a:r>
              <a:rPr lang="zh-CN" altLang="en-US" b="1">
                <a:latin typeface="Times New Roman" panose="02020603050405020304" pitchFamily="18" charset="0"/>
                <a:ea typeface="黑体" panose="02010609060101010101" pitchFamily="49" charset="-122"/>
              </a:rPr>
              <a:t>当矩阵 </a:t>
            </a:r>
            <a:r>
              <a:rPr lang="en-US" altLang="zh-CN" b="1" i="1">
                <a:latin typeface="Times New Roman" panose="02020603050405020304" pitchFamily="18" charset="0"/>
                <a:ea typeface="黑体" panose="02010609060101010101" pitchFamily="49" charset="-122"/>
              </a:rPr>
              <a:t>A </a:t>
            </a:r>
            <a:r>
              <a:rPr lang="zh-CN" altLang="en-US" b="1">
                <a:latin typeface="Times New Roman" panose="02020603050405020304" pitchFamily="18" charset="0"/>
                <a:ea typeface="黑体" panose="02010609060101010101" pitchFamily="49" charset="-122"/>
              </a:rPr>
              <a:t>的阶数很大时，无法直接计算其特征值和特征向量，此时需要使用迭代算法。</a:t>
            </a:r>
          </a:p>
        </p:txBody>
      </p:sp>
      <p:sp>
        <p:nvSpPr>
          <p:cNvPr id="1255431" name="Text Box 7"/>
          <p:cNvSpPr txBox="1">
            <a:spLocks noChangeArrowheads="1"/>
          </p:cNvSpPr>
          <p:nvPr/>
        </p:nvSpPr>
        <p:spPr bwMode="auto">
          <a:xfrm>
            <a:off x="4140200" y="2349500"/>
            <a:ext cx="4392613" cy="89376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
            <a:r>
              <a:rPr lang="zh-CN" altLang="en-US" sz="600" b="1">
                <a:solidFill>
                  <a:srgbClr val="FF3300"/>
                </a:solidFill>
                <a:latin typeface="Times New Roman" panose="02020603050405020304" pitchFamily="18" charset="0"/>
              </a:rPr>
              <a:t>  </a:t>
            </a:r>
          </a:p>
          <a:p>
            <a:pPr fontAlgn="b"/>
            <a:r>
              <a:rPr lang="en-US" altLang="zh-CN" sz="3200" b="1" i="1">
                <a:solidFill>
                  <a:srgbClr val="003300"/>
                </a:solidFill>
                <a:latin typeface="Times New Roman" panose="02020603050405020304" pitchFamily="18" charset="0"/>
              </a:rPr>
              <a:t>x = A x </a:t>
            </a:r>
            <a:r>
              <a:rPr lang="en-US" altLang="zh-CN" sz="2800" b="1">
                <a:solidFill>
                  <a:srgbClr val="0000CC"/>
                </a:solidFill>
                <a:latin typeface="Times New Roman" panose="02020603050405020304" pitchFamily="18" charset="0"/>
              </a:rPr>
              <a:t>，</a:t>
            </a:r>
            <a:r>
              <a:rPr lang="en-US" altLang="zh-CN" sz="2800" b="1" i="1">
                <a:solidFill>
                  <a:srgbClr val="003300"/>
                </a:solidFill>
                <a:latin typeface="Times New Roman" panose="02020603050405020304" pitchFamily="18" charset="0"/>
              </a:rPr>
              <a:t>x</a:t>
            </a:r>
            <a:r>
              <a:rPr lang="en-US" altLang="zh-CN" sz="2800" b="1" i="1">
                <a:solidFill>
                  <a:srgbClr val="0000CC"/>
                </a:solidFill>
                <a:latin typeface="Times New Roman" panose="02020603050405020304" pitchFamily="18" charset="0"/>
              </a:rPr>
              <a:t> </a:t>
            </a:r>
            <a:r>
              <a:rPr lang="zh-CN" altLang="en-US" b="1">
                <a:solidFill>
                  <a:srgbClr val="0000CC"/>
                </a:solidFill>
                <a:latin typeface="Times New Roman" panose="02020603050405020304" pitchFamily="18" charset="0"/>
                <a:ea typeface="黑体" panose="02010609060101010101" pitchFamily="49" charset="-122"/>
              </a:rPr>
              <a:t>满足</a:t>
            </a:r>
            <a:r>
              <a:rPr lang="zh-CN" altLang="en-US" b="1">
                <a:solidFill>
                  <a:srgbClr val="0000CC"/>
                </a:solidFill>
                <a:latin typeface="Times New Roman" panose="02020603050405020304" pitchFamily="18" charset="0"/>
              </a:rPr>
              <a:t>：</a:t>
            </a:r>
            <a:endParaRPr lang="zh-CN" altLang="en-US" sz="4000" b="1">
              <a:solidFill>
                <a:srgbClr val="0000CC"/>
              </a:solidFill>
              <a:latin typeface="Times New Roman" panose="02020603050405020304" pitchFamily="18" charset="0"/>
            </a:endParaRPr>
          </a:p>
          <a:p>
            <a:pPr fontAlgn="b"/>
            <a:endParaRPr lang="zh-CN" altLang="en-US" sz="1400" b="1">
              <a:solidFill>
                <a:srgbClr val="FF3300"/>
              </a:solidFill>
              <a:latin typeface="Times New Roman" panose="02020603050405020304" pitchFamily="18" charset="0"/>
            </a:endParaRPr>
          </a:p>
        </p:txBody>
      </p:sp>
      <p:graphicFrame>
        <p:nvGraphicFramePr>
          <p:cNvPr id="1255432" name="Object 8"/>
          <p:cNvGraphicFramePr>
            <a:graphicFrameLocks noChangeAspect="1"/>
          </p:cNvGraphicFramePr>
          <p:nvPr/>
        </p:nvGraphicFramePr>
        <p:xfrm>
          <a:off x="7092950" y="2349500"/>
          <a:ext cx="1060450" cy="852488"/>
        </p:xfrm>
        <a:graphic>
          <a:graphicData uri="http://schemas.openxmlformats.org/presentationml/2006/ole">
            <mc:AlternateContent xmlns:mc="http://schemas.openxmlformats.org/markup-compatibility/2006">
              <mc:Choice xmlns:v="urn:schemas-microsoft-com:vml" Requires="v">
                <p:oleObj spid="_x0000_s1255449" name="Equation" r:id="rId3" imgW="583920" imgH="431640" progId="Equation.DSMT4">
                  <p:embed/>
                </p:oleObj>
              </mc:Choice>
              <mc:Fallback>
                <p:oleObj name="Equation" r:id="rId3" imgW="583920" imgH="431640"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950" y="2349500"/>
                        <a:ext cx="1060450" cy="852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55433" name="Rectangle 9"/>
          <p:cNvSpPr>
            <a:spLocks noGrp="1" noChangeArrowheads="1"/>
          </p:cNvSpPr>
          <p:nvPr>
            <p:ph type="title"/>
          </p:nvPr>
        </p:nvSpPr>
        <p:spPr>
          <a:xfrm>
            <a:off x="323850" y="188913"/>
            <a:ext cx="5937250" cy="641350"/>
          </a:xfrm>
          <a:noFill/>
        </p:spPr>
        <p:txBody>
          <a:bodyPr>
            <a:spAutoFit/>
          </a:bodyPr>
          <a:lstStyle/>
          <a:p>
            <a:r>
              <a:rPr lang="zh-CN" altLang="en-US"/>
              <a:t>幂法</a:t>
            </a:r>
          </a:p>
        </p:txBody>
      </p:sp>
      <p:sp>
        <p:nvSpPr>
          <p:cNvPr id="1255434" name="Text Box 10"/>
          <p:cNvSpPr txBox="1">
            <a:spLocks noChangeArrowheads="1"/>
          </p:cNvSpPr>
          <p:nvPr/>
        </p:nvSpPr>
        <p:spPr bwMode="auto">
          <a:xfrm>
            <a:off x="533400" y="3573463"/>
            <a:ext cx="8610600" cy="2702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Arial" panose="020B0604020202020204" pitchFamily="34" charset="0"/>
                <a:ea typeface="宋体" panose="02010600030101010101" pitchFamily="2" charset="-122"/>
              </a:defRPr>
            </a:lvl1pPr>
            <a:lvl2pPr marL="914400" indent="-457200">
              <a:defRPr kumimoji="1" sz="2400">
                <a:solidFill>
                  <a:schemeClr val="tx1"/>
                </a:solidFill>
                <a:latin typeface="Arial" panose="020B0604020202020204" pitchFamily="34" charset="0"/>
                <a:ea typeface="宋体" panose="02010600030101010101" pitchFamily="2" charset="-122"/>
              </a:defRPr>
            </a:lvl2pPr>
            <a:lvl3pPr marL="1371600" indent="-457200">
              <a:defRPr kumimoji="1" sz="2400">
                <a:solidFill>
                  <a:schemeClr val="tx1"/>
                </a:solidFill>
                <a:latin typeface="Arial" panose="020B0604020202020204" pitchFamily="34" charset="0"/>
                <a:ea typeface="宋体" panose="02010600030101010101" pitchFamily="2" charset="-122"/>
              </a:defRPr>
            </a:lvl3pPr>
            <a:lvl4pPr marL="1828800" indent="-457200">
              <a:defRPr kumimoji="1" sz="2400">
                <a:solidFill>
                  <a:schemeClr val="tx1"/>
                </a:solidFill>
                <a:latin typeface="Arial" panose="020B0604020202020204" pitchFamily="34" charset="0"/>
                <a:ea typeface="宋体" panose="02010600030101010101" pitchFamily="2" charset="-122"/>
              </a:defRPr>
            </a:lvl4pPr>
            <a:lvl5pPr marL="2286000" indent="-457200">
              <a:defRPr kumimoji="1" sz="2400">
                <a:solidFill>
                  <a:schemeClr val="tx1"/>
                </a:solidFill>
                <a:latin typeface="Arial" panose="020B0604020202020204" pitchFamily="34" charset="0"/>
                <a:ea typeface="宋体" panose="02010600030101010101" pitchFamily="2" charset="-122"/>
              </a:defRPr>
            </a:lvl5pPr>
            <a:lvl6pPr marL="2743200" indent="-4572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3200400" indent="-4572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657600" indent="-4572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4114800" indent="-4572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buClr>
                <a:srgbClr val="003300"/>
              </a:buClr>
              <a:buFont typeface="Wingdings" panose="05000000000000000000" pitchFamily="2" charset="2"/>
              <a:buAutoNum type="arabicParenR"/>
            </a:pPr>
            <a:r>
              <a:rPr lang="zh-CN" altLang="en-US" b="1" dirty="0">
                <a:latin typeface="Times New Roman" panose="02020603050405020304" pitchFamily="18" charset="0"/>
                <a:ea typeface="黑体" panose="02010609060101010101" pitchFamily="49" charset="-122"/>
              </a:rPr>
              <a:t>输入矩阵 </a:t>
            </a:r>
            <a:r>
              <a:rPr lang="en-US" altLang="zh-CN" sz="2800" b="1" i="1" dirty="0">
                <a:solidFill>
                  <a:srgbClr val="0000CC"/>
                </a:solidFill>
                <a:latin typeface="Times New Roman" panose="02020603050405020304" pitchFamily="18" charset="0"/>
                <a:ea typeface="黑体" panose="02010609060101010101" pitchFamily="49" charset="-122"/>
              </a:rPr>
              <a:t>A</a:t>
            </a:r>
            <a:r>
              <a:rPr lang="en-US" altLang="zh-CN" b="1"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和初始向量 </a:t>
            </a:r>
            <a:r>
              <a:rPr lang="en-US" altLang="zh-CN" sz="2800" b="1" i="1" dirty="0">
                <a:solidFill>
                  <a:srgbClr val="0000CC"/>
                </a:solidFill>
                <a:latin typeface="Times New Roman" panose="02020603050405020304" pitchFamily="18" charset="0"/>
                <a:ea typeface="黑体" panose="02010609060101010101" pitchFamily="49" charset="-122"/>
              </a:rPr>
              <a:t>v</a:t>
            </a:r>
            <a:r>
              <a:rPr lang="en-US" altLang="zh-CN" sz="2800" b="1" baseline="-25000" dirty="0">
                <a:solidFill>
                  <a:srgbClr val="0000CC"/>
                </a:solidFill>
                <a:latin typeface="Times New Roman" panose="02020603050405020304" pitchFamily="18" charset="0"/>
                <a:ea typeface="黑体" panose="02010609060101010101" pitchFamily="49" charset="-122"/>
              </a:rPr>
              <a:t>0</a:t>
            </a:r>
            <a:r>
              <a:rPr lang="en-US" altLang="zh-CN" sz="2800" b="1" i="1" dirty="0">
                <a:solidFill>
                  <a:srgbClr val="0000CC"/>
                </a:solidFill>
                <a:latin typeface="Times New Roman" panose="02020603050405020304" pitchFamily="18" charset="0"/>
                <a:ea typeface="黑体" panose="02010609060101010101" pitchFamily="49" charset="-122"/>
              </a:rPr>
              <a:t> </a:t>
            </a:r>
            <a:r>
              <a:rPr lang="en-US" altLang="zh-CN" sz="2800" b="1" dirty="0">
                <a:solidFill>
                  <a:srgbClr val="0000CC"/>
                </a:solidFill>
                <a:latin typeface="Times New Roman" panose="02020603050405020304" pitchFamily="18" charset="0"/>
                <a:ea typeface="黑体" panose="02010609060101010101" pitchFamily="49" charset="-122"/>
              </a:rPr>
              <a:t>&gt; 0</a:t>
            </a:r>
            <a:r>
              <a:rPr lang="en-US" altLang="zh-CN"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以及精度 </a:t>
            </a:r>
            <a:r>
              <a:rPr lang="en-US" altLang="zh-CN" sz="2800" b="1" dirty="0" err="1">
                <a:solidFill>
                  <a:srgbClr val="0000FF"/>
                </a:solidFill>
                <a:latin typeface="+mn-lt"/>
                <a:ea typeface="黑体" panose="02010609060101010101" pitchFamily="49" charset="-122"/>
              </a:rPr>
              <a:t>tol</a:t>
            </a:r>
            <a:endParaRPr lang="en-US" altLang="zh-CN" sz="2800" b="1" dirty="0">
              <a:solidFill>
                <a:srgbClr val="0000FF"/>
              </a:solidFill>
              <a:latin typeface="+mn-lt"/>
              <a:ea typeface="黑体" panose="02010609060101010101" pitchFamily="49" charset="-122"/>
            </a:endParaRPr>
          </a:p>
          <a:p>
            <a:pPr>
              <a:lnSpc>
                <a:spcPct val="120000"/>
              </a:lnSpc>
              <a:spcBef>
                <a:spcPct val="30000"/>
              </a:spcBef>
              <a:spcAft>
                <a:spcPct val="30000"/>
              </a:spcAft>
              <a:buClr>
                <a:srgbClr val="003300"/>
              </a:buClr>
              <a:buFont typeface="Wingdings" panose="05000000000000000000" pitchFamily="2" charset="2"/>
              <a:buAutoNum type="arabicParenR"/>
            </a:pPr>
            <a:r>
              <a:rPr lang="zh-CN" altLang="en-US" b="1" dirty="0">
                <a:latin typeface="Times New Roman" panose="02020603050405020304" pitchFamily="18" charset="0"/>
                <a:ea typeface="黑体" panose="02010609060101010101" pitchFamily="49" charset="-122"/>
              </a:rPr>
              <a:t>计算： </a:t>
            </a:r>
            <a:r>
              <a:rPr lang="en-US" altLang="zh-CN" sz="3200" b="1" i="1" dirty="0">
                <a:solidFill>
                  <a:srgbClr val="0000CC"/>
                </a:solidFill>
                <a:latin typeface="Times New Roman" panose="02020603050405020304" pitchFamily="18" charset="0"/>
                <a:ea typeface="黑体" panose="02010609060101010101" pitchFamily="49" charset="-122"/>
              </a:rPr>
              <a:t>                                       </a:t>
            </a:r>
            <a:r>
              <a:rPr lang="en-US" altLang="zh-CN" sz="3200" b="1" dirty="0">
                <a:latin typeface="Times New Roman" panose="02020603050405020304" pitchFamily="18" charset="0"/>
                <a:ea typeface="黑体" panose="02010609060101010101" pitchFamily="49" charset="-122"/>
              </a:rPr>
              <a:t>；</a:t>
            </a:r>
          </a:p>
          <a:p>
            <a:pPr>
              <a:lnSpc>
                <a:spcPct val="140000"/>
              </a:lnSpc>
              <a:buClr>
                <a:srgbClr val="003300"/>
              </a:buClr>
              <a:buFont typeface="Wingdings" panose="05000000000000000000" pitchFamily="2" charset="2"/>
              <a:buAutoNum type="arabicParenR"/>
            </a:pPr>
            <a:r>
              <a:rPr lang="zh-CN" altLang="en-US" b="1" baseline="-18000" dirty="0">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如果  </a:t>
            </a:r>
            <a:r>
              <a:rPr lang="zh-CN" altLang="en-US" sz="3200" b="1" dirty="0">
                <a:solidFill>
                  <a:srgbClr val="0000CC"/>
                </a:solidFill>
                <a:latin typeface="Times New Roman" panose="02020603050405020304" pitchFamily="18" charset="0"/>
                <a:ea typeface="黑体" panose="02010609060101010101" pitchFamily="49" charset="-122"/>
              </a:rPr>
              <a:t>|</a:t>
            </a:r>
            <a:r>
              <a:rPr lang="en-US" altLang="zh-CN" sz="3200" b="1" i="1" dirty="0">
                <a:solidFill>
                  <a:srgbClr val="0000CC"/>
                </a:solidFill>
                <a:latin typeface="Times New Roman" panose="02020603050405020304" pitchFamily="18" charset="0"/>
                <a:ea typeface="黑体" panose="02010609060101010101" pitchFamily="49" charset="-122"/>
              </a:rPr>
              <a:t>v</a:t>
            </a:r>
            <a:r>
              <a:rPr lang="en-US" altLang="zh-CN" sz="3200" b="1" i="1" baseline="-18000" dirty="0">
                <a:solidFill>
                  <a:srgbClr val="0000CC"/>
                </a:solidFill>
                <a:latin typeface="Times New Roman" panose="02020603050405020304" pitchFamily="18" charset="0"/>
                <a:ea typeface="黑体" panose="02010609060101010101" pitchFamily="49" charset="-122"/>
              </a:rPr>
              <a:t>k</a:t>
            </a:r>
            <a:r>
              <a:rPr lang="en-US" altLang="zh-CN" sz="3200" b="1" baseline="-18000" dirty="0">
                <a:solidFill>
                  <a:srgbClr val="0000CC"/>
                </a:solidFill>
                <a:latin typeface="Times New Roman" panose="02020603050405020304" pitchFamily="18" charset="0"/>
                <a:ea typeface="黑体" panose="02010609060101010101" pitchFamily="49" charset="-122"/>
              </a:rPr>
              <a:t>+1  </a:t>
            </a:r>
            <a:r>
              <a:rPr lang="en-US" altLang="zh-CN" sz="3200" b="1" dirty="0">
                <a:solidFill>
                  <a:srgbClr val="0000CC"/>
                </a:solidFill>
                <a:latin typeface="Consolas" panose="020B0609020204030204" pitchFamily="49" charset="0"/>
                <a:ea typeface="黑体" panose="02010609060101010101" pitchFamily="49" charset="-122"/>
              </a:rPr>
              <a:t>-</a:t>
            </a:r>
            <a:r>
              <a:rPr lang="en-US" altLang="zh-CN" sz="3200" b="1" dirty="0">
                <a:solidFill>
                  <a:srgbClr val="0000CC"/>
                </a:solidFill>
                <a:latin typeface="Times New Roman" panose="02020603050405020304" pitchFamily="18" charset="0"/>
                <a:ea typeface="黑体" panose="02010609060101010101" pitchFamily="49" charset="-122"/>
              </a:rPr>
              <a:t> </a:t>
            </a:r>
            <a:r>
              <a:rPr lang="en-US" altLang="zh-CN" sz="3200" b="1" i="1" dirty="0" err="1">
                <a:solidFill>
                  <a:srgbClr val="0000CC"/>
                </a:solidFill>
                <a:latin typeface="Times New Roman" panose="02020603050405020304" pitchFamily="18" charset="0"/>
                <a:ea typeface="黑体" panose="02010609060101010101" pitchFamily="49" charset="-122"/>
              </a:rPr>
              <a:t>v</a:t>
            </a:r>
            <a:r>
              <a:rPr lang="en-US" altLang="zh-CN" sz="3200" b="1" i="1" baseline="-18000" dirty="0" err="1">
                <a:solidFill>
                  <a:srgbClr val="0000CC"/>
                </a:solidFill>
                <a:latin typeface="Times New Roman" panose="02020603050405020304" pitchFamily="18" charset="0"/>
                <a:ea typeface="黑体" panose="02010609060101010101" pitchFamily="49" charset="-122"/>
              </a:rPr>
              <a:t>k</a:t>
            </a:r>
            <a:r>
              <a:rPr lang="en-US" altLang="zh-CN" sz="3200" b="1" i="1" baseline="-18000" dirty="0">
                <a:solidFill>
                  <a:srgbClr val="0000CC"/>
                </a:solidFill>
                <a:latin typeface="Times New Roman" panose="02020603050405020304" pitchFamily="18" charset="0"/>
                <a:ea typeface="黑体" panose="02010609060101010101" pitchFamily="49" charset="-122"/>
              </a:rPr>
              <a:t> </a:t>
            </a:r>
            <a:r>
              <a:rPr lang="zh-CN" altLang="en-US" sz="3200" b="1" dirty="0">
                <a:solidFill>
                  <a:srgbClr val="0000CC"/>
                </a:solidFill>
                <a:latin typeface="Times New Roman" panose="02020603050405020304" pitchFamily="18" charset="0"/>
                <a:ea typeface="黑体" panose="02010609060101010101" pitchFamily="49" charset="-122"/>
              </a:rPr>
              <a:t>|</a:t>
            </a:r>
            <a:r>
              <a:rPr lang="zh-CN" altLang="en-US" sz="2800" b="1" dirty="0">
                <a:solidFill>
                  <a:srgbClr val="0000CC"/>
                </a:solidFill>
                <a:latin typeface="Times New Roman" panose="02020603050405020304" pitchFamily="18" charset="0"/>
                <a:ea typeface="黑体" panose="02010609060101010101" pitchFamily="49" charset="-122"/>
              </a:rPr>
              <a:t>&lt; </a:t>
            </a:r>
            <a:r>
              <a:rPr lang="en-US" altLang="zh-CN" sz="2800" b="1" dirty="0" err="1">
                <a:solidFill>
                  <a:srgbClr val="0000FF"/>
                </a:solidFill>
                <a:latin typeface="+mn-lt"/>
                <a:ea typeface="黑体" panose="02010609060101010101" pitchFamily="49" charset="-122"/>
              </a:rPr>
              <a:t>tol</a:t>
            </a:r>
            <a:r>
              <a:rPr lang="zh-CN" altLang="en-US" sz="2800" b="1" dirty="0">
                <a:latin typeface="Times New Roman" panose="02020603050405020304" pitchFamily="18" charset="0"/>
                <a:ea typeface="黑体" panose="02010609060101010101" pitchFamily="49" charset="-122"/>
              </a:rPr>
              <a:t>，</a:t>
            </a:r>
            <a:r>
              <a:rPr lang="zh-CN" altLang="en-US" b="1" dirty="0">
                <a:latin typeface="Times New Roman" panose="02020603050405020304" pitchFamily="18" charset="0"/>
                <a:ea typeface="黑体" panose="02010609060101010101" pitchFamily="49" charset="-122"/>
              </a:rPr>
              <a:t>则令</a:t>
            </a:r>
            <a:r>
              <a:rPr lang="en-US" altLang="zh-CN" b="1" dirty="0">
                <a:latin typeface="Times New Roman" panose="02020603050405020304" pitchFamily="18" charset="0"/>
                <a:ea typeface="黑体" panose="02010609060101010101" pitchFamily="49" charset="-122"/>
              </a:rPr>
              <a:t> </a:t>
            </a:r>
            <a:r>
              <a:rPr lang="en-US" altLang="zh-CN" sz="3200" b="1" i="1" dirty="0">
                <a:solidFill>
                  <a:srgbClr val="0000CC"/>
                </a:solidFill>
                <a:latin typeface="Times New Roman" panose="02020603050405020304" pitchFamily="18" charset="0"/>
                <a:ea typeface="黑体" panose="02010609060101010101" pitchFamily="49" charset="-122"/>
              </a:rPr>
              <a:t>x </a:t>
            </a:r>
            <a:r>
              <a:rPr lang="en-US" altLang="zh-CN" sz="3200" b="1" dirty="0">
                <a:solidFill>
                  <a:srgbClr val="0000CC"/>
                </a:solidFill>
                <a:latin typeface="Times New Roman" panose="02020603050405020304" pitchFamily="18" charset="0"/>
                <a:ea typeface="黑体" panose="02010609060101010101" pitchFamily="49" charset="-122"/>
              </a:rPr>
              <a:t>= </a:t>
            </a:r>
            <a:r>
              <a:rPr lang="en-US" altLang="zh-CN" sz="3200" b="1" i="1" dirty="0">
                <a:latin typeface="Times New Roman" panose="02020603050405020304" pitchFamily="18" charset="0"/>
                <a:ea typeface="黑体" panose="02010609060101010101" pitchFamily="49" charset="-122"/>
              </a:rPr>
              <a:t>v</a:t>
            </a:r>
            <a:r>
              <a:rPr lang="en-US" altLang="zh-CN" sz="3200" b="1" i="1" baseline="-25000" dirty="0">
                <a:latin typeface="Times New Roman" panose="02020603050405020304" pitchFamily="18" charset="0"/>
                <a:ea typeface="黑体" panose="02010609060101010101" pitchFamily="49" charset="-122"/>
              </a:rPr>
              <a:t>k</a:t>
            </a:r>
            <a:r>
              <a:rPr lang="en-US" altLang="zh-CN" sz="3200" b="1" baseline="-25000" dirty="0">
                <a:latin typeface="Times New Roman" panose="02020603050405020304" pitchFamily="18" charset="0"/>
                <a:ea typeface="黑体" panose="02010609060101010101" pitchFamily="49" charset="-122"/>
              </a:rPr>
              <a:t>+1</a:t>
            </a:r>
            <a:r>
              <a:rPr lang="en-US" altLang="zh-CN" b="1" dirty="0">
                <a:solidFill>
                  <a:srgbClr val="0000CC"/>
                </a:solidFill>
                <a:latin typeface="Times New Roman" panose="02020603050405020304" pitchFamily="18" charset="0"/>
                <a:ea typeface="黑体" panose="02010609060101010101" pitchFamily="49" charset="-122"/>
              </a:rPr>
              <a:t> </a:t>
            </a:r>
            <a:r>
              <a:rPr lang="zh-CN" altLang="en-US" b="1" dirty="0">
                <a:latin typeface="Times New Roman" panose="02020603050405020304" pitchFamily="18" charset="0"/>
                <a:ea typeface="黑体" panose="02010609060101010101" pitchFamily="49" charset="-122"/>
              </a:rPr>
              <a:t>并停机</a:t>
            </a:r>
            <a:r>
              <a:rPr lang="en-US" altLang="zh-CN" b="1" dirty="0">
                <a:latin typeface="Times New Roman" panose="02020603050405020304" pitchFamily="18" charset="0"/>
                <a:ea typeface="黑体" panose="02010609060101010101" pitchFamily="49" charset="-122"/>
              </a:rPr>
              <a:t>,</a:t>
            </a:r>
            <a:br>
              <a:rPr lang="en-US" altLang="zh-CN" b="1" dirty="0">
                <a:latin typeface="Times New Roman" panose="02020603050405020304" pitchFamily="18" charset="0"/>
                <a:ea typeface="黑体" panose="02010609060101010101" pitchFamily="49" charset="-122"/>
              </a:rPr>
            </a:br>
            <a:r>
              <a:rPr lang="zh-CN" altLang="en-US" b="1" dirty="0">
                <a:latin typeface="Times New Roman" panose="02020603050405020304" pitchFamily="18" charset="0"/>
                <a:ea typeface="黑体" panose="02010609060101010101" pitchFamily="49" charset="-122"/>
              </a:rPr>
              <a:t>否则转第二步。 </a:t>
            </a:r>
          </a:p>
        </p:txBody>
      </p:sp>
      <p:graphicFrame>
        <p:nvGraphicFramePr>
          <p:cNvPr id="1255438" name="Object 14"/>
          <p:cNvGraphicFramePr>
            <a:graphicFrameLocks noChangeAspect="1"/>
          </p:cNvGraphicFramePr>
          <p:nvPr>
            <p:extLst>
              <p:ext uri="{D42A27DB-BD31-4B8C-83A1-F6EECF244321}">
                <p14:modId xmlns:p14="http://schemas.microsoft.com/office/powerpoint/2010/main" val="510322457"/>
              </p:ext>
            </p:extLst>
          </p:nvPr>
        </p:nvGraphicFramePr>
        <p:xfrm>
          <a:off x="1942306" y="4130614"/>
          <a:ext cx="4084638" cy="962025"/>
        </p:xfrm>
        <a:graphic>
          <a:graphicData uri="http://schemas.openxmlformats.org/presentationml/2006/ole">
            <mc:AlternateContent xmlns:mc="http://schemas.openxmlformats.org/markup-compatibility/2006">
              <mc:Choice xmlns:v="urn:schemas-microsoft-com:vml" Requires="v">
                <p:oleObj spid="_x0000_s1255450" name="Equation" r:id="rId5" imgW="1841400" imgH="431640" progId="Equation.DSMT4">
                  <p:embed/>
                </p:oleObj>
              </mc:Choice>
              <mc:Fallback>
                <p:oleObj name="Equation" r:id="rId5" imgW="1841400" imgH="43164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2306" y="4130614"/>
                        <a:ext cx="4084638" cy="96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06B95FAF-B258-45FF-920F-F69AA33B5C2F}" type="slidenum">
              <a:rPr lang="zh-CN" altLang="en-US"/>
              <a:pPr/>
              <a:t>28</a:t>
            </a:fld>
            <a:endParaRPr lang="en-US" altLang="zh-CN"/>
          </a:p>
        </p:txBody>
      </p:sp>
      <p:sp>
        <p:nvSpPr>
          <p:cNvPr id="1258498" name="Text Box 2"/>
          <p:cNvSpPr txBox="1">
            <a:spLocks noChangeArrowheads="1"/>
          </p:cNvSpPr>
          <p:nvPr/>
        </p:nvSpPr>
        <p:spPr bwMode="auto">
          <a:xfrm>
            <a:off x="468313" y="1196975"/>
            <a:ext cx="83058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800" b="1">
                <a:solidFill>
                  <a:srgbClr val="0000CC"/>
                </a:solidFill>
                <a:latin typeface="Times New Roman" panose="02020603050405020304" pitchFamily="18" charset="0"/>
                <a:ea typeface="黑体" panose="02010609060101010101" pitchFamily="49" charset="-122"/>
              </a:rPr>
              <a:t>例：</a:t>
            </a:r>
            <a:r>
              <a:rPr lang="zh-CN" altLang="en-US" b="1">
                <a:latin typeface="Times New Roman" panose="02020603050405020304" pitchFamily="18" charset="0"/>
                <a:ea typeface="黑体" panose="02010609060101010101" pitchFamily="49" charset="-122"/>
              </a:rPr>
              <a:t>采用幂迭代法计算下面各网页的排名，其中 </a:t>
            </a:r>
            <a:r>
              <a:rPr lang="en-US" altLang="zh-CN" sz="2800" b="1" i="1">
                <a:solidFill>
                  <a:srgbClr val="0000CC"/>
                </a:solidFill>
                <a:latin typeface="Times New Roman" panose="02020603050405020304" pitchFamily="18" charset="0"/>
                <a:ea typeface="黑体" panose="02010609060101010101" pitchFamily="49" charset="-122"/>
              </a:rPr>
              <a:t>p</a:t>
            </a:r>
            <a:r>
              <a:rPr lang="en-US" altLang="zh-CN" b="1">
                <a:solidFill>
                  <a:srgbClr val="0000CC"/>
                </a:solidFill>
                <a:latin typeface="Times New Roman" panose="02020603050405020304" pitchFamily="18" charset="0"/>
                <a:ea typeface="黑体" panose="02010609060101010101" pitchFamily="49" charset="-122"/>
              </a:rPr>
              <a:t>=0.85</a:t>
            </a:r>
            <a:r>
              <a:rPr lang="en-US" altLang="zh-CN" b="1">
                <a:latin typeface="Times New Roman" panose="02020603050405020304" pitchFamily="18" charset="0"/>
                <a:ea typeface="黑体" panose="02010609060101010101" pitchFamily="49" charset="-122"/>
              </a:rPr>
              <a:t>。</a:t>
            </a:r>
          </a:p>
        </p:txBody>
      </p:sp>
      <p:pic>
        <p:nvPicPr>
          <p:cNvPr id="1258499" name="Picture 3" descr="ex8fi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09800"/>
            <a:ext cx="3500438" cy="3810000"/>
          </a:xfrm>
          <a:prstGeom prst="rect">
            <a:avLst/>
          </a:prstGeom>
          <a:noFill/>
          <a:extLst>
            <a:ext uri="{909E8E84-426E-40DD-AFC4-6F175D3DCCD1}">
              <a14:hiddenFill xmlns:a14="http://schemas.microsoft.com/office/drawing/2010/main">
                <a:solidFill>
                  <a:srgbClr val="FFFFFF"/>
                </a:solidFill>
              </a14:hiddenFill>
            </a:ext>
          </a:extLst>
        </p:spPr>
      </p:pic>
      <p:sp>
        <p:nvSpPr>
          <p:cNvPr id="1258500" name="Rectangle 4"/>
          <p:cNvSpPr>
            <a:spLocks noGrp="1" noChangeArrowheads="1"/>
          </p:cNvSpPr>
          <p:nvPr>
            <p:ph type="title"/>
          </p:nvPr>
        </p:nvSpPr>
        <p:spPr>
          <a:xfrm>
            <a:off x="323850" y="236538"/>
            <a:ext cx="6153150"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t>幂法举例</a:t>
            </a: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5ECE4999-818C-4265-A090-9EF6791F0FC4}" type="slidenum">
              <a:rPr lang="zh-CN" altLang="en-US"/>
              <a:pPr/>
              <a:t>29</a:t>
            </a:fld>
            <a:endParaRPr lang="en-US" altLang="zh-CN"/>
          </a:p>
        </p:txBody>
      </p:sp>
      <p:sp>
        <p:nvSpPr>
          <p:cNvPr id="1259522" name="Rectangle 2"/>
          <p:cNvSpPr>
            <a:spLocks noChangeArrowheads="1"/>
          </p:cNvSpPr>
          <p:nvPr/>
        </p:nvSpPr>
        <p:spPr bwMode="auto">
          <a:xfrm>
            <a:off x="395288" y="1125538"/>
            <a:ext cx="8153400" cy="5324535"/>
          </a:xfrm>
          <a:prstGeom prst="rect">
            <a:avLst/>
          </a:prstGeom>
          <a:noFill/>
          <a:ln w="9525">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000" b="1" dirty="0">
                <a:latin typeface="Consolas" panose="020B0609020204030204" pitchFamily="49" charset="0"/>
              </a:rPr>
              <a:t>clear; </a:t>
            </a:r>
            <a:r>
              <a:rPr lang="en-US" altLang="zh-CN" sz="2000" b="1" dirty="0">
                <a:solidFill>
                  <a:srgbClr val="0000FF"/>
                </a:solidFill>
                <a:latin typeface="Consolas" panose="020B0609020204030204" pitchFamily="49" charset="0"/>
              </a:rPr>
              <a:t>% Eig12.m</a:t>
            </a:r>
          </a:p>
          <a:p>
            <a:r>
              <a:rPr lang="en-US" altLang="zh-CN" sz="2000" b="1" dirty="0" err="1">
                <a:latin typeface="Consolas" panose="020B0609020204030204" pitchFamily="49" charset="0"/>
              </a:rPr>
              <a:t>tol</a:t>
            </a:r>
            <a:r>
              <a:rPr lang="en-US" altLang="zh-CN" sz="2000" b="1" dirty="0">
                <a:latin typeface="Consolas" panose="020B0609020204030204" pitchFamily="49" charset="0"/>
              </a:rPr>
              <a:t> = 1e-4</a:t>
            </a:r>
            <a:r>
              <a:rPr lang="en-US" altLang="zh-CN" sz="2000" b="1" dirty="0" smtClean="0">
                <a:latin typeface="Consolas" panose="020B0609020204030204" pitchFamily="49" charset="0"/>
              </a:rPr>
              <a:t>;  p </a:t>
            </a:r>
            <a:r>
              <a:rPr lang="en-US" altLang="zh-CN" sz="2000" b="1" dirty="0">
                <a:latin typeface="Consolas" panose="020B0609020204030204" pitchFamily="49" charset="0"/>
              </a:rPr>
              <a:t>= 0.85;</a:t>
            </a:r>
          </a:p>
          <a:p>
            <a:r>
              <a:rPr lang="nn-NO" altLang="zh-CN" sz="2000" b="1" dirty="0">
                <a:latin typeface="Consolas" panose="020B0609020204030204" pitchFamily="49" charset="0"/>
              </a:rPr>
              <a:t>G = [ 0 0 0 1 0 1; 1 0 0 0 0 0; 0 1 0 0 0 0;</a:t>
            </a:r>
          </a:p>
          <a:p>
            <a:r>
              <a:rPr lang="zh-CN" altLang="en-US" sz="2000" b="1" dirty="0">
                <a:latin typeface="Consolas" panose="020B0609020204030204" pitchFamily="49" charset="0"/>
              </a:rPr>
              <a:t>      </a:t>
            </a:r>
            <a:r>
              <a:rPr lang="en-US" altLang="zh-CN" sz="2000" b="1" dirty="0">
                <a:latin typeface="Consolas" panose="020B0609020204030204" pitchFamily="49" charset="0"/>
              </a:rPr>
              <a:t>0 1 1 0 0 0; 0 0 1 0 0 0; 0 0 1 0 1 0 ]; </a:t>
            </a:r>
          </a:p>
          <a:p>
            <a:r>
              <a:rPr lang="en-US" altLang="zh-CN" sz="2000" b="1" dirty="0">
                <a:latin typeface="Consolas" panose="020B0609020204030204" pitchFamily="49" charset="0"/>
              </a:rPr>
              <a:t>n = size(G,1);</a:t>
            </a:r>
          </a:p>
          <a:p>
            <a:r>
              <a:rPr lang="en-US" altLang="zh-CN" sz="2000" b="1" dirty="0" err="1">
                <a:latin typeface="Consolas" panose="020B0609020204030204" pitchFamily="49" charset="0"/>
              </a:rPr>
              <a:t>sn</a:t>
            </a:r>
            <a:r>
              <a:rPr lang="en-US" altLang="zh-CN" sz="2000" b="1" dirty="0">
                <a:latin typeface="Consolas" panose="020B0609020204030204" pitchFamily="49" charset="0"/>
              </a:rPr>
              <a:t> = sum(G,1</a:t>
            </a:r>
            <a:r>
              <a:rPr lang="en-US" altLang="zh-CN" sz="2000" b="1" dirty="0" smtClean="0">
                <a:latin typeface="Consolas" panose="020B0609020204030204" pitchFamily="49" charset="0"/>
              </a:rPr>
              <a:t>);    D </a:t>
            </a:r>
            <a:r>
              <a:rPr lang="en-US" altLang="zh-CN" sz="2000" b="1" dirty="0">
                <a:latin typeface="Consolas" panose="020B0609020204030204" pitchFamily="49" charset="0"/>
              </a:rPr>
              <a:t>= </a:t>
            </a:r>
            <a:r>
              <a:rPr lang="en-US" altLang="zh-CN" sz="2000" b="1" dirty="0" err="1">
                <a:latin typeface="Consolas" panose="020B0609020204030204" pitchFamily="49" charset="0"/>
              </a:rPr>
              <a:t>diag</a:t>
            </a:r>
            <a:r>
              <a:rPr lang="en-US" altLang="zh-CN" sz="2000" b="1" dirty="0">
                <a:latin typeface="Consolas" panose="020B0609020204030204" pitchFamily="49" charset="0"/>
              </a:rPr>
              <a:t>(1./</a:t>
            </a:r>
            <a:r>
              <a:rPr lang="en-US" altLang="zh-CN" sz="2000" b="1" dirty="0" err="1">
                <a:latin typeface="Consolas" panose="020B0609020204030204" pitchFamily="49" charset="0"/>
              </a:rPr>
              <a:t>sn</a:t>
            </a:r>
            <a:r>
              <a:rPr lang="en-US" altLang="zh-CN" sz="2000" b="1" dirty="0">
                <a:latin typeface="Consolas" panose="020B0609020204030204" pitchFamily="49" charset="0"/>
              </a:rPr>
              <a:t>);</a:t>
            </a:r>
          </a:p>
          <a:p>
            <a:r>
              <a:rPr lang="en-US" altLang="zh-CN" sz="2000" b="1" dirty="0">
                <a:latin typeface="Consolas" panose="020B0609020204030204" pitchFamily="49" charset="0"/>
              </a:rPr>
              <a:t>delta = (1-p)/n;</a:t>
            </a:r>
          </a:p>
          <a:p>
            <a:r>
              <a:rPr lang="en-US" altLang="zh-CN" sz="2000" b="1" dirty="0">
                <a:latin typeface="Consolas" panose="020B0609020204030204" pitchFamily="49" charset="0"/>
              </a:rPr>
              <a:t>A = p*G*D + delta</a:t>
            </a:r>
            <a:r>
              <a:rPr lang="en-US" altLang="zh-CN" sz="2000" b="1" dirty="0" smtClean="0">
                <a:latin typeface="Consolas" panose="020B0609020204030204" pitchFamily="49" charset="0"/>
              </a:rPr>
              <a:t>;</a:t>
            </a:r>
            <a:r>
              <a:rPr lang="zh-CN" altLang="en-US" sz="2000" b="1" dirty="0" smtClean="0">
                <a:latin typeface="Consolas" panose="020B0609020204030204" pitchFamily="49" charset="0"/>
              </a:rPr>
              <a:t> </a:t>
            </a:r>
            <a:endParaRPr lang="zh-CN" altLang="en-US" sz="2000" b="1" dirty="0">
              <a:latin typeface="Consolas" panose="020B0609020204030204" pitchFamily="49" charset="0"/>
            </a:endParaRPr>
          </a:p>
          <a:p>
            <a:r>
              <a:rPr lang="en-US" altLang="zh-CN" sz="2000" b="1" dirty="0" smtClean="0">
                <a:latin typeface="Consolas" panose="020B0609020204030204" pitchFamily="49" charset="0"/>
              </a:rPr>
              <a:t>x </a:t>
            </a:r>
            <a:r>
              <a:rPr lang="en-US" altLang="zh-CN" sz="2000" b="1" dirty="0">
                <a:latin typeface="Consolas" panose="020B0609020204030204" pitchFamily="49" charset="0"/>
              </a:rPr>
              <a:t>= ones(n,1)/n; </a:t>
            </a:r>
            <a:r>
              <a:rPr lang="en-US" altLang="zh-CN" sz="2000" b="1" dirty="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迭代初始向量</a:t>
            </a:r>
            <a:endParaRPr lang="en-US" altLang="zh-CN" sz="2000" b="1" dirty="0">
              <a:solidFill>
                <a:srgbClr val="0000FF"/>
              </a:solidFill>
              <a:latin typeface="Consolas" panose="020B0609020204030204" pitchFamily="49" charset="0"/>
            </a:endParaRPr>
          </a:p>
          <a:p>
            <a:r>
              <a:rPr lang="en-US" altLang="zh-CN" sz="2000" b="1" dirty="0">
                <a:latin typeface="Consolas" panose="020B0609020204030204" pitchFamily="49" charset="0"/>
              </a:rPr>
              <a:t>z = zeros(n,1);</a:t>
            </a:r>
          </a:p>
          <a:p>
            <a:r>
              <a:rPr lang="en-US" altLang="zh-CN" sz="2000" b="1" dirty="0">
                <a:latin typeface="Consolas" panose="020B0609020204030204" pitchFamily="49" charset="0"/>
              </a:rPr>
              <a:t>k = 0; </a:t>
            </a:r>
            <a:r>
              <a:rPr lang="en-US" altLang="zh-CN" sz="2000" b="1" dirty="0" smtClean="0">
                <a:latin typeface="Consolas" panose="020B0609020204030204" pitchFamily="49" charset="0"/>
              </a:rPr>
              <a:t> </a:t>
            </a:r>
            <a:r>
              <a:rPr lang="en-US" altLang="zh-CN" sz="2000" b="1" dirty="0" smtClean="0">
                <a:solidFill>
                  <a:srgbClr val="0000FF"/>
                </a:solidFill>
                <a:latin typeface="Consolas" panose="020B0609020204030204" pitchFamily="49" charset="0"/>
              </a:rPr>
              <a:t>% </a:t>
            </a:r>
            <a:r>
              <a:rPr lang="zh-CN" altLang="en-US" sz="2000" b="1" dirty="0">
                <a:solidFill>
                  <a:srgbClr val="0000FF"/>
                </a:solidFill>
                <a:latin typeface="Consolas" panose="020B0609020204030204" pitchFamily="49" charset="0"/>
              </a:rPr>
              <a:t>记录</a:t>
            </a:r>
            <a:r>
              <a:rPr lang="zh-CN" altLang="en-US" sz="2000" b="1" dirty="0">
                <a:solidFill>
                  <a:srgbClr val="0000FF"/>
                </a:solidFill>
                <a:latin typeface="Consolas" panose="020B0609020204030204" pitchFamily="49" charset="0"/>
              </a:rPr>
              <a:t>迭步数</a:t>
            </a:r>
            <a:endParaRPr lang="en-US" altLang="zh-CN" sz="2000" b="1" dirty="0">
              <a:solidFill>
                <a:srgbClr val="0000FF"/>
              </a:solidFill>
              <a:latin typeface="Consolas" panose="020B0609020204030204" pitchFamily="49" charset="0"/>
            </a:endParaRPr>
          </a:p>
          <a:p>
            <a:r>
              <a:rPr lang="en-US" altLang="zh-CN" sz="2000" b="1" dirty="0">
                <a:latin typeface="Consolas" panose="020B0609020204030204" pitchFamily="49" charset="0"/>
              </a:rPr>
              <a:t>while max(abs(x-z)) &gt; </a:t>
            </a:r>
            <a:r>
              <a:rPr lang="en-US" altLang="zh-CN" sz="2000" b="1" dirty="0" err="1">
                <a:latin typeface="Consolas" panose="020B0609020204030204" pitchFamily="49" charset="0"/>
              </a:rPr>
              <a:t>tol</a:t>
            </a:r>
            <a:r>
              <a:rPr lang="en-US" altLang="zh-CN" sz="2000" b="1" dirty="0">
                <a:latin typeface="Consolas" panose="020B0609020204030204" pitchFamily="49" charset="0"/>
              </a:rPr>
              <a:t> </a:t>
            </a:r>
            <a:r>
              <a:rPr lang="en-US" altLang="zh-CN" sz="2000" b="1" dirty="0" smtClean="0">
                <a:latin typeface="Consolas" panose="020B0609020204030204" pitchFamily="49" charset="0"/>
              </a:rPr>
              <a:t>   </a:t>
            </a:r>
            <a:r>
              <a:rPr lang="en-US" altLang="zh-CN" sz="2000" b="1" dirty="0" smtClean="0">
                <a:solidFill>
                  <a:srgbClr val="0000FF"/>
                </a:solidFill>
                <a:latin typeface="Consolas" panose="020B0609020204030204" pitchFamily="49" charset="0"/>
              </a:rPr>
              <a:t>% </a:t>
            </a:r>
            <a:r>
              <a:rPr lang="zh-CN" altLang="en-US" sz="2000" b="1" dirty="0" smtClean="0">
                <a:solidFill>
                  <a:srgbClr val="0000FF"/>
                </a:solidFill>
                <a:latin typeface="Consolas" panose="020B0609020204030204" pitchFamily="49" charset="0"/>
              </a:rPr>
              <a:t>幂法</a:t>
            </a:r>
            <a:endParaRPr lang="en-US" altLang="zh-CN" sz="2000" b="1" dirty="0">
              <a:latin typeface="Consolas" panose="020B0609020204030204" pitchFamily="49" charset="0"/>
            </a:endParaRPr>
          </a:p>
          <a:p>
            <a:r>
              <a:rPr lang="en-US" altLang="zh-CN" sz="2000" b="1" dirty="0">
                <a:latin typeface="Consolas" panose="020B0609020204030204" pitchFamily="49" charset="0"/>
              </a:rPr>
              <a:t>   z = x;</a:t>
            </a:r>
          </a:p>
          <a:p>
            <a:r>
              <a:rPr lang="en-US" altLang="zh-CN" sz="2000" b="1" dirty="0">
                <a:latin typeface="Consolas" panose="020B0609020204030204" pitchFamily="49" charset="0"/>
              </a:rPr>
              <a:t>   x = A*x;</a:t>
            </a:r>
          </a:p>
          <a:p>
            <a:r>
              <a:rPr lang="en-US" altLang="zh-CN" sz="2000" b="1" dirty="0">
                <a:latin typeface="Consolas" panose="020B0609020204030204" pitchFamily="49" charset="0"/>
              </a:rPr>
              <a:t>   k = k+1;</a:t>
            </a:r>
          </a:p>
          <a:p>
            <a:r>
              <a:rPr lang="en-US" altLang="zh-CN" sz="2000" b="1" dirty="0">
                <a:latin typeface="Consolas" panose="020B0609020204030204" pitchFamily="49" charset="0"/>
              </a:rPr>
              <a:t>end</a:t>
            </a:r>
          </a:p>
          <a:p>
            <a:r>
              <a:rPr lang="en-US" altLang="zh-CN" sz="2000" b="1" dirty="0">
                <a:latin typeface="Consolas" panose="020B0609020204030204" pitchFamily="49" charset="0"/>
              </a:rPr>
              <a:t>[x1,index]=sort(</a:t>
            </a:r>
            <a:r>
              <a:rPr lang="en-US" altLang="zh-CN" sz="2000" b="1" dirty="0" err="1">
                <a:latin typeface="Consolas" panose="020B0609020204030204" pitchFamily="49" charset="0"/>
              </a:rPr>
              <a:t>x,'descend</a:t>
            </a:r>
            <a:r>
              <a:rPr lang="en-US" altLang="zh-CN" sz="2000" b="1" dirty="0" smtClean="0">
                <a:latin typeface="Consolas" panose="020B0609020204030204" pitchFamily="49" charset="0"/>
              </a:rPr>
              <a:t>');</a:t>
            </a:r>
            <a:endParaRPr lang="zh-CN" altLang="en-US" sz="2000" b="1" dirty="0">
              <a:solidFill>
                <a:srgbClr val="0000FF"/>
              </a:solidFill>
              <a:latin typeface="Consolas" panose="020B0609020204030204" pitchFamily="49" charset="0"/>
            </a:endParaRPr>
          </a:p>
        </p:txBody>
      </p:sp>
      <p:sp>
        <p:nvSpPr>
          <p:cNvPr id="1259523" name="Rectangle 3"/>
          <p:cNvSpPr>
            <a:spLocks noGrp="1" noChangeArrowheads="1"/>
          </p:cNvSpPr>
          <p:nvPr>
            <p:ph type="title"/>
          </p:nvPr>
        </p:nvSpPr>
        <p:spPr>
          <a:xfrm>
            <a:off x="323850" y="188913"/>
            <a:ext cx="6224588"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t>幂法举例</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Grp="1" noChangeArrowheads="1"/>
          </p:cNvSpPr>
          <p:nvPr>
            <p:ph type="sldNum" sz="quarter" idx="4"/>
          </p:nvPr>
        </p:nvSpPr>
        <p:spPr/>
        <p:txBody>
          <a:bodyPr/>
          <a:lstStyle/>
          <a:p>
            <a:fld id="{00329155-0BFF-415F-9AB7-289BC2BA276D}" type="slidenum">
              <a:rPr lang="zh-CN" altLang="en-US"/>
              <a:pPr/>
              <a:t>3</a:t>
            </a:fld>
            <a:endParaRPr lang="en-US" altLang="zh-CN"/>
          </a:p>
        </p:txBody>
      </p:sp>
      <p:sp>
        <p:nvSpPr>
          <p:cNvPr id="1264642" name="Rectangle 2"/>
          <p:cNvSpPr>
            <a:spLocks noGrp="1" noChangeArrowheads="1"/>
          </p:cNvSpPr>
          <p:nvPr>
            <p:ph type="ctrTitle"/>
          </p:nvPr>
        </p:nvSpPr>
        <p:spPr>
          <a:xfrm>
            <a:off x="827088" y="1882775"/>
            <a:ext cx="7129462" cy="823913"/>
          </a:xfrm>
          <a:noFill/>
        </p:spPr>
        <p:txBody>
          <a:bodyPr>
            <a:spAutoFit/>
          </a:bodyPr>
          <a:lstStyle/>
          <a:p>
            <a:pPr algn="ctr"/>
            <a:r>
              <a:rPr lang="zh-CN" altLang="en-US" sz="4800">
                <a:solidFill>
                  <a:srgbClr val="0000FF"/>
                </a:solidFill>
                <a:ea typeface="黑体" panose="02010609060101010101" pitchFamily="49" charset="-122"/>
              </a:rPr>
              <a:t>有 向 图</a:t>
            </a: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CBE3D23E-0084-43F2-9A3D-E8EC85B06F31}" type="slidenum">
              <a:rPr lang="zh-CN" altLang="en-US"/>
              <a:pPr/>
              <a:t>30</a:t>
            </a:fld>
            <a:endParaRPr lang="en-US" altLang="zh-CN"/>
          </a:p>
        </p:txBody>
      </p:sp>
      <p:sp>
        <p:nvSpPr>
          <p:cNvPr id="1260546" name="Text Box 2"/>
          <p:cNvSpPr txBox="1">
            <a:spLocks noChangeArrowheads="1"/>
          </p:cNvSpPr>
          <p:nvPr/>
        </p:nvSpPr>
        <p:spPr bwMode="auto">
          <a:xfrm>
            <a:off x="250825" y="981075"/>
            <a:ext cx="8569325" cy="1054100"/>
          </a:xfrm>
          <a:prstGeom prst="rect">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sz="2600" b="1">
                <a:latin typeface="Times New Roman" panose="02020603050405020304" pitchFamily="18" charset="0"/>
                <a:ea typeface="黑体" panose="02010609060101010101" pitchFamily="49" charset="-122"/>
              </a:rPr>
              <a:t>在前面给出的程序中，如果矩阵 </a:t>
            </a:r>
            <a:r>
              <a:rPr lang="en-US" altLang="zh-CN" sz="2600" b="1" i="1">
                <a:solidFill>
                  <a:srgbClr val="0000FF"/>
                </a:solidFill>
                <a:latin typeface="Times New Roman" panose="02020603050405020304" pitchFamily="18" charset="0"/>
                <a:ea typeface="黑体" panose="02010609060101010101" pitchFamily="49" charset="-122"/>
              </a:rPr>
              <a:t>G</a:t>
            </a:r>
            <a:r>
              <a:rPr lang="en-US" altLang="zh-CN" sz="2600" b="1">
                <a:latin typeface="Times New Roman" panose="02020603050405020304" pitchFamily="18" charset="0"/>
                <a:ea typeface="黑体" panose="02010609060101010101" pitchFamily="49" charset="-122"/>
              </a:rPr>
              <a:t> </a:t>
            </a:r>
            <a:r>
              <a:rPr lang="zh-CN" altLang="en-US" sz="2600" b="1">
                <a:latin typeface="Times New Roman" panose="02020603050405020304" pitchFamily="18" charset="0"/>
                <a:ea typeface="黑体" panose="02010609060101010101" pitchFamily="49" charset="-122"/>
              </a:rPr>
              <a:t>中存在某一列的列和为零，怎么办？</a:t>
            </a:r>
            <a:endParaRPr lang="en-US" altLang="zh-CN" sz="2600" b="1">
              <a:latin typeface="Times New Roman" panose="02020603050405020304" pitchFamily="18" charset="0"/>
              <a:ea typeface="黑体" panose="02010609060101010101" pitchFamily="49" charset="-122"/>
            </a:endParaRPr>
          </a:p>
        </p:txBody>
      </p:sp>
      <p:sp>
        <p:nvSpPr>
          <p:cNvPr id="1260547" name="Text Box 3"/>
          <p:cNvSpPr txBox="1">
            <a:spLocks noChangeArrowheads="1"/>
          </p:cNvSpPr>
          <p:nvPr/>
        </p:nvSpPr>
        <p:spPr bwMode="auto">
          <a:xfrm>
            <a:off x="323850" y="3573463"/>
            <a:ext cx="82296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buClr>
                <a:srgbClr val="FF3300"/>
              </a:buClr>
              <a:buFont typeface="Wingdings" panose="05000000000000000000" pitchFamily="2" charset="2"/>
              <a:buChar char="l"/>
            </a:pPr>
            <a:r>
              <a:rPr lang="zh-CN" altLang="en-US" b="1">
                <a:latin typeface="Times New Roman" panose="02020603050405020304" pitchFamily="18" charset="0"/>
                <a:ea typeface="黑体" panose="02010609060101010101" pitchFamily="49" charset="-122"/>
              </a:rPr>
              <a:t> 一个修改后的 </a:t>
            </a:r>
            <a:r>
              <a:rPr lang="en-US" altLang="zh-CN" b="1">
                <a:latin typeface="Times New Roman" panose="02020603050405020304" pitchFamily="18" charset="0"/>
                <a:ea typeface="黑体" panose="02010609060101010101" pitchFamily="49" charset="-122"/>
              </a:rPr>
              <a:t>Matlab </a:t>
            </a:r>
            <a:r>
              <a:rPr lang="zh-CN" altLang="en-US" b="1">
                <a:latin typeface="Times New Roman" panose="02020603050405020304" pitchFamily="18" charset="0"/>
                <a:ea typeface="黑体" panose="02010609060101010101" pitchFamily="49" charset="-122"/>
              </a:rPr>
              <a:t>程序（</a:t>
            </a:r>
            <a:r>
              <a:rPr lang="en-US" altLang="zh-CN" b="1">
                <a:solidFill>
                  <a:srgbClr val="0000FF"/>
                </a:solidFill>
                <a:latin typeface="Consolas" panose="020B0609020204030204" pitchFamily="49" charset="0"/>
                <a:ea typeface="黑体" panose="02010609060101010101" pitchFamily="49" charset="-122"/>
              </a:rPr>
              <a:t>Eig13.m</a:t>
            </a:r>
            <a:r>
              <a:rPr lang="en-US" altLang="zh-CN" b="1">
                <a:latin typeface="Times New Roman" panose="02020603050405020304" pitchFamily="18" charset="0"/>
                <a:ea typeface="黑体" panose="02010609060101010101" pitchFamily="49" charset="-122"/>
              </a:rPr>
              <a:t>）</a:t>
            </a:r>
          </a:p>
        </p:txBody>
      </p:sp>
      <p:sp>
        <p:nvSpPr>
          <p:cNvPr id="1260549" name="Rectangle 5"/>
          <p:cNvSpPr>
            <a:spLocks noChangeArrowheads="1"/>
          </p:cNvSpPr>
          <p:nvPr/>
        </p:nvSpPr>
        <p:spPr bwMode="auto">
          <a:xfrm>
            <a:off x="323850" y="4797425"/>
            <a:ext cx="8362950" cy="9779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50000"/>
              </a:spcBef>
              <a:buClr>
                <a:srgbClr val="FF3300"/>
              </a:buClr>
              <a:buFont typeface="Wingdings" panose="05000000000000000000" pitchFamily="2" charset="2"/>
              <a:buNone/>
            </a:pPr>
            <a:r>
              <a:rPr lang="zh-CN" altLang="en-US" b="1">
                <a:latin typeface="Times New Roman" panose="02020603050405020304" pitchFamily="18" charset="0"/>
                <a:ea typeface="黑体" panose="02010609060101010101" pitchFamily="49" charset="-122"/>
              </a:rPr>
              <a:t>另一个解决方案见 </a:t>
            </a:r>
            <a:r>
              <a:rPr lang="en-US" altLang="zh-CN" b="1">
                <a:solidFill>
                  <a:srgbClr val="0000FF"/>
                </a:solidFill>
                <a:latin typeface="Consolas" panose="020B0609020204030204" pitchFamily="49" charset="0"/>
                <a:ea typeface="黑体" panose="02010609060101010101" pitchFamily="49" charset="-122"/>
              </a:rPr>
              <a:t>Eig14.m</a:t>
            </a:r>
            <a:r>
              <a:rPr lang="en-US" altLang="zh-CN" b="1">
                <a:latin typeface="Times New Roman" panose="02020603050405020304" pitchFamily="18" charset="0"/>
                <a:ea typeface="黑体" panose="02010609060101010101" pitchFamily="49" charset="-122"/>
              </a:rPr>
              <a:t>，</a:t>
            </a:r>
            <a:r>
              <a:rPr lang="zh-CN" altLang="en-US" b="1">
                <a:latin typeface="Times New Roman" panose="02020603050405020304" pitchFamily="18" charset="0"/>
                <a:ea typeface="黑体" panose="02010609060101010101" pitchFamily="49" charset="-122"/>
              </a:rPr>
              <a:t>它充分利用稀疏矩阵的性质，当矩阵规模较大时，能大大减少运算量。</a:t>
            </a:r>
          </a:p>
        </p:txBody>
      </p:sp>
      <p:sp>
        <p:nvSpPr>
          <p:cNvPr id="1260550" name="Rectangle 6"/>
          <p:cNvSpPr>
            <a:spLocks noGrp="1" noChangeArrowheads="1"/>
          </p:cNvSpPr>
          <p:nvPr>
            <p:ph type="title"/>
          </p:nvPr>
        </p:nvSpPr>
        <p:spPr>
          <a:xfrm>
            <a:off x="323850" y="236538"/>
            <a:ext cx="6080125" cy="64135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spAutoFit/>
          </a:bodyPr>
          <a:lstStyle/>
          <a:p>
            <a:r>
              <a:rPr lang="zh-CN" altLang="en-US"/>
              <a:t>一个问题</a:t>
            </a:r>
          </a:p>
        </p:txBody>
      </p:sp>
      <p:grpSp>
        <p:nvGrpSpPr>
          <p:cNvPr id="1260551" name="Group 7"/>
          <p:cNvGrpSpPr>
            <a:grpSpLocks/>
          </p:cNvGrpSpPr>
          <p:nvPr/>
        </p:nvGrpSpPr>
        <p:grpSpPr bwMode="auto">
          <a:xfrm>
            <a:off x="1403350" y="2133600"/>
            <a:ext cx="6108700" cy="1336675"/>
            <a:chOff x="703" y="1344"/>
            <a:chExt cx="3848" cy="842"/>
          </a:xfrm>
        </p:grpSpPr>
        <p:graphicFrame>
          <p:nvGraphicFramePr>
            <p:cNvPr id="1260552" name="Object 8"/>
            <p:cNvGraphicFramePr>
              <a:graphicFrameLocks noChangeAspect="1"/>
            </p:cNvGraphicFramePr>
            <p:nvPr/>
          </p:nvGraphicFramePr>
          <p:xfrm>
            <a:off x="1927" y="1344"/>
            <a:ext cx="2624" cy="842"/>
          </p:xfrm>
          <a:graphic>
            <a:graphicData uri="http://schemas.openxmlformats.org/presentationml/2006/ole">
              <mc:AlternateContent xmlns:mc="http://schemas.openxmlformats.org/markup-compatibility/2006">
                <mc:Choice xmlns:v="urn:schemas-microsoft-com:vml" Requires="v">
                  <p:oleObj spid="_x0000_s1260559" name="Equation" r:id="rId3" imgW="1536480" imgH="533160" progId="Equation.DSMT4">
                    <p:embed/>
                  </p:oleObj>
                </mc:Choice>
                <mc:Fallback>
                  <p:oleObj name="Equation" r:id="rId3" imgW="1536480" imgH="533160"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7" y="1344"/>
                          <a:ext cx="2624" cy="8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60553" name="Rectangle 9"/>
            <p:cNvSpPr>
              <a:spLocks noChangeArrowheads="1"/>
            </p:cNvSpPr>
            <p:nvPr/>
          </p:nvSpPr>
          <p:spPr bwMode="auto">
            <a:xfrm>
              <a:off x="703" y="1616"/>
              <a:ext cx="124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a:solidFill>
                    <a:srgbClr val="0000FF"/>
                  </a:solidFill>
                  <a:latin typeface="Times New Roman" panose="02020603050405020304" pitchFamily="18" charset="0"/>
                  <a:ea typeface="黑体" panose="02010609060101010101" pitchFamily="49" charset="-122"/>
                </a:rPr>
                <a:t>此时规定：</a:t>
              </a:r>
            </a:p>
          </p:txBody>
        </p:sp>
      </p:gr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9"/>
          <p:cNvSpPr/>
          <p:nvPr/>
        </p:nvSpPr>
        <p:spPr bwMode="auto">
          <a:xfrm>
            <a:off x="371475" y="3474560"/>
            <a:ext cx="8569325" cy="2546827"/>
          </a:xfrm>
          <a:prstGeom prst="roundRect">
            <a:avLst>
              <a:gd name="adj" fmla="val 4851"/>
            </a:avLst>
          </a:prstGeom>
          <a:solidFill>
            <a:schemeClr val="accent3">
              <a:lumMod val="95000"/>
              <a:alpha val="44706"/>
            </a:schemeClr>
          </a:solidFill>
          <a:ln w="28575" cap="flat" cmpd="sng" algn="ctr">
            <a:solidFill>
              <a:schemeClr val="tx2">
                <a:lumMod val="40000"/>
                <a:lumOff val="60000"/>
              </a:schemeClr>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pic>
        <p:nvPicPr>
          <p:cNvPr id="1230850" name="Picture 2"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3592085"/>
            <a:ext cx="3144664" cy="2349953"/>
          </a:xfrm>
          <a:prstGeom prst="rect">
            <a:avLst/>
          </a:prstGeom>
          <a:noFill/>
          <a:extLst>
            <a:ext uri="{909E8E84-426E-40DD-AFC4-6F175D3DCCD1}">
              <a14:hiddenFill xmlns:a14="http://schemas.microsoft.com/office/drawing/2010/main">
                <a:solidFill>
                  <a:srgbClr val="FFFFFF"/>
                </a:solidFill>
              </a14:hiddenFill>
            </a:ext>
          </a:extLst>
        </p:spPr>
      </p:pic>
      <p:sp>
        <p:nvSpPr>
          <p:cNvPr id="11" name="灯片编号占位符 5"/>
          <p:cNvSpPr>
            <a:spLocks noGrp="1"/>
          </p:cNvSpPr>
          <p:nvPr>
            <p:ph type="sldNum" sz="quarter" idx="12"/>
          </p:nvPr>
        </p:nvSpPr>
        <p:spPr/>
        <p:txBody>
          <a:bodyPr/>
          <a:lstStyle/>
          <a:p>
            <a:fld id="{FE5BF04A-C8D2-492D-8D0F-54F402DA389A}" type="slidenum">
              <a:rPr lang="zh-CN" altLang="en-US"/>
              <a:pPr/>
              <a:t>4</a:t>
            </a:fld>
            <a:endParaRPr lang="en-US" altLang="zh-CN"/>
          </a:p>
        </p:txBody>
      </p:sp>
      <p:sp>
        <p:nvSpPr>
          <p:cNvPr id="1230851" name="Text Box 3"/>
          <p:cNvSpPr txBox="1">
            <a:spLocks noChangeArrowheads="1"/>
          </p:cNvSpPr>
          <p:nvPr/>
        </p:nvSpPr>
        <p:spPr bwMode="auto">
          <a:xfrm>
            <a:off x="317725" y="933756"/>
            <a:ext cx="8305800" cy="6048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rgbClr val="0000FF"/>
              </a:buClr>
              <a:buFont typeface="Wingdings" panose="05000000000000000000" pitchFamily="2" charset="2"/>
              <a:buChar char="l"/>
            </a:pPr>
            <a:r>
              <a:rPr lang="zh-CN" altLang="en-US" sz="2800" b="1">
                <a:latin typeface="Times New Roman" panose="02020603050405020304" pitchFamily="18" charset="0"/>
                <a:ea typeface="黑体" panose="02010609060101010101" pitchFamily="49" charset="-122"/>
              </a:rPr>
              <a:t> 有向图的定义、相关术语和部分性质</a:t>
            </a:r>
          </a:p>
        </p:txBody>
      </p:sp>
      <p:sp>
        <p:nvSpPr>
          <p:cNvPr id="1230852" name="Text Box 4"/>
          <p:cNvSpPr txBox="1">
            <a:spLocks noChangeArrowheads="1"/>
          </p:cNvSpPr>
          <p:nvPr/>
        </p:nvSpPr>
        <p:spPr bwMode="auto">
          <a:xfrm>
            <a:off x="395288" y="3500438"/>
            <a:ext cx="5040312"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buClr>
                <a:srgbClr val="FF3300"/>
              </a:buClr>
              <a:buFont typeface="Wingdings" panose="05000000000000000000" pitchFamily="2" charset="2"/>
              <a:buNone/>
            </a:pPr>
            <a:r>
              <a:rPr lang="zh-CN" altLang="en-US" b="1" dirty="0">
                <a:solidFill>
                  <a:srgbClr val="0000CC"/>
                </a:solidFill>
                <a:latin typeface="+mn-lt"/>
                <a:ea typeface="黑体" panose="02010609060101010101" pitchFamily="49" charset="-122"/>
              </a:rPr>
              <a:t>例：</a:t>
            </a:r>
            <a:r>
              <a:rPr lang="zh-CN" altLang="en-US" b="1" dirty="0">
                <a:latin typeface="+mn-lt"/>
                <a:ea typeface="黑体" panose="02010609060101010101" pitchFamily="49" charset="-122"/>
              </a:rPr>
              <a:t>右图为一个有向图，记为 </a:t>
            </a:r>
            <a:r>
              <a:rPr lang="en-US" altLang="zh-CN" b="1" dirty="0">
                <a:solidFill>
                  <a:srgbClr val="0000CC"/>
                </a:solidFill>
                <a:latin typeface="+mn-lt"/>
              </a:rPr>
              <a:t>D</a:t>
            </a:r>
            <a:r>
              <a:rPr lang="en-US" altLang="zh-CN" b="1" dirty="0">
                <a:latin typeface="+mn-lt"/>
                <a:ea typeface="黑体" panose="02010609060101010101" pitchFamily="49" charset="-122"/>
              </a:rPr>
              <a:t>，</a:t>
            </a:r>
            <a:r>
              <a:rPr lang="zh-CN" altLang="en-US" b="1" dirty="0">
                <a:latin typeface="+mn-lt"/>
                <a:ea typeface="黑体" panose="02010609060101010101" pitchFamily="49" charset="-122"/>
              </a:rPr>
              <a:t>其</a:t>
            </a:r>
            <a:r>
              <a:rPr lang="zh-CN" altLang="en-US" b="1" dirty="0">
                <a:solidFill>
                  <a:srgbClr val="0000CC"/>
                </a:solidFill>
                <a:latin typeface="+mn-lt"/>
                <a:ea typeface="黑体" panose="02010609060101010101" pitchFamily="49" charset="-122"/>
              </a:rPr>
              <a:t>顶点</a:t>
            </a:r>
            <a:r>
              <a:rPr lang="zh-CN" altLang="en-US" b="1" dirty="0">
                <a:latin typeface="+mn-lt"/>
                <a:ea typeface="黑体" panose="02010609060101010101" pitchFamily="49" charset="-122"/>
              </a:rPr>
              <a:t>组成的集合记为</a:t>
            </a:r>
            <a:br>
              <a:rPr lang="zh-CN" altLang="en-US" b="1" dirty="0">
                <a:latin typeface="+mn-lt"/>
                <a:ea typeface="黑体" panose="02010609060101010101" pitchFamily="49" charset="-122"/>
              </a:rPr>
            </a:br>
            <a:r>
              <a:rPr lang="zh-CN" altLang="en-US" b="1" dirty="0">
                <a:latin typeface="+mn-lt"/>
                <a:ea typeface="黑体" panose="02010609060101010101" pitchFamily="49" charset="-122"/>
              </a:rPr>
              <a:t>   </a:t>
            </a:r>
            <a:r>
              <a:rPr lang="en-US" altLang="zh-CN" b="1" dirty="0">
                <a:solidFill>
                  <a:srgbClr val="0000CC"/>
                </a:solidFill>
                <a:latin typeface="+mn-lt"/>
              </a:rPr>
              <a:t>V(D</a:t>
            </a:r>
            <a:r>
              <a:rPr lang="en-US" altLang="zh-CN" b="1" dirty="0" smtClean="0">
                <a:solidFill>
                  <a:srgbClr val="0000CC"/>
                </a:solidFill>
                <a:latin typeface="+mn-lt"/>
              </a:rPr>
              <a:t>) = { u, v, w</a:t>
            </a:r>
            <a:r>
              <a:rPr lang="en-US" altLang="zh-CN" b="1" dirty="0">
                <a:solidFill>
                  <a:srgbClr val="0000CC"/>
                </a:solidFill>
                <a:latin typeface="+mn-lt"/>
              </a:rPr>
              <a:t>}</a:t>
            </a:r>
            <a:endParaRPr lang="en-US" altLang="zh-CN" b="1" dirty="0">
              <a:latin typeface="+mn-lt"/>
              <a:ea typeface="黑体" panose="02010609060101010101" pitchFamily="49" charset="-122"/>
            </a:endParaRPr>
          </a:p>
          <a:p>
            <a:pPr>
              <a:lnSpc>
                <a:spcPct val="130000"/>
              </a:lnSpc>
              <a:buClr>
                <a:srgbClr val="FF3300"/>
              </a:buClr>
              <a:buFont typeface="Wingdings" panose="05000000000000000000" pitchFamily="2" charset="2"/>
              <a:buNone/>
            </a:pPr>
            <a:r>
              <a:rPr lang="zh-CN" altLang="en-US" b="1" dirty="0" smtClean="0">
                <a:solidFill>
                  <a:srgbClr val="0000CC"/>
                </a:solidFill>
                <a:latin typeface="+mn-lt"/>
                <a:ea typeface="黑体" panose="02010609060101010101" pitchFamily="49" charset="-122"/>
              </a:rPr>
              <a:t>边</a:t>
            </a:r>
            <a:r>
              <a:rPr lang="zh-CN" altLang="en-US" b="1" dirty="0">
                <a:latin typeface="+mn-lt"/>
                <a:ea typeface="黑体" panose="02010609060101010101" pitchFamily="49" charset="-122"/>
              </a:rPr>
              <a:t>组成的</a:t>
            </a:r>
            <a:r>
              <a:rPr lang="zh-CN" altLang="en-US" b="1" dirty="0" smtClean="0">
                <a:latin typeface="+mn-lt"/>
                <a:ea typeface="黑体" panose="02010609060101010101" pitchFamily="49" charset="-122"/>
              </a:rPr>
              <a:t>集合</a:t>
            </a:r>
            <a:r>
              <a:rPr lang="zh-CN" altLang="en-US" b="1" dirty="0" smtClean="0">
                <a:latin typeface="+mn-lt"/>
                <a:ea typeface="黑体" panose="02010609060101010101" pitchFamily="49" charset="-122"/>
              </a:rPr>
              <a:t>记</a:t>
            </a:r>
            <a:r>
              <a:rPr lang="zh-CN" altLang="en-US" b="1" dirty="0">
                <a:latin typeface="+mn-lt"/>
                <a:ea typeface="黑体" panose="02010609060101010101" pitchFamily="49" charset="-122"/>
              </a:rPr>
              <a:t>为</a:t>
            </a:r>
          </a:p>
          <a:p>
            <a:pPr>
              <a:lnSpc>
                <a:spcPct val="130000"/>
              </a:lnSpc>
              <a:buClr>
                <a:srgbClr val="FF3300"/>
              </a:buClr>
              <a:buFont typeface="Wingdings" panose="05000000000000000000" pitchFamily="2" charset="2"/>
              <a:buNone/>
            </a:pPr>
            <a:r>
              <a:rPr lang="zh-CN" altLang="en-US" b="1" dirty="0">
                <a:latin typeface="+mn-lt"/>
                <a:ea typeface="黑体" panose="02010609060101010101" pitchFamily="49" charset="-122"/>
              </a:rPr>
              <a:t>   </a:t>
            </a:r>
            <a:r>
              <a:rPr lang="en-US" altLang="zh-CN" b="1" dirty="0">
                <a:solidFill>
                  <a:srgbClr val="0000CC"/>
                </a:solidFill>
                <a:latin typeface="+mn-lt"/>
              </a:rPr>
              <a:t>A(D</a:t>
            </a:r>
            <a:r>
              <a:rPr lang="en-US" altLang="zh-CN" b="1" dirty="0" smtClean="0">
                <a:solidFill>
                  <a:srgbClr val="0000CC"/>
                </a:solidFill>
                <a:latin typeface="+mn-lt"/>
              </a:rPr>
              <a:t>) = {(</a:t>
            </a:r>
            <a:r>
              <a:rPr lang="en-US" altLang="zh-CN" b="1" dirty="0" err="1">
                <a:solidFill>
                  <a:srgbClr val="0000CC"/>
                </a:solidFill>
                <a:latin typeface="+mn-lt"/>
              </a:rPr>
              <a:t>u,w</a:t>
            </a:r>
            <a:r>
              <a:rPr lang="en-US" altLang="zh-CN" b="1" dirty="0" smtClean="0">
                <a:solidFill>
                  <a:srgbClr val="0000CC"/>
                </a:solidFill>
                <a:latin typeface="+mn-lt"/>
              </a:rPr>
              <a:t>), (</a:t>
            </a:r>
            <a:r>
              <a:rPr lang="en-US" altLang="zh-CN" b="1" dirty="0" err="1">
                <a:solidFill>
                  <a:srgbClr val="0000CC"/>
                </a:solidFill>
                <a:latin typeface="+mn-lt"/>
              </a:rPr>
              <a:t>w,u</a:t>
            </a:r>
            <a:r>
              <a:rPr lang="en-US" altLang="zh-CN" b="1" dirty="0" smtClean="0">
                <a:solidFill>
                  <a:srgbClr val="0000CC"/>
                </a:solidFill>
                <a:latin typeface="+mn-lt"/>
              </a:rPr>
              <a:t>), (</a:t>
            </a:r>
            <a:r>
              <a:rPr lang="en-US" altLang="zh-CN" b="1" dirty="0" err="1">
                <a:solidFill>
                  <a:srgbClr val="0000CC"/>
                </a:solidFill>
                <a:latin typeface="+mn-lt"/>
              </a:rPr>
              <a:t>u,v</a:t>
            </a:r>
            <a:r>
              <a:rPr lang="en-US" altLang="zh-CN" b="1" dirty="0">
                <a:solidFill>
                  <a:srgbClr val="0000CC"/>
                </a:solidFill>
                <a:latin typeface="+mn-lt"/>
              </a:rPr>
              <a:t>)}</a:t>
            </a:r>
            <a:endParaRPr lang="en-US" altLang="zh-CN" b="1" dirty="0">
              <a:latin typeface="+mn-lt"/>
              <a:ea typeface="黑体" panose="02010609060101010101" pitchFamily="49" charset="-122"/>
            </a:endParaRPr>
          </a:p>
        </p:txBody>
      </p:sp>
      <p:sp>
        <p:nvSpPr>
          <p:cNvPr id="1230853" name="Rectangle 5"/>
          <p:cNvSpPr>
            <a:spLocks noGrp="1" noChangeArrowheads="1"/>
          </p:cNvSpPr>
          <p:nvPr>
            <p:ph type="title"/>
          </p:nvPr>
        </p:nvSpPr>
        <p:spPr>
          <a:xfrm>
            <a:off x="323850" y="260350"/>
            <a:ext cx="6153150" cy="617538"/>
          </a:xfrm>
        </p:spPr>
        <p:txBody>
          <a:bodyPr/>
          <a:lstStyle/>
          <a:p>
            <a:r>
              <a:rPr lang="zh-CN" altLang="en-US"/>
              <a:t>有向图介绍</a:t>
            </a:r>
          </a:p>
        </p:txBody>
      </p:sp>
      <p:sp>
        <p:nvSpPr>
          <p:cNvPr id="1230854" name="Text Box 6"/>
          <p:cNvSpPr txBox="1">
            <a:spLocks noChangeArrowheads="1"/>
          </p:cNvSpPr>
          <p:nvPr/>
        </p:nvSpPr>
        <p:spPr bwMode="auto">
          <a:xfrm>
            <a:off x="468313" y="1619557"/>
            <a:ext cx="8305800" cy="9779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None/>
            </a:pPr>
            <a:r>
              <a:rPr lang="zh-CN" altLang="en-US" b="1">
                <a:latin typeface="Times New Roman" panose="02020603050405020304" pitchFamily="18" charset="0"/>
                <a:ea typeface="黑体" panose="02010609060101010101" pitchFamily="49" charset="-122"/>
              </a:rPr>
              <a:t>有向图是指由有限个元素的非空集合和它的不同元素构成的有序数对组成的结构。</a:t>
            </a:r>
          </a:p>
        </p:txBody>
      </p:sp>
      <p:sp>
        <p:nvSpPr>
          <p:cNvPr id="1230855" name="Rectangle 7"/>
          <p:cNvSpPr>
            <a:spLocks noChangeArrowheads="1"/>
          </p:cNvSpPr>
          <p:nvPr/>
        </p:nvSpPr>
        <p:spPr bwMode="auto">
          <a:xfrm>
            <a:off x="467306" y="6202402"/>
            <a:ext cx="6121400" cy="535531"/>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nSpc>
                <a:spcPct val="120000"/>
              </a:lnSpc>
              <a:buClr>
                <a:srgbClr val="FF3300"/>
              </a:buClr>
              <a:buFont typeface="Wingdings" panose="05000000000000000000" pitchFamily="2" charset="2"/>
              <a:buChar char="l"/>
            </a:pPr>
            <a:r>
              <a:rPr lang="zh-CN" altLang="en-US" b="1" dirty="0">
                <a:latin typeface="+mn-lt"/>
                <a:ea typeface="黑体" panose="02010609060101010101" pitchFamily="49" charset="-122"/>
              </a:rPr>
              <a:t>注：</a:t>
            </a:r>
            <a:r>
              <a:rPr lang="en-US" altLang="zh-CN" b="1" dirty="0">
                <a:solidFill>
                  <a:srgbClr val="0000CC"/>
                </a:solidFill>
                <a:latin typeface="+mn-lt"/>
                <a:ea typeface="黑体" panose="02010609060101010101" pitchFamily="49" charset="-122"/>
              </a:rPr>
              <a:t>(</a:t>
            </a:r>
            <a:r>
              <a:rPr lang="en-US" altLang="zh-CN" b="1" dirty="0" err="1">
                <a:solidFill>
                  <a:srgbClr val="0000CC"/>
                </a:solidFill>
                <a:latin typeface="+mn-lt"/>
                <a:ea typeface="黑体" panose="02010609060101010101" pitchFamily="49" charset="-122"/>
              </a:rPr>
              <a:t>u,w</a:t>
            </a:r>
            <a:r>
              <a:rPr lang="en-US" altLang="zh-CN" b="1" dirty="0">
                <a:solidFill>
                  <a:srgbClr val="0000CC"/>
                </a:solidFill>
                <a:latin typeface="+mn-lt"/>
                <a:ea typeface="黑体" panose="02010609060101010101" pitchFamily="49" charset="-122"/>
              </a:rPr>
              <a:t>)</a:t>
            </a:r>
            <a:r>
              <a:rPr lang="en-US" altLang="zh-CN" b="1" dirty="0">
                <a:latin typeface="+mn-lt"/>
                <a:ea typeface="黑体" panose="02010609060101010101" pitchFamily="49" charset="-122"/>
              </a:rPr>
              <a:t> </a:t>
            </a:r>
            <a:r>
              <a:rPr lang="zh-CN" altLang="en-US" b="1" dirty="0">
                <a:latin typeface="+mn-lt"/>
                <a:ea typeface="黑体" panose="02010609060101010101" pitchFamily="49" charset="-122"/>
              </a:rPr>
              <a:t>和 </a:t>
            </a:r>
            <a:r>
              <a:rPr lang="en-US" altLang="zh-CN" b="1" dirty="0">
                <a:solidFill>
                  <a:srgbClr val="0000CC"/>
                </a:solidFill>
                <a:latin typeface="+mn-lt"/>
                <a:ea typeface="黑体" panose="02010609060101010101" pitchFamily="49" charset="-122"/>
              </a:rPr>
              <a:t>(</a:t>
            </a:r>
            <a:r>
              <a:rPr lang="en-US" altLang="zh-CN" b="1" dirty="0" err="1">
                <a:solidFill>
                  <a:srgbClr val="0000CC"/>
                </a:solidFill>
                <a:latin typeface="+mn-lt"/>
                <a:ea typeface="黑体" panose="02010609060101010101" pitchFamily="49" charset="-122"/>
              </a:rPr>
              <a:t>w,u</a:t>
            </a:r>
            <a:r>
              <a:rPr lang="en-US" altLang="zh-CN" b="1" dirty="0" smtClean="0">
                <a:solidFill>
                  <a:srgbClr val="0000CC"/>
                </a:solidFill>
                <a:latin typeface="+mn-lt"/>
                <a:ea typeface="黑体" panose="02010609060101010101" pitchFamily="49" charset="-122"/>
              </a:rPr>
              <a:t>) </a:t>
            </a:r>
            <a:r>
              <a:rPr lang="zh-CN" altLang="en-US" b="1" dirty="0" smtClean="0">
                <a:latin typeface="+mn-lt"/>
                <a:ea typeface="黑体" panose="02010609060101010101" pitchFamily="49" charset="-122"/>
              </a:rPr>
              <a:t>表示</a:t>
            </a:r>
            <a:r>
              <a:rPr lang="zh-CN" altLang="en-US" b="1" dirty="0">
                <a:latin typeface="+mn-lt"/>
                <a:ea typeface="黑体" panose="02010609060101010101" pitchFamily="49" charset="-122"/>
              </a:rPr>
              <a:t>不同的边。</a:t>
            </a:r>
          </a:p>
        </p:txBody>
      </p:sp>
      <p:sp>
        <p:nvSpPr>
          <p:cNvPr id="1230857" name="Rectangle 9"/>
          <p:cNvSpPr>
            <a:spLocks noChangeArrowheads="1"/>
          </p:cNvSpPr>
          <p:nvPr/>
        </p:nvSpPr>
        <p:spPr bwMode="auto">
          <a:xfrm>
            <a:off x="468313" y="2753795"/>
            <a:ext cx="8280400" cy="53975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b="1" dirty="0">
                <a:latin typeface="Times New Roman" panose="02020603050405020304" pitchFamily="18" charset="0"/>
                <a:ea typeface="黑体" panose="02010609060101010101" pitchFamily="49" charset="-122"/>
              </a:rPr>
              <a:t>图的基本元素：顶点（节点）和边（线、弧、枝）</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B0650614-0265-4A96-A0F4-25EE76542F6B}" type="slidenum">
              <a:rPr lang="zh-CN" altLang="en-US"/>
              <a:pPr/>
              <a:t>5</a:t>
            </a:fld>
            <a:endParaRPr lang="en-US" altLang="zh-CN"/>
          </a:p>
        </p:txBody>
      </p:sp>
      <p:sp>
        <p:nvSpPr>
          <p:cNvPr id="1231874" name="Text Box 2"/>
          <p:cNvSpPr txBox="1">
            <a:spLocks noChangeArrowheads="1"/>
          </p:cNvSpPr>
          <p:nvPr/>
        </p:nvSpPr>
        <p:spPr bwMode="auto">
          <a:xfrm>
            <a:off x="323850" y="1125538"/>
            <a:ext cx="8497888" cy="330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Bef>
                <a:spcPct val="70000"/>
              </a:spcBef>
              <a:buClr>
                <a:schemeClr val="hlink"/>
              </a:buClr>
              <a:buFont typeface="Wingdings" panose="05000000000000000000" pitchFamily="2" charset="2"/>
              <a:buChar char="l"/>
            </a:pPr>
            <a:r>
              <a:rPr lang="zh-CN" altLang="en-US" b="1" dirty="0">
                <a:latin typeface="Times New Roman" panose="02020603050405020304" pitchFamily="18" charset="0"/>
                <a:ea typeface="黑体" panose="02010609060101010101" pitchFamily="49" charset="-122"/>
              </a:rPr>
              <a:t> 有向图 </a:t>
            </a:r>
            <a:r>
              <a:rPr lang="en-US" altLang="zh-CN" b="1" dirty="0">
                <a:latin typeface="Times New Roman" panose="02020603050405020304" pitchFamily="18" charset="0"/>
                <a:ea typeface="黑体" panose="02010609060101010101" pitchFamily="49" charset="-122"/>
              </a:rPr>
              <a:t>D</a:t>
            </a:r>
            <a:r>
              <a:rPr lang="zh-CN" altLang="en-US" b="1" dirty="0">
                <a:latin typeface="Times New Roman" panose="02020603050405020304" pitchFamily="18" charset="0"/>
                <a:ea typeface="黑体" panose="02010609060101010101" pitchFamily="49" charset="-122"/>
              </a:rPr>
              <a:t> 的</a:t>
            </a:r>
            <a:r>
              <a:rPr lang="zh-CN" altLang="en-US" b="1" dirty="0">
                <a:solidFill>
                  <a:srgbClr val="0000CC"/>
                </a:solidFill>
                <a:latin typeface="Times New Roman" panose="02020603050405020304" pitchFamily="18" charset="0"/>
                <a:ea typeface="黑体" panose="02010609060101010101" pitchFamily="49" charset="-122"/>
              </a:rPr>
              <a:t>顶点集</a:t>
            </a:r>
            <a:r>
              <a:rPr lang="zh-CN" altLang="en-US" b="1" dirty="0">
                <a:latin typeface="Times New Roman" panose="02020603050405020304" pitchFamily="18" charset="0"/>
                <a:ea typeface="黑体" panose="02010609060101010101" pitchFamily="49" charset="-122"/>
              </a:rPr>
              <a:t>的基数称为 </a:t>
            </a:r>
            <a:r>
              <a:rPr lang="en-US" altLang="zh-CN" b="1" dirty="0">
                <a:solidFill>
                  <a:srgbClr val="0000CC"/>
                </a:solidFill>
                <a:latin typeface="Times New Roman" panose="02020603050405020304" pitchFamily="18" charset="0"/>
                <a:ea typeface="黑体" panose="02010609060101010101" pitchFamily="49" charset="-122"/>
              </a:rPr>
              <a:t>D</a:t>
            </a:r>
            <a:r>
              <a:rPr lang="zh-CN" altLang="en-US" b="1" dirty="0">
                <a:solidFill>
                  <a:srgbClr val="0000CC"/>
                </a:solidFill>
                <a:latin typeface="Times New Roman" panose="02020603050405020304" pitchFamily="18" charset="0"/>
                <a:ea typeface="黑体" panose="02010609060101010101" pitchFamily="49" charset="-122"/>
              </a:rPr>
              <a:t> 的阶</a:t>
            </a:r>
            <a:r>
              <a:rPr lang="zh-CN" altLang="en-US" b="1" dirty="0">
                <a:latin typeface="Times New Roman" panose="02020603050405020304" pitchFamily="18" charset="0"/>
                <a:ea typeface="黑体" panose="02010609060101010101" pitchFamily="49" charset="-122"/>
              </a:rPr>
              <a:t>，记作 </a:t>
            </a:r>
            <a:r>
              <a:rPr lang="en-US" altLang="zh-CN" b="1" dirty="0">
                <a:solidFill>
                  <a:srgbClr val="0000CC"/>
                </a:solidFill>
                <a:latin typeface="Times New Roman" panose="02020603050405020304" pitchFamily="18" charset="0"/>
                <a:ea typeface="黑体" panose="02010609060101010101" pitchFamily="49" charset="-122"/>
              </a:rPr>
              <a:t>p(D)</a:t>
            </a:r>
            <a:endParaRPr lang="en-US" altLang="zh-CN" b="1" dirty="0">
              <a:latin typeface="Times New Roman" panose="02020603050405020304" pitchFamily="18" charset="0"/>
              <a:ea typeface="黑体" panose="02010609060101010101" pitchFamily="49" charset="-122"/>
            </a:endParaRPr>
          </a:p>
          <a:p>
            <a:pPr>
              <a:lnSpc>
                <a:spcPct val="110000"/>
              </a:lnSpc>
              <a:spcBef>
                <a:spcPct val="70000"/>
              </a:spcBef>
              <a:buClr>
                <a:schemeClr val="hlink"/>
              </a:buClr>
              <a:buFont typeface="Wingdings" panose="05000000000000000000" pitchFamily="2" charset="2"/>
              <a:buChar char="l"/>
            </a:pP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边组成的集合的</a:t>
            </a:r>
            <a:r>
              <a:rPr lang="zh-CN" altLang="en-US" b="1" dirty="0">
                <a:latin typeface="Times New Roman" panose="02020603050405020304" pitchFamily="18" charset="0"/>
                <a:ea typeface="黑体" panose="02010609060101010101" pitchFamily="49" charset="-122"/>
              </a:rPr>
              <a:t>基数称为 </a:t>
            </a:r>
            <a:r>
              <a:rPr lang="en-US" altLang="zh-CN" b="1" dirty="0">
                <a:solidFill>
                  <a:srgbClr val="0000CC"/>
                </a:solidFill>
                <a:latin typeface="Times New Roman" panose="02020603050405020304" pitchFamily="18" charset="0"/>
                <a:ea typeface="黑体" panose="02010609060101010101" pitchFamily="49" charset="-122"/>
              </a:rPr>
              <a:t>D</a:t>
            </a:r>
            <a:r>
              <a:rPr lang="zh-CN" altLang="en-US" b="1" dirty="0">
                <a:solidFill>
                  <a:srgbClr val="0000CC"/>
                </a:solidFill>
                <a:latin typeface="Times New Roman" panose="02020603050405020304" pitchFamily="18" charset="0"/>
                <a:ea typeface="黑体" panose="02010609060101010101" pitchFamily="49" charset="-122"/>
              </a:rPr>
              <a:t> 的大小</a:t>
            </a:r>
            <a:r>
              <a:rPr lang="zh-CN" altLang="en-US" b="1" dirty="0">
                <a:latin typeface="Times New Roman" panose="02020603050405020304" pitchFamily="18" charset="0"/>
                <a:ea typeface="黑体" panose="02010609060101010101" pitchFamily="49" charset="-122"/>
              </a:rPr>
              <a:t>，记作</a:t>
            </a:r>
            <a:r>
              <a:rPr lang="zh-CN" altLang="en-US" b="1" dirty="0">
                <a:solidFill>
                  <a:srgbClr val="0000CC"/>
                </a:solidFill>
                <a:latin typeface="Times New Roman" panose="02020603050405020304" pitchFamily="18" charset="0"/>
                <a:ea typeface="黑体" panose="02010609060101010101" pitchFamily="49" charset="-122"/>
              </a:rPr>
              <a:t> </a:t>
            </a:r>
            <a:r>
              <a:rPr lang="en-US" altLang="zh-CN" b="1" dirty="0">
                <a:solidFill>
                  <a:srgbClr val="0000CC"/>
                </a:solidFill>
                <a:latin typeface="Times New Roman" panose="02020603050405020304" pitchFamily="18" charset="0"/>
                <a:ea typeface="黑体" panose="02010609060101010101" pitchFamily="49" charset="-122"/>
              </a:rPr>
              <a:t>q(D)</a:t>
            </a:r>
            <a:endParaRPr lang="zh-CN" altLang="en-US" b="1" dirty="0">
              <a:latin typeface="Times New Roman" panose="02020603050405020304" pitchFamily="18" charset="0"/>
              <a:ea typeface="黑体" panose="02010609060101010101" pitchFamily="49" charset="-122"/>
            </a:endParaRPr>
          </a:p>
          <a:p>
            <a:pPr>
              <a:lnSpc>
                <a:spcPct val="110000"/>
              </a:lnSpc>
              <a:spcBef>
                <a:spcPct val="70000"/>
              </a:spcBef>
              <a:buClr>
                <a:schemeClr val="hlink"/>
              </a:buClr>
              <a:buFont typeface="Wingdings" panose="05000000000000000000" pitchFamily="2" charset="2"/>
              <a:buChar char="l"/>
            </a:pP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顶点 </a:t>
            </a:r>
            <a:r>
              <a:rPr lang="en-US" altLang="zh-CN" b="1" dirty="0">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的</a:t>
            </a:r>
            <a:r>
              <a:rPr lang="zh-CN" altLang="en-US" b="1" dirty="0">
                <a:solidFill>
                  <a:srgbClr val="0000CC"/>
                </a:solidFill>
                <a:latin typeface="Times New Roman" panose="02020603050405020304" pitchFamily="18" charset="0"/>
                <a:ea typeface="黑体" panose="02010609060101010101" pitchFamily="49" charset="-122"/>
              </a:rPr>
              <a:t>出度 </a:t>
            </a:r>
            <a:r>
              <a:rPr lang="zh-CN" altLang="en-US" b="1" dirty="0">
                <a:latin typeface="Times New Roman" panose="02020603050405020304" pitchFamily="18" charset="0"/>
                <a:ea typeface="黑体" panose="02010609060101010101" pitchFamily="49" charset="-122"/>
              </a:rPr>
              <a:t>(</a:t>
            </a:r>
            <a:r>
              <a:rPr lang="en-US" altLang="zh-CN" b="1" dirty="0">
                <a:latin typeface="Times New Roman" panose="02020603050405020304" pitchFamily="18" charset="0"/>
                <a:ea typeface="黑体" panose="02010609060101010101" pitchFamily="49" charset="-122"/>
              </a:rPr>
              <a:t>out-degree) </a:t>
            </a:r>
            <a:r>
              <a:rPr lang="zh-CN" altLang="en-US" b="1" dirty="0">
                <a:latin typeface="Times New Roman" panose="02020603050405020304" pitchFamily="18" charset="0"/>
                <a:ea typeface="黑体" panose="02010609060101010101" pitchFamily="49" charset="-122"/>
              </a:rPr>
              <a:t>是指从 </a:t>
            </a:r>
            <a:r>
              <a:rPr lang="en-US" altLang="zh-CN" b="1" dirty="0">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邻接的顶点的个数，或以 </a:t>
            </a:r>
            <a:r>
              <a:rPr lang="en-US" altLang="zh-CN" b="1" dirty="0">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为起点的边的条数，记作 </a:t>
            </a:r>
            <a:r>
              <a:rPr lang="en-US" altLang="zh-CN" b="1" dirty="0">
                <a:solidFill>
                  <a:srgbClr val="0000CC"/>
                </a:solidFill>
                <a:latin typeface="Times New Roman" panose="02020603050405020304" pitchFamily="18" charset="0"/>
                <a:ea typeface="黑体" panose="02010609060101010101" pitchFamily="49" charset="-122"/>
              </a:rPr>
              <a:t>od(v)</a:t>
            </a:r>
            <a:endParaRPr lang="en-US" altLang="zh-CN" b="1" dirty="0">
              <a:latin typeface="Times New Roman" panose="02020603050405020304" pitchFamily="18" charset="0"/>
              <a:ea typeface="黑体" panose="02010609060101010101" pitchFamily="49" charset="-122"/>
            </a:endParaRPr>
          </a:p>
          <a:p>
            <a:pPr>
              <a:lnSpc>
                <a:spcPct val="110000"/>
              </a:lnSpc>
              <a:spcBef>
                <a:spcPct val="70000"/>
              </a:spcBef>
              <a:buClr>
                <a:schemeClr val="hlink"/>
              </a:buClr>
              <a:buFont typeface="Wingdings" panose="05000000000000000000" pitchFamily="2" charset="2"/>
              <a:buChar char="l"/>
            </a:pPr>
            <a:r>
              <a:rPr lang="en-US" altLang="zh-CN" b="1" dirty="0" smtClean="0">
                <a:latin typeface="Times New Roman" panose="02020603050405020304" pitchFamily="18" charset="0"/>
                <a:ea typeface="黑体" panose="02010609060101010101" pitchFamily="49" charset="-122"/>
              </a:rPr>
              <a:t> </a:t>
            </a:r>
            <a:r>
              <a:rPr lang="zh-CN" altLang="en-US" b="1" dirty="0" smtClean="0">
                <a:latin typeface="Times New Roman" panose="02020603050405020304" pitchFamily="18" charset="0"/>
                <a:ea typeface="黑体" panose="02010609060101010101" pitchFamily="49" charset="-122"/>
              </a:rPr>
              <a:t>顶点 </a:t>
            </a:r>
            <a:r>
              <a:rPr lang="en-US" altLang="zh-CN" b="1" dirty="0">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的</a:t>
            </a:r>
            <a:r>
              <a:rPr lang="zh-CN" altLang="en-US" b="1" dirty="0">
                <a:solidFill>
                  <a:srgbClr val="0000CC"/>
                </a:solidFill>
                <a:latin typeface="Times New Roman" panose="02020603050405020304" pitchFamily="18" charset="0"/>
                <a:ea typeface="黑体" panose="02010609060101010101" pitchFamily="49" charset="-122"/>
              </a:rPr>
              <a:t>入度</a:t>
            </a:r>
            <a:r>
              <a:rPr lang="zh-CN" altLang="en-US" b="1" dirty="0">
                <a:latin typeface="Times New Roman" panose="02020603050405020304" pitchFamily="18" charset="0"/>
                <a:ea typeface="黑体" panose="02010609060101010101" pitchFamily="49" charset="-122"/>
              </a:rPr>
              <a:t>(</a:t>
            </a:r>
            <a:r>
              <a:rPr lang="en-US" altLang="zh-CN" b="1" dirty="0">
                <a:latin typeface="Times New Roman" panose="02020603050405020304" pitchFamily="18" charset="0"/>
                <a:ea typeface="黑体" panose="02010609060101010101" pitchFamily="49" charset="-122"/>
              </a:rPr>
              <a:t>in-degree)</a:t>
            </a:r>
            <a:r>
              <a:rPr lang="zh-CN" altLang="en-US" b="1" dirty="0">
                <a:latin typeface="Times New Roman" panose="02020603050405020304" pitchFamily="18" charset="0"/>
                <a:ea typeface="黑体" panose="02010609060101010101" pitchFamily="49" charset="-122"/>
              </a:rPr>
              <a:t>是指 </a:t>
            </a:r>
            <a:r>
              <a:rPr lang="en-US" altLang="zh-CN" b="1" dirty="0">
                <a:latin typeface="Times New Roman" panose="02020603050405020304" pitchFamily="18" charset="0"/>
                <a:ea typeface="黑体" panose="02010609060101010101" pitchFamily="49" charset="-122"/>
              </a:rPr>
              <a:t>D</a:t>
            </a:r>
            <a:r>
              <a:rPr lang="zh-CN" altLang="en-US" b="1" dirty="0">
                <a:latin typeface="Times New Roman" panose="02020603050405020304" pitchFamily="18" charset="0"/>
                <a:ea typeface="黑体" panose="02010609060101010101" pitchFamily="49" charset="-122"/>
              </a:rPr>
              <a:t> 中邻接到 </a:t>
            </a:r>
            <a:r>
              <a:rPr lang="en-US" altLang="zh-CN" b="1" dirty="0">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的顶点的个数，或以 </a:t>
            </a:r>
            <a:r>
              <a:rPr lang="en-US" altLang="zh-CN" b="1" dirty="0">
                <a:solidFill>
                  <a:srgbClr val="0000CC"/>
                </a:solidFill>
                <a:latin typeface="Times New Roman" panose="02020603050405020304" pitchFamily="18" charset="0"/>
                <a:ea typeface="黑体" panose="02010609060101010101" pitchFamily="49" charset="-122"/>
              </a:rPr>
              <a:t>v</a:t>
            </a:r>
            <a:r>
              <a:rPr lang="zh-CN" altLang="en-US" b="1" dirty="0">
                <a:latin typeface="Times New Roman" panose="02020603050405020304" pitchFamily="18" charset="0"/>
                <a:ea typeface="黑体" panose="02010609060101010101" pitchFamily="49" charset="-122"/>
              </a:rPr>
              <a:t> 为终点的边的条数，记作 </a:t>
            </a:r>
            <a:r>
              <a:rPr lang="en-US" altLang="zh-CN" b="1" dirty="0">
                <a:solidFill>
                  <a:srgbClr val="0000CC"/>
                </a:solidFill>
                <a:latin typeface="Times New Roman" panose="02020603050405020304" pitchFamily="18" charset="0"/>
                <a:ea typeface="黑体" panose="02010609060101010101" pitchFamily="49" charset="-122"/>
              </a:rPr>
              <a:t>id(v)</a:t>
            </a:r>
            <a:endParaRPr lang="zh-CN" altLang="en-US" b="1" dirty="0">
              <a:latin typeface="Times New Roman" panose="02020603050405020304" pitchFamily="18" charset="0"/>
              <a:ea typeface="黑体" panose="02010609060101010101" pitchFamily="49" charset="-122"/>
            </a:endParaRPr>
          </a:p>
        </p:txBody>
      </p:sp>
      <p:sp>
        <p:nvSpPr>
          <p:cNvPr id="1231875" name="Rectangle 3"/>
          <p:cNvSpPr>
            <a:spLocks noGrp="1" noChangeArrowheads="1"/>
          </p:cNvSpPr>
          <p:nvPr>
            <p:ph type="title"/>
          </p:nvPr>
        </p:nvSpPr>
        <p:spPr>
          <a:xfrm>
            <a:off x="323850" y="260350"/>
            <a:ext cx="6153150" cy="617538"/>
          </a:xfrm>
        </p:spPr>
        <p:txBody>
          <a:bodyPr/>
          <a:lstStyle/>
          <a:p>
            <a:r>
              <a:rPr lang="zh-CN" altLang="en-US"/>
              <a:t>有向图相关术语</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灯片编号占位符 5"/>
          <p:cNvSpPr>
            <a:spLocks noGrp="1"/>
          </p:cNvSpPr>
          <p:nvPr>
            <p:ph type="sldNum" sz="quarter" idx="12"/>
          </p:nvPr>
        </p:nvSpPr>
        <p:spPr/>
        <p:txBody>
          <a:bodyPr/>
          <a:lstStyle/>
          <a:p>
            <a:fld id="{E5DC6B57-95CC-4C1C-85C0-B4242FFD4B2B}" type="slidenum">
              <a:rPr lang="zh-CN" altLang="en-US"/>
              <a:pPr/>
              <a:t>6</a:t>
            </a:fld>
            <a:endParaRPr lang="en-US" altLang="zh-CN"/>
          </a:p>
        </p:txBody>
      </p:sp>
      <p:sp>
        <p:nvSpPr>
          <p:cNvPr id="1232898" name="Text Box 2"/>
          <p:cNvSpPr txBox="1">
            <a:spLocks noChangeArrowheads="1"/>
          </p:cNvSpPr>
          <p:nvPr/>
        </p:nvSpPr>
        <p:spPr bwMode="auto">
          <a:xfrm>
            <a:off x="299805" y="1100750"/>
            <a:ext cx="8305800" cy="555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FF3300"/>
              </a:buClr>
              <a:buFont typeface="Wingdings" panose="05000000000000000000" pitchFamily="2" charset="2"/>
              <a:buNone/>
            </a:pPr>
            <a:r>
              <a:rPr lang="zh-CN" altLang="en-US" b="1" dirty="0" smtClean="0">
                <a:solidFill>
                  <a:srgbClr val="0000FF"/>
                </a:solidFill>
                <a:latin typeface="Times New Roman" panose="02020603050405020304" pitchFamily="18" charset="0"/>
                <a:ea typeface="黑体" panose="02010609060101010101" pitchFamily="49" charset="-122"/>
              </a:rPr>
              <a:t>例：</a:t>
            </a:r>
            <a:r>
              <a:rPr lang="zh-CN" altLang="en-US" b="1" dirty="0">
                <a:latin typeface="Times New Roman" panose="02020603050405020304" pitchFamily="18" charset="0"/>
                <a:ea typeface="黑体" panose="02010609060101010101" pitchFamily="49" charset="-122"/>
              </a:rPr>
              <a:t>右下图为一个有向图，记为 </a:t>
            </a:r>
            <a:r>
              <a:rPr lang="en-US" altLang="zh-CN" b="1" dirty="0">
                <a:latin typeface="Times New Roman" panose="02020603050405020304" pitchFamily="18" charset="0"/>
                <a:ea typeface="黑体" panose="02010609060101010101" pitchFamily="49" charset="-122"/>
              </a:rPr>
              <a:t>D，</a:t>
            </a:r>
            <a:r>
              <a:rPr lang="zh-CN" altLang="en-US" b="1" dirty="0">
                <a:latin typeface="Times New Roman" panose="02020603050405020304" pitchFamily="18" charset="0"/>
                <a:ea typeface="黑体" panose="02010609060101010101" pitchFamily="49" charset="-122"/>
              </a:rPr>
              <a:t>则</a:t>
            </a:r>
            <a:endParaRPr lang="en-US" altLang="zh-CN" b="1" dirty="0">
              <a:latin typeface="Times New Roman" panose="02020603050405020304" pitchFamily="18" charset="0"/>
              <a:ea typeface="黑体" panose="02010609060101010101" pitchFamily="49" charset="-122"/>
            </a:endParaRPr>
          </a:p>
        </p:txBody>
      </p:sp>
      <p:pic>
        <p:nvPicPr>
          <p:cNvPr id="1232899" name="Picture 3"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2060575"/>
            <a:ext cx="3505200" cy="2619375"/>
          </a:xfrm>
          <a:prstGeom prst="rect">
            <a:avLst/>
          </a:prstGeom>
          <a:noFill/>
          <a:extLst>
            <a:ext uri="{909E8E84-426E-40DD-AFC4-6F175D3DCCD1}">
              <a14:hiddenFill xmlns:a14="http://schemas.microsoft.com/office/drawing/2010/main">
                <a:solidFill>
                  <a:srgbClr val="FFFFFF"/>
                </a:solidFill>
              </a14:hiddenFill>
            </a:ext>
          </a:extLst>
        </p:spPr>
      </p:pic>
      <p:sp>
        <p:nvSpPr>
          <p:cNvPr id="1232900" name="Rectangle 4"/>
          <p:cNvSpPr>
            <a:spLocks noChangeArrowheads="1"/>
          </p:cNvSpPr>
          <p:nvPr/>
        </p:nvSpPr>
        <p:spPr bwMode="auto">
          <a:xfrm>
            <a:off x="2555875" y="2205038"/>
            <a:ext cx="14573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solidFill>
                  <a:srgbClr val="0000FF"/>
                </a:solidFill>
                <a:latin typeface="+mn-lt"/>
              </a:rPr>
              <a:t>p(D)=3</a:t>
            </a:r>
            <a:endParaRPr lang="zh-CN" altLang="en-US" b="1">
              <a:solidFill>
                <a:srgbClr val="0000FF"/>
              </a:solidFill>
              <a:latin typeface="+mn-lt"/>
            </a:endParaRPr>
          </a:p>
        </p:txBody>
      </p:sp>
      <p:sp>
        <p:nvSpPr>
          <p:cNvPr id="1232901" name="Rectangle 5"/>
          <p:cNvSpPr>
            <a:spLocks noChangeArrowheads="1"/>
          </p:cNvSpPr>
          <p:nvPr/>
        </p:nvSpPr>
        <p:spPr bwMode="auto">
          <a:xfrm>
            <a:off x="611188" y="2079625"/>
            <a:ext cx="3436937"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Char char="l"/>
            </a:pPr>
            <a:r>
              <a:rPr lang="en-US" altLang="zh-CN" b="1">
                <a:latin typeface="+mn-lt"/>
                <a:ea typeface="黑体" panose="02010609060101010101" pitchFamily="49" charset="-122"/>
              </a:rPr>
              <a:t> D</a:t>
            </a:r>
            <a:r>
              <a:rPr lang="zh-CN" altLang="en-US" b="1">
                <a:latin typeface="+mn-lt"/>
                <a:ea typeface="黑体" panose="02010609060101010101" pitchFamily="49" charset="-122"/>
              </a:rPr>
              <a:t> 的阶:</a:t>
            </a:r>
          </a:p>
        </p:txBody>
      </p:sp>
      <p:sp>
        <p:nvSpPr>
          <p:cNvPr id="1232902" name="Rectangle 6"/>
          <p:cNvSpPr>
            <a:spLocks noChangeArrowheads="1"/>
          </p:cNvSpPr>
          <p:nvPr/>
        </p:nvSpPr>
        <p:spPr bwMode="auto">
          <a:xfrm>
            <a:off x="611188" y="2765425"/>
            <a:ext cx="3149600"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Char char="l"/>
            </a:pPr>
            <a:r>
              <a:rPr lang="en-US" altLang="zh-CN" b="1">
                <a:latin typeface="+mn-lt"/>
                <a:ea typeface="黑体" panose="02010609060101010101" pitchFamily="49" charset="-122"/>
              </a:rPr>
              <a:t> D</a:t>
            </a:r>
            <a:r>
              <a:rPr lang="zh-CN" altLang="en-US" b="1">
                <a:latin typeface="+mn-lt"/>
                <a:ea typeface="黑体" panose="02010609060101010101" pitchFamily="49" charset="-122"/>
              </a:rPr>
              <a:t> 的大小</a:t>
            </a:r>
            <a:r>
              <a:rPr lang="en-US" altLang="zh-CN" b="1">
                <a:latin typeface="+mn-lt"/>
                <a:ea typeface="黑体" panose="02010609060101010101" pitchFamily="49" charset="-122"/>
              </a:rPr>
              <a:t>:</a:t>
            </a:r>
          </a:p>
        </p:txBody>
      </p:sp>
      <p:sp>
        <p:nvSpPr>
          <p:cNvPr id="1232903" name="Rectangle 7"/>
          <p:cNvSpPr>
            <a:spLocks noChangeArrowheads="1"/>
          </p:cNvSpPr>
          <p:nvPr/>
        </p:nvSpPr>
        <p:spPr bwMode="auto">
          <a:xfrm>
            <a:off x="611188" y="3451225"/>
            <a:ext cx="3652837"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Char char="l"/>
            </a:pPr>
            <a:r>
              <a:rPr lang="zh-CN" altLang="en-US" b="1">
                <a:latin typeface="+mn-lt"/>
                <a:ea typeface="黑体" panose="02010609060101010101" pitchFamily="49" charset="-122"/>
              </a:rPr>
              <a:t> 顶点 </a:t>
            </a:r>
            <a:r>
              <a:rPr lang="en-US" altLang="zh-CN" b="1">
                <a:latin typeface="+mn-lt"/>
                <a:ea typeface="黑体" panose="02010609060101010101" pitchFamily="49" charset="-122"/>
              </a:rPr>
              <a:t>u</a:t>
            </a:r>
            <a:r>
              <a:rPr lang="zh-CN" altLang="en-US" b="1">
                <a:latin typeface="+mn-lt"/>
                <a:ea typeface="黑体" panose="02010609060101010101" pitchFamily="49" charset="-122"/>
              </a:rPr>
              <a:t> 的出度:</a:t>
            </a:r>
          </a:p>
        </p:txBody>
      </p:sp>
      <p:sp>
        <p:nvSpPr>
          <p:cNvPr id="1232904" name="Rectangle 8"/>
          <p:cNvSpPr>
            <a:spLocks noChangeArrowheads="1"/>
          </p:cNvSpPr>
          <p:nvPr/>
        </p:nvSpPr>
        <p:spPr bwMode="auto">
          <a:xfrm>
            <a:off x="611188" y="4137025"/>
            <a:ext cx="3941762"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Char char="l"/>
            </a:pPr>
            <a:r>
              <a:rPr lang="zh-CN" altLang="en-US" b="1">
                <a:latin typeface="+mn-lt"/>
                <a:ea typeface="黑体" panose="02010609060101010101" pitchFamily="49" charset="-122"/>
              </a:rPr>
              <a:t> 顶点 </a:t>
            </a:r>
            <a:r>
              <a:rPr lang="en-US" altLang="zh-CN" b="1">
                <a:latin typeface="+mn-lt"/>
                <a:ea typeface="黑体" panose="02010609060101010101" pitchFamily="49" charset="-122"/>
              </a:rPr>
              <a:t>u</a:t>
            </a:r>
            <a:r>
              <a:rPr lang="zh-CN" altLang="en-US" b="1">
                <a:latin typeface="+mn-lt"/>
                <a:ea typeface="黑体" panose="02010609060101010101" pitchFamily="49" charset="-122"/>
              </a:rPr>
              <a:t> 的入度:</a:t>
            </a:r>
          </a:p>
        </p:txBody>
      </p:sp>
      <p:sp>
        <p:nvSpPr>
          <p:cNvPr id="1232905" name="Rectangle 9"/>
          <p:cNvSpPr>
            <a:spLocks noChangeArrowheads="1"/>
          </p:cNvSpPr>
          <p:nvPr/>
        </p:nvSpPr>
        <p:spPr bwMode="auto">
          <a:xfrm>
            <a:off x="611188" y="4899025"/>
            <a:ext cx="3509962"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Char char="l"/>
            </a:pPr>
            <a:r>
              <a:rPr lang="zh-CN" altLang="en-US" b="1">
                <a:latin typeface="+mn-lt"/>
                <a:ea typeface="黑体" panose="02010609060101010101" pitchFamily="49" charset="-122"/>
              </a:rPr>
              <a:t> 顶点 </a:t>
            </a:r>
            <a:r>
              <a:rPr lang="en-US" altLang="zh-CN" b="1">
                <a:latin typeface="+mn-lt"/>
                <a:ea typeface="黑体" panose="02010609060101010101" pitchFamily="49" charset="-122"/>
              </a:rPr>
              <a:t>v</a:t>
            </a:r>
            <a:r>
              <a:rPr lang="zh-CN" altLang="en-US" b="1">
                <a:latin typeface="+mn-lt"/>
                <a:ea typeface="黑体" panose="02010609060101010101" pitchFamily="49" charset="-122"/>
              </a:rPr>
              <a:t> 的出度:</a:t>
            </a:r>
          </a:p>
        </p:txBody>
      </p:sp>
      <p:sp>
        <p:nvSpPr>
          <p:cNvPr id="1232906" name="Rectangle 10"/>
          <p:cNvSpPr>
            <a:spLocks noChangeArrowheads="1"/>
          </p:cNvSpPr>
          <p:nvPr/>
        </p:nvSpPr>
        <p:spPr bwMode="auto">
          <a:xfrm>
            <a:off x="611188" y="5661025"/>
            <a:ext cx="3581400"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Char char="l"/>
            </a:pPr>
            <a:r>
              <a:rPr lang="zh-CN" altLang="en-US" b="1">
                <a:latin typeface="+mn-lt"/>
                <a:ea typeface="黑体" panose="02010609060101010101" pitchFamily="49" charset="-122"/>
              </a:rPr>
              <a:t> 顶点 </a:t>
            </a:r>
            <a:r>
              <a:rPr lang="en-US" altLang="zh-CN" b="1">
                <a:latin typeface="+mn-lt"/>
                <a:ea typeface="黑体" panose="02010609060101010101" pitchFamily="49" charset="-122"/>
              </a:rPr>
              <a:t>v</a:t>
            </a:r>
            <a:r>
              <a:rPr lang="zh-CN" altLang="en-US" b="1">
                <a:latin typeface="+mn-lt"/>
                <a:ea typeface="黑体" panose="02010609060101010101" pitchFamily="49" charset="-122"/>
              </a:rPr>
              <a:t> 的入度:</a:t>
            </a:r>
          </a:p>
        </p:txBody>
      </p:sp>
      <p:sp>
        <p:nvSpPr>
          <p:cNvPr id="1232907" name="Rectangle 11"/>
          <p:cNvSpPr>
            <a:spLocks noChangeArrowheads="1"/>
          </p:cNvSpPr>
          <p:nvPr/>
        </p:nvSpPr>
        <p:spPr bwMode="auto">
          <a:xfrm>
            <a:off x="2771775" y="2852738"/>
            <a:ext cx="14573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solidFill>
                  <a:srgbClr val="0000FF"/>
                </a:solidFill>
                <a:latin typeface="+mn-lt"/>
              </a:rPr>
              <a:t>q(D)=3</a:t>
            </a:r>
            <a:endParaRPr lang="zh-CN" altLang="en-US" b="1">
              <a:solidFill>
                <a:srgbClr val="0000FF"/>
              </a:solidFill>
              <a:latin typeface="+mn-lt"/>
            </a:endParaRPr>
          </a:p>
        </p:txBody>
      </p:sp>
      <p:sp>
        <p:nvSpPr>
          <p:cNvPr id="1232908" name="Rectangle 12"/>
          <p:cNvSpPr>
            <a:spLocks noChangeArrowheads="1"/>
          </p:cNvSpPr>
          <p:nvPr/>
        </p:nvSpPr>
        <p:spPr bwMode="auto">
          <a:xfrm>
            <a:off x="3419475" y="3573463"/>
            <a:ext cx="18002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solidFill>
                  <a:srgbClr val="0000FF"/>
                </a:solidFill>
                <a:latin typeface="+mn-lt"/>
              </a:rPr>
              <a:t>od(u)=2</a:t>
            </a:r>
            <a:endParaRPr lang="zh-CN" altLang="en-US" b="1">
              <a:solidFill>
                <a:srgbClr val="0000FF"/>
              </a:solidFill>
              <a:latin typeface="+mn-lt"/>
            </a:endParaRPr>
          </a:p>
        </p:txBody>
      </p:sp>
      <p:sp>
        <p:nvSpPr>
          <p:cNvPr id="1232909" name="Rectangle 13"/>
          <p:cNvSpPr>
            <a:spLocks noChangeArrowheads="1"/>
          </p:cNvSpPr>
          <p:nvPr/>
        </p:nvSpPr>
        <p:spPr bwMode="auto">
          <a:xfrm>
            <a:off x="3419475" y="4292600"/>
            <a:ext cx="18002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solidFill>
                  <a:srgbClr val="0000FF"/>
                </a:solidFill>
                <a:latin typeface="+mn-lt"/>
              </a:rPr>
              <a:t>id(u)=1</a:t>
            </a:r>
            <a:endParaRPr lang="zh-CN" altLang="en-US" b="1">
              <a:solidFill>
                <a:srgbClr val="0000FF"/>
              </a:solidFill>
              <a:latin typeface="+mn-lt"/>
            </a:endParaRPr>
          </a:p>
        </p:txBody>
      </p:sp>
      <p:sp>
        <p:nvSpPr>
          <p:cNvPr id="1232910" name="Rectangle 14"/>
          <p:cNvSpPr>
            <a:spLocks noChangeArrowheads="1"/>
          </p:cNvSpPr>
          <p:nvPr/>
        </p:nvSpPr>
        <p:spPr bwMode="auto">
          <a:xfrm>
            <a:off x="3419475" y="5013325"/>
            <a:ext cx="18002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solidFill>
                  <a:srgbClr val="0000FF"/>
                </a:solidFill>
                <a:latin typeface="+mn-lt"/>
              </a:rPr>
              <a:t>od(v)=0</a:t>
            </a:r>
            <a:endParaRPr lang="zh-CN" altLang="en-US" b="1">
              <a:solidFill>
                <a:srgbClr val="0000FF"/>
              </a:solidFill>
              <a:latin typeface="+mn-lt"/>
            </a:endParaRPr>
          </a:p>
        </p:txBody>
      </p:sp>
      <p:sp>
        <p:nvSpPr>
          <p:cNvPr id="1232911" name="Rectangle 15"/>
          <p:cNvSpPr>
            <a:spLocks noChangeArrowheads="1"/>
          </p:cNvSpPr>
          <p:nvPr/>
        </p:nvSpPr>
        <p:spPr bwMode="auto">
          <a:xfrm>
            <a:off x="3492500" y="5805488"/>
            <a:ext cx="1800225" cy="466725"/>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b="1">
                <a:solidFill>
                  <a:srgbClr val="0000FF"/>
                </a:solidFill>
                <a:latin typeface="+mn-lt"/>
              </a:rPr>
              <a:t>id(v)=1</a:t>
            </a:r>
            <a:endParaRPr lang="zh-CN" altLang="en-US" b="1">
              <a:solidFill>
                <a:srgbClr val="0000FF"/>
              </a:solidFill>
              <a:latin typeface="+mn-lt"/>
            </a:endParaRPr>
          </a:p>
        </p:txBody>
      </p:sp>
      <p:sp>
        <p:nvSpPr>
          <p:cNvPr id="1232912" name="Rectangle 16"/>
          <p:cNvSpPr>
            <a:spLocks noGrp="1" noChangeArrowheads="1"/>
          </p:cNvSpPr>
          <p:nvPr>
            <p:ph type="title"/>
          </p:nvPr>
        </p:nvSpPr>
        <p:spPr>
          <a:xfrm>
            <a:off x="323850" y="260350"/>
            <a:ext cx="6224588" cy="617538"/>
          </a:xfrm>
        </p:spPr>
        <p:txBody>
          <a:bodyPr/>
          <a:lstStyle/>
          <a:p>
            <a:r>
              <a:rPr lang="zh-CN" altLang="en-US"/>
              <a:t>有向图举例</a:t>
            </a: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灯片编号占位符 5"/>
          <p:cNvSpPr>
            <a:spLocks noGrp="1"/>
          </p:cNvSpPr>
          <p:nvPr>
            <p:ph type="sldNum" sz="quarter" idx="12"/>
          </p:nvPr>
        </p:nvSpPr>
        <p:spPr/>
        <p:txBody>
          <a:bodyPr/>
          <a:lstStyle/>
          <a:p>
            <a:fld id="{190AA23A-9B3B-40C0-96C6-9290B8E6715A}" type="slidenum">
              <a:rPr lang="zh-CN" altLang="en-US"/>
              <a:pPr/>
              <a:t>7</a:t>
            </a:fld>
            <a:endParaRPr lang="en-US" altLang="zh-CN"/>
          </a:p>
        </p:txBody>
      </p:sp>
      <p:sp>
        <p:nvSpPr>
          <p:cNvPr id="1233922" name="Rectangle 2"/>
          <p:cNvSpPr>
            <a:spLocks noChangeArrowheads="1"/>
          </p:cNvSpPr>
          <p:nvPr/>
        </p:nvSpPr>
        <p:spPr bwMode="auto">
          <a:xfrm>
            <a:off x="5076825" y="1700213"/>
            <a:ext cx="3671888" cy="528637"/>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800" b="1">
                <a:solidFill>
                  <a:srgbClr val="0000FF"/>
                </a:solidFill>
                <a:latin typeface="Times New Roman" panose="02020603050405020304" pitchFamily="18" charset="0"/>
              </a:rPr>
              <a:t>p(D)=6，q</a:t>
            </a:r>
            <a:r>
              <a:rPr lang="zh-CN" altLang="en-US" sz="2800" b="1">
                <a:solidFill>
                  <a:srgbClr val="0000FF"/>
                </a:solidFill>
                <a:latin typeface="Times New Roman" panose="02020603050405020304" pitchFamily="18" charset="0"/>
              </a:rPr>
              <a:t>(</a:t>
            </a:r>
            <a:r>
              <a:rPr lang="en-US" altLang="zh-CN" sz="2800" b="1">
                <a:solidFill>
                  <a:srgbClr val="0000FF"/>
                </a:solidFill>
                <a:latin typeface="Times New Roman" panose="02020603050405020304" pitchFamily="18" charset="0"/>
              </a:rPr>
              <a:t>D)=9</a:t>
            </a:r>
            <a:endParaRPr lang="zh-CN" altLang="en-US" sz="2800" b="1">
              <a:solidFill>
                <a:srgbClr val="0000FF"/>
              </a:solidFill>
              <a:latin typeface="Times New Roman" panose="02020603050405020304" pitchFamily="18" charset="0"/>
            </a:endParaRPr>
          </a:p>
        </p:txBody>
      </p:sp>
      <p:graphicFrame>
        <p:nvGraphicFramePr>
          <p:cNvPr id="1233969" name="Group 49"/>
          <p:cNvGraphicFramePr>
            <a:graphicFrameLocks noGrp="1"/>
          </p:cNvGraphicFramePr>
          <p:nvPr/>
        </p:nvGraphicFramePr>
        <p:xfrm>
          <a:off x="4859338" y="2565400"/>
          <a:ext cx="3886200" cy="3712464"/>
        </p:xfrm>
        <a:graphic>
          <a:graphicData uri="http://schemas.openxmlformats.org/drawingml/2006/table">
            <a:tbl>
              <a:tblPr/>
              <a:tblGrid>
                <a:gridCol w="863600"/>
                <a:gridCol w="1209675"/>
                <a:gridCol w="949325"/>
                <a:gridCol w="863600"/>
              </a:tblGrid>
              <a:tr h="304800">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序号</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顶点</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入度</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黑体" panose="02010609060101010101" pitchFamily="49" charset="-122"/>
                        </a:rPr>
                        <a:t>出度</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990000"/>
                          </a:solidFill>
                          <a:effectLst/>
                          <a:latin typeface="Times New Roman" panose="02020603050405020304" pitchFamily="18" charset="0"/>
                          <a:ea typeface="楷体_GB2312" panose="02010609030101010101" pitchFamily="49" charset="-122"/>
                        </a:rPr>
                        <a:t>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rPr>
                        <a:t>alpha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990000"/>
                          </a:solidFill>
                          <a:effectLst/>
                          <a:latin typeface="Times New Roman" panose="02020603050405020304" pitchFamily="18" charset="0"/>
                          <a:ea typeface="楷体_GB2312" panose="02010609030101010101" pitchFamily="49" charset="-122"/>
                        </a:rPr>
                        <a:t>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rPr>
                        <a:t>beta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990000"/>
                          </a:solidFill>
                          <a:effectLst/>
                          <a:latin typeface="Times New Roman" panose="02020603050405020304" pitchFamily="18" charset="0"/>
                          <a:ea typeface="楷体_GB2312" panose="02010609030101010101" pitchFamily="49" charset="-122"/>
                        </a:rPr>
                        <a:t>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rPr>
                        <a:t>gamma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990000"/>
                          </a:solidFill>
                          <a:effectLst/>
                          <a:latin typeface="Times New Roman" panose="02020603050405020304" pitchFamily="18" charset="0"/>
                          <a:ea typeface="楷体_GB2312" panose="02010609030101010101" pitchFamily="49" charset="-122"/>
                        </a:rPr>
                        <a:t>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rPr>
                        <a:t>delta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990000"/>
                          </a:solidFill>
                          <a:effectLst/>
                          <a:latin typeface="Times New Roman" panose="02020603050405020304" pitchFamily="18" charset="0"/>
                          <a:ea typeface="楷体_GB2312" panose="02010609030101010101" pitchFamily="49" charset="-122"/>
                        </a:rPr>
                        <a:t>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rPr>
                        <a:t>rho</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990000"/>
                          </a:solidFill>
                          <a:effectLst/>
                          <a:latin typeface="Times New Roman" panose="02020603050405020304" pitchFamily="18" charset="0"/>
                          <a:ea typeface="楷体_GB2312" panose="02010609030101010101" pitchFamily="49" charset="-122"/>
                        </a:rPr>
                        <a:t>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en-US" altLang="zh-CN" sz="2400" b="1" i="0" u="none" strike="noStrike" cap="none" normalizeH="0" baseline="0" smtClean="0">
                          <a:ln>
                            <a:noFill/>
                          </a:ln>
                          <a:solidFill>
                            <a:schemeClr val="tx1"/>
                          </a:solidFill>
                          <a:effectLst/>
                          <a:latin typeface="Times New Roman" panose="02020603050405020304" pitchFamily="18" charset="0"/>
                          <a:ea typeface="楷体_GB2312" panose="02010609030101010101" pitchFamily="49" charset="-122"/>
                        </a:rPr>
                        <a:t>sigma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kumimoji="1" sz="2000" b="1">
                          <a:solidFill>
                            <a:schemeClr val="tx1"/>
                          </a:solidFill>
                          <a:latin typeface="Times New Roman" panose="02020603050405020304" pitchFamily="18" charset="0"/>
                          <a:ea typeface="黑体" panose="02010609060101010101" pitchFamily="49" charset="-122"/>
                        </a:defRPr>
                      </a:lvl1pPr>
                      <a:lvl2pPr marL="479425">
                        <a:spcBef>
                          <a:spcPct val="20000"/>
                        </a:spcBef>
                        <a:buClr>
                          <a:schemeClr val="hlink"/>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2pPr>
                      <a:lvl3pPr marL="955675">
                        <a:spcBef>
                          <a:spcPct val="20000"/>
                        </a:spcBef>
                        <a:buClr>
                          <a:schemeClr val="folHlink"/>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3pPr>
                      <a:lvl4pPr marL="1374775">
                        <a:spcBef>
                          <a:spcPct val="20000"/>
                        </a:spcBef>
                        <a:buClr>
                          <a:schemeClr val="accent2"/>
                        </a:buClr>
                        <a:buSzPct val="55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4pPr>
                      <a:lvl5pPr>
                        <a:spcBef>
                          <a:spcPct val="20000"/>
                        </a:spcBef>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5pPr>
                      <a:lvl6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6pPr>
                      <a:lvl7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7pPr>
                      <a:lvl8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8pPr>
                      <a:lvl9pPr fontAlgn="base">
                        <a:spcBef>
                          <a:spcPct val="20000"/>
                        </a:spcBef>
                        <a:spcAft>
                          <a:spcPct val="0"/>
                        </a:spcAft>
                        <a:buClr>
                          <a:schemeClr val="accent1"/>
                        </a:buClr>
                        <a:buSzPct val="50000"/>
                        <a:buFont typeface="Wingdings" panose="05000000000000000000" pitchFamily="2" charset="2"/>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rtl="0" eaLnBrk="1" fontAlgn="base" latinLnBrk="0" hangingPunct="1">
                        <a:lnSpc>
                          <a:spcPct val="120000"/>
                        </a:lnSpc>
                        <a:spcBef>
                          <a:spcPct val="20000"/>
                        </a:spcBef>
                        <a:spcAft>
                          <a:spcPct val="0"/>
                        </a:spcAft>
                        <a:buClr>
                          <a:schemeClr val="folHlink"/>
                        </a:buClr>
                        <a:buSzPct val="60000"/>
                        <a:buFont typeface="Wingdings" panose="05000000000000000000" pitchFamily="2" charset="2"/>
                        <a:buNone/>
                        <a:tabLst/>
                      </a:pPr>
                      <a:r>
                        <a:rPr kumimoji="1" lang="zh-CN" altLang="en-US" sz="2400" b="1" i="0" u="none" strike="noStrike" cap="none" normalizeH="0" baseline="0" smtClean="0">
                          <a:ln>
                            <a:noFill/>
                          </a:ln>
                          <a:solidFill>
                            <a:srgbClr val="0000CC"/>
                          </a:solidFill>
                          <a:effectLst/>
                          <a:latin typeface="Times New Roman" panose="02020603050405020304" pitchFamily="18" charset="0"/>
                          <a:ea typeface="楷体_GB2312" panose="02010609030101010101" pitchFamily="49" charset="-122"/>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233965" name="Text Box 45"/>
          <p:cNvSpPr txBox="1">
            <a:spLocks noChangeArrowheads="1"/>
          </p:cNvSpPr>
          <p:nvPr/>
        </p:nvSpPr>
        <p:spPr bwMode="auto">
          <a:xfrm>
            <a:off x="4427984" y="929753"/>
            <a:ext cx="3887787"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buClr>
                <a:srgbClr val="0000CC"/>
              </a:buClr>
              <a:buFont typeface="Wingdings" panose="05000000000000000000" pitchFamily="2" charset="2"/>
              <a:buNone/>
            </a:pPr>
            <a:r>
              <a:rPr lang="zh-CN" altLang="en-US" sz="2800" b="1" dirty="0" smtClean="0">
                <a:solidFill>
                  <a:srgbClr val="0000CC"/>
                </a:solidFill>
                <a:latin typeface="Times New Roman" panose="02020603050405020304" pitchFamily="18" charset="0"/>
                <a:ea typeface="黑体" panose="02010609060101010101" pitchFamily="49" charset="-122"/>
              </a:rPr>
              <a:t>例：</a:t>
            </a:r>
            <a:r>
              <a:rPr lang="zh-CN" altLang="en-US" sz="2800" b="1" dirty="0">
                <a:latin typeface="Times New Roman" panose="02020603050405020304" pitchFamily="18" charset="0"/>
                <a:ea typeface="黑体" panose="02010609060101010101" pitchFamily="49" charset="-122"/>
              </a:rPr>
              <a:t>左图中</a:t>
            </a:r>
            <a:endParaRPr lang="en-US" altLang="zh-CN" sz="2800" b="1" dirty="0">
              <a:latin typeface="Times New Roman" panose="02020603050405020304" pitchFamily="18" charset="0"/>
              <a:ea typeface="黑体" panose="02010609060101010101" pitchFamily="49" charset="-122"/>
            </a:endParaRPr>
          </a:p>
        </p:txBody>
      </p:sp>
      <p:sp>
        <p:nvSpPr>
          <p:cNvPr id="1233967" name="Rectangle 47"/>
          <p:cNvSpPr>
            <a:spLocks noGrp="1" noChangeArrowheads="1"/>
          </p:cNvSpPr>
          <p:nvPr>
            <p:ph type="title"/>
          </p:nvPr>
        </p:nvSpPr>
        <p:spPr>
          <a:xfrm>
            <a:off x="323850" y="260350"/>
            <a:ext cx="6224588" cy="617538"/>
          </a:xfrm>
        </p:spPr>
        <p:txBody>
          <a:bodyPr/>
          <a:lstStyle/>
          <a:p>
            <a:r>
              <a:rPr lang="zh-CN" altLang="en-US"/>
              <a:t>有向图举例</a:t>
            </a:r>
          </a:p>
        </p:txBody>
      </p:sp>
      <p:pic>
        <p:nvPicPr>
          <p:cNvPr id="1233970" name="Picture 50" descr="ex8fi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060575"/>
            <a:ext cx="3770313" cy="41036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8"/>
          <p:cNvSpPr/>
          <p:nvPr/>
        </p:nvSpPr>
        <p:spPr bwMode="auto">
          <a:xfrm>
            <a:off x="467544" y="2936652"/>
            <a:ext cx="8496944" cy="3845148"/>
          </a:xfrm>
          <a:prstGeom prst="roundRect">
            <a:avLst>
              <a:gd name="adj" fmla="val 4851"/>
            </a:avLst>
          </a:prstGeom>
          <a:solidFill>
            <a:schemeClr val="accent3">
              <a:lumMod val="95000"/>
              <a:alpha val="44706"/>
            </a:schemeClr>
          </a:solidFill>
          <a:ln w="28575" cap="flat" cmpd="sng" algn="ctr">
            <a:solidFill>
              <a:schemeClr val="tx2">
                <a:lumMod val="40000"/>
                <a:lumOff val="60000"/>
              </a:schemeClr>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10" name="灯片编号占位符 5"/>
          <p:cNvSpPr>
            <a:spLocks noGrp="1"/>
          </p:cNvSpPr>
          <p:nvPr>
            <p:ph type="sldNum" sz="quarter" idx="12"/>
          </p:nvPr>
        </p:nvSpPr>
        <p:spPr/>
        <p:txBody>
          <a:bodyPr/>
          <a:lstStyle/>
          <a:p>
            <a:fld id="{B63A8897-00E6-4857-BC1A-C07453B78EFF}" type="slidenum">
              <a:rPr lang="zh-CN" altLang="en-US"/>
              <a:pPr/>
              <a:t>8</a:t>
            </a:fld>
            <a:endParaRPr lang="en-US" altLang="zh-CN"/>
          </a:p>
        </p:txBody>
      </p:sp>
      <p:sp>
        <p:nvSpPr>
          <p:cNvPr id="1234946" name="Text Box 2"/>
          <p:cNvSpPr txBox="1">
            <a:spLocks noChangeArrowheads="1"/>
          </p:cNvSpPr>
          <p:nvPr/>
        </p:nvSpPr>
        <p:spPr bwMode="auto">
          <a:xfrm>
            <a:off x="250825" y="981075"/>
            <a:ext cx="8305800" cy="60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Arial" panose="020B0604020202020204" pitchFamily="34" charset="0"/>
                <a:ea typeface="宋体" panose="02010600030101010101" pitchFamily="2" charset="-122"/>
              </a:defRPr>
            </a:lvl1pPr>
            <a:lvl2pPr marL="765175" indent="-285750">
              <a:defRPr kumimoji="1" sz="2400">
                <a:solidFill>
                  <a:schemeClr val="tx1"/>
                </a:solidFill>
                <a:latin typeface="Arial" panose="020B0604020202020204" pitchFamily="34" charset="0"/>
                <a:ea typeface="宋体" panose="02010600030101010101" pitchFamily="2" charset="-122"/>
              </a:defRPr>
            </a:lvl2pPr>
            <a:lvl3pPr marL="1184275" indent="-228600">
              <a:defRPr kumimoji="1" sz="2400">
                <a:solidFill>
                  <a:schemeClr val="tx1"/>
                </a:solidFill>
                <a:latin typeface="Arial" panose="020B0604020202020204" pitchFamily="34" charset="0"/>
                <a:ea typeface="宋体" panose="02010600030101010101" pitchFamily="2" charset="-122"/>
              </a:defRPr>
            </a:lvl3pPr>
            <a:lvl4pPr marL="1603375" indent="-228600">
              <a:defRPr kumimoji="1" sz="2400">
                <a:solidFill>
                  <a:schemeClr val="tx1"/>
                </a:solidFill>
                <a:latin typeface="Arial" panose="020B0604020202020204" pitchFamily="34" charset="0"/>
                <a:ea typeface="宋体" panose="02010600030101010101" pitchFamily="2" charset="-122"/>
              </a:defRPr>
            </a:lvl4pPr>
            <a:lvl5pPr marL="2057400" indent="-228600">
              <a:defRPr kumimoji="1" sz="24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kumimoji="1" sz="2400">
                <a:solidFill>
                  <a:schemeClr val="tx1"/>
                </a:solidFill>
                <a:latin typeface="Arial" panose="020B0604020202020204" pitchFamily="34" charset="0"/>
                <a:ea typeface="宋体" panose="02010600030101010101" pitchFamily="2" charset="-122"/>
              </a:defRPr>
            </a:lvl9pPr>
          </a:lstStyle>
          <a:p>
            <a:pPr>
              <a:lnSpc>
                <a:spcPct val="120000"/>
              </a:lnSpc>
              <a:spcBef>
                <a:spcPct val="40000"/>
              </a:spcBef>
              <a:buClr>
                <a:srgbClr val="0000FF"/>
              </a:buClr>
              <a:buFont typeface="Wingdings" panose="05000000000000000000" pitchFamily="2" charset="2"/>
              <a:buChar char="l"/>
            </a:pPr>
            <a:r>
              <a:rPr lang="zh-CN" altLang="en-US" sz="2800" b="1">
                <a:latin typeface="Times New Roman" panose="02020603050405020304" pitchFamily="18" charset="0"/>
                <a:ea typeface="黑体" panose="02010609060101010101" pitchFamily="49" charset="-122"/>
              </a:rPr>
              <a:t> 为研究需要，我们定义邻接矩阵</a:t>
            </a:r>
          </a:p>
        </p:txBody>
      </p:sp>
      <p:pic>
        <p:nvPicPr>
          <p:cNvPr id="1234947" name="Picture 3" descr="未标题-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773238"/>
            <a:ext cx="7620000" cy="887412"/>
          </a:xfrm>
          <a:prstGeom prst="rect">
            <a:avLst/>
          </a:prstGeom>
          <a:noFill/>
          <a:extLst>
            <a:ext uri="{909E8E84-426E-40DD-AFC4-6F175D3DCCD1}">
              <a14:hiddenFill xmlns:a14="http://schemas.microsoft.com/office/drawing/2010/main">
                <a:solidFill>
                  <a:srgbClr val="FFFFFF"/>
                </a:solidFill>
              </a14:hiddenFill>
            </a:ext>
          </a:extLst>
        </p:spPr>
      </p:pic>
      <p:pic>
        <p:nvPicPr>
          <p:cNvPr id="1234948" name="Picture 4" descr="未标题-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789363"/>
            <a:ext cx="4267200" cy="2543175"/>
          </a:xfrm>
          <a:prstGeom prst="rect">
            <a:avLst/>
          </a:prstGeom>
          <a:noFill/>
          <a:extLst>
            <a:ext uri="{909E8E84-426E-40DD-AFC4-6F175D3DCCD1}">
              <a14:hiddenFill xmlns:a14="http://schemas.microsoft.com/office/drawing/2010/main">
                <a:solidFill>
                  <a:srgbClr val="FFFFFF"/>
                </a:solidFill>
              </a14:hiddenFill>
            </a:ext>
          </a:extLst>
        </p:spPr>
      </p:pic>
      <p:sp>
        <p:nvSpPr>
          <p:cNvPr id="1234949" name="Text Box 5"/>
          <p:cNvSpPr txBox="1">
            <a:spLocks noChangeArrowheads="1"/>
          </p:cNvSpPr>
          <p:nvPr/>
        </p:nvSpPr>
        <p:spPr bwMode="auto">
          <a:xfrm>
            <a:off x="611188" y="3052762"/>
            <a:ext cx="7489204"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buClr>
                <a:srgbClr val="FF3300"/>
              </a:buClr>
              <a:buFont typeface="Wingdings" panose="05000000000000000000" pitchFamily="2" charset="2"/>
              <a:buNone/>
            </a:pPr>
            <a:r>
              <a:rPr lang="zh-CN" altLang="en-US" b="1" dirty="0" smtClean="0">
                <a:solidFill>
                  <a:srgbClr val="0000FF"/>
                </a:solidFill>
                <a:latin typeface="Times New Roman" panose="02020603050405020304" pitchFamily="18" charset="0"/>
                <a:ea typeface="黑体" panose="02010609060101010101" pitchFamily="49" charset="-122"/>
              </a:rPr>
              <a:t>例：</a:t>
            </a:r>
            <a:r>
              <a:rPr lang="zh-CN" altLang="en-US" b="1" dirty="0" smtClean="0">
                <a:latin typeface="Times New Roman" panose="02020603050405020304" pitchFamily="18" charset="0"/>
                <a:ea typeface="黑体" panose="02010609060101010101" pitchFamily="49" charset="-122"/>
              </a:rPr>
              <a:t>对于右边的</a:t>
            </a:r>
            <a:r>
              <a:rPr lang="zh-CN" altLang="en-US" b="1" dirty="0">
                <a:latin typeface="Times New Roman" panose="02020603050405020304" pitchFamily="18" charset="0"/>
                <a:ea typeface="黑体" panose="02010609060101010101" pitchFamily="49" charset="-122"/>
              </a:rPr>
              <a:t>有向图，其邻接矩阵为</a:t>
            </a:r>
          </a:p>
        </p:txBody>
      </p:sp>
      <p:pic>
        <p:nvPicPr>
          <p:cNvPr id="1234950" name="Picture 6" descr="ex8fig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3644900"/>
            <a:ext cx="2800350" cy="3048000"/>
          </a:xfrm>
          <a:prstGeom prst="rect">
            <a:avLst/>
          </a:prstGeom>
          <a:noFill/>
          <a:extLst>
            <a:ext uri="{909E8E84-426E-40DD-AFC4-6F175D3DCCD1}">
              <a14:hiddenFill xmlns:a14="http://schemas.microsoft.com/office/drawing/2010/main">
                <a:solidFill>
                  <a:srgbClr val="FFFFFF"/>
                </a:solidFill>
              </a14:hiddenFill>
            </a:ext>
          </a:extLst>
        </p:spPr>
      </p:pic>
      <p:sp>
        <p:nvSpPr>
          <p:cNvPr id="1234951" name="Rectangle 7"/>
          <p:cNvSpPr>
            <a:spLocks noGrp="1" noChangeArrowheads="1"/>
          </p:cNvSpPr>
          <p:nvPr>
            <p:ph type="title"/>
          </p:nvPr>
        </p:nvSpPr>
        <p:spPr>
          <a:xfrm>
            <a:off x="323850" y="260350"/>
            <a:ext cx="6080125" cy="617538"/>
          </a:xfrm>
        </p:spPr>
        <p:txBody>
          <a:bodyPr/>
          <a:lstStyle/>
          <a:p>
            <a:r>
              <a:rPr lang="zh-CN" altLang="en-US"/>
              <a:t>邻接矩阵</a:t>
            </a: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圆角矩形 17"/>
          <p:cNvSpPr/>
          <p:nvPr/>
        </p:nvSpPr>
        <p:spPr bwMode="auto">
          <a:xfrm>
            <a:off x="306998" y="4605256"/>
            <a:ext cx="8569324" cy="1200596"/>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16" name="圆角矩形 15"/>
          <p:cNvSpPr/>
          <p:nvPr/>
        </p:nvSpPr>
        <p:spPr bwMode="auto">
          <a:xfrm>
            <a:off x="323849" y="993796"/>
            <a:ext cx="8569325" cy="2232248"/>
          </a:xfrm>
          <a:prstGeom prst="roundRect">
            <a:avLst>
              <a:gd name="adj" fmla="val 4851"/>
            </a:avLst>
          </a:prstGeom>
          <a:solidFill>
            <a:srgbClr val="FFF5CC">
              <a:alpha val="45098"/>
            </a:srgbClr>
          </a:solidFill>
          <a:ln w="28575" cap="flat" cmpd="sng" algn="ctr">
            <a:solidFill>
              <a:srgbClr val="FFC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p:txBody>
      </p:sp>
      <p:sp>
        <p:nvSpPr>
          <p:cNvPr id="17" name="灯片编号占位符 5"/>
          <p:cNvSpPr>
            <a:spLocks noGrp="1"/>
          </p:cNvSpPr>
          <p:nvPr>
            <p:ph type="sldNum" sz="quarter" idx="12"/>
          </p:nvPr>
        </p:nvSpPr>
        <p:spPr/>
        <p:txBody>
          <a:bodyPr/>
          <a:lstStyle/>
          <a:p>
            <a:fld id="{6625C767-9676-4548-9648-E3BBE3EC0B61}" type="slidenum">
              <a:rPr lang="zh-CN" altLang="en-US"/>
              <a:pPr/>
              <a:t>9</a:t>
            </a:fld>
            <a:endParaRPr lang="en-US" altLang="zh-CN"/>
          </a:p>
        </p:txBody>
      </p:sp>
      <p:grpSp>
        <p:nvGrpSpPr>
          <p:cNvPr id="1235970" name="Group 2"/>
          <p:cNvGrpSpPr>
            <a:grpSpLocks/>
          </p:cNvGrpSpPr>
          <p:nvPr/>
        </p:nvGrpSpPr>
        <p:grpSpPr bwMode="auto">
          <a:xfrm>
            <a:off x="395288" y="981075"/>
            <a:ext cx="8305800" cy="2106613"/>
            <a:chOff x="249" y="799"/>
            <a:chExt cx="5232" cy="1327"/>
          </a:xfrm>
        </p:grpSpPr>
        <p:sp>
          <p:nvSpPr>
            <p:cNvPr id="1235971" name="Text Box 3"/>
            <p:cNvSpPr txBox="1">
              <a:spLocks noChangeArrowheads="1"/>
            </p:cNvSpPr>
            <p:nvPr/>
          </p:nvSpPr>
          <p:spPr bwMode="auto">
            <a:xfrm>
              <a:off x="249" y="799"/>
              <a:ext cx="5232" cy="1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buClr>
                  <a:srgbClr val="FF3300"/>
                </a:buClr>
                <a:buFont typeface="Wingdings" panose="05000000000000000000" pitchFamily="2" charset="2"/>
                <a:buNone/>
              </a:pPr>
              <a:r>
                <a:rPr lang="zh-CN" altLang="en-US" sz="2800" b="1" dirty="0">
                  <a:solidFill>
                    <a:srgbClr val="0000FF"/>
                  </a:solidFill>
                  <a:latin typeface="+mn-ea"/>
                  <a:ea typeface="+mn-ea"/>
                </a:rPr>
                <a:t>性质一：</a:t>
              </a:r>
              <a:r>
                <a:rPr lang="zh-CN" altLang="en-US" sz="2800" b="1" dirty="0">
                  <a:latin typeface="Times New Roman" panose="02020603050405020304" pitchFamily="18" charset="0"/>
                  <a:ea typeface="黑体" panose="02010609060101010101" pitchFamily="49" charset="-122"/>
                </a:rPr>
                <a:t>定义</a:t>
              </a:r>
              <a:r>
                <a:rPr lang="zh-CN" altLang="en-US" sz="2800" b="1" dirty="0">
                  <a:solidFill>
                    <a:srgbClr val="0000CC"/>
                  </a:solidFill>
                  <a:latin typeface="Times New Roman" panose="02020603050405020304" pitchFamily="18" charset="0"/>
                  <a:ea typeface="黑体" panose="02010609060101010101" pitchFamily="49" charset="-122"/>
                </a:rPr>
                <a:t>行和</a:t>
              </a:r>
              <a:r>
                <a:rPr lang="zh-CN" altLang="en-US" sz="2800" b="1" dirty="0">
                  <a:latin typeface="Times New Roman" panose="02020603050405020304" pitchFamily="18" charset="0"/>
                  <a:ea typeface="黑体" panose="02010609060101010101" pitchFamily="49" charset="-122"/>
                </a:rPr>
                <a:t>                   和</a:t>
              </a:r>
              <a:r>
                <a:rPr lang="zh-CN" altLang="en-US" sz="2800" b="1" dirty="0">
                  <a:solidFill>
                    <a:srgbClr val="0000CC"/>
                  </a:solidFill>
                  <a:latin typeface="Times New Roman" panose="02020603050405020304" pitchFamily="18" charset="0"/>
                  <a:ea typeface="黑体" panose="02010609060101010101" pitchFamily="49" charset="-122"/>
                </a:rPr>
                <a:t>列和</a:t>
              </a:r>
              <a:r>
                <a:rPr lang="zh-CN" altLang="en-US" sz="2800" b="1" dirty="0">
                  <a:latin typeface="Times New Roman" panose="02020603050405020304" pitchFamily="18" charset="0"/>
                  <a:ea typeface="黑体" panose="02010609060101010101" pitchFamily="49" charset="-122"/>
                </a:rPr>
                <a:t>                   </a:t>
              </a:r>
              <a:r>
                <a:rPr lang="zh-CN" altLang="en-US" sz="2800" b="1" dirty="0" smtClean="0">
                  <a:latin typeface="Times New Roman" panose="02020603050405020304" pitchFamily="18" charset="0"/>
                  <a:ea typeface="黑体" panose="02010609060101010101" pitchFamily="49" charset="-122"/>
                </a:rPr>
                <a:t>，则第</a:t>
              </a:r>
              <a:r>
                <a:rPr lang="zh-CN" altLang="en-US" b="1" dirty="0" smtClean="0">
                  <a:latin typeface="Times New Roman" panose="02020603050405020304" pitchFamily="18" charset="0"/>
                  <a:ea typeface="黑体" panose="02010609060101010101" pitchFamily="49" charset="-122"/>
                </a:rPr>
                <a:t> </a:t>
              </a:r>
              <a:r>
                <a:rPr lang="en-US" altLang="zh-CN" sz="2800" b="1" i="1" dirty="0" err="1">
                  <a:solidFill>
                    <a:srgbClr val="0000CC"/>
                  </a:solidFill>
                  <a:latin typeface="Times New Roman" panose="02020603050405020304" pitchFamily="18" charset="0"/>
                  <a:ea typeface="黑体" panose="02010609060101010101" pitchFamily="49" charset="-122"/>
                </a:rPr>
                <a:t>i</a:t>
              </a:r>
              <a:r>
                <a:rPr lang="zh-CN" altLang="en-US" sz="2800" b="1" dirty="0">
                  <a:latin typeface="Times New Roman" panose="02020603050405020304" pitchFamily="18" charset="0"/>
                  <a:ea typeface="黑体" panose="02010609060101010101" pitchFamily="49" charset="-122"/>
                </a:rPr>
                <a:t> 行的行和 </a:t>
              </a:r>
              <a:r>
                <a:rPr lang="en-US" altLang="zh-CN" sz="2800" b="1" i="1" dirty="0" err="1">
                  <a:solidFill>
                    <a:srgbClr val="0000CC"/>
                  </a:solidFill>
                  <a:latin typeface="Times New Roman" panose="02020603050405020304" pitchFamily="18" charset="0"/>
                  <a:ea typeface="黑体" panose="02010609060101010101" pitchFamily="49" charset="-122"/>
                </a:rPr>
                <a:t>r</a:t>
              </a:r>
              <a:r>
                <a:rPr lang="en-US" altLang="zh-CN" sz="2800" b="1" i="1" baseline="-25000" dirty="0" err="1">
                  <a:solidFill>
                    <a:srgbClr val="0000CC"/>
                  </a:solidFill>
                  <a:latin typeface="Times New Roman" panose="02020603050405020304" pitchFamily="18" charset="0"/>
                  <a:ea typeface="黑体" panose="02010609060101010101" pitchFamily="49" charset="-122"/>
                </a:rPr>
                <a:t>i</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就是第</a:t>
              </a:r>
              <a:r>
                <a:rPr lang="zh-CN" altLang="en-US" sz="2800" b="1" i="1" dirty="0">
                  <a:solidFill>
                    <a:srgbClr val="0000CC"/>
                  </a:solidFill>
                  <a:latin typeface="Times New Roman" panose="02020603050405020304" pitchFamily="18" charset="0"/>
                  <a:ea typeface="黑体" panose="02010609060101010101" pitchFamily="49" charset="-122"/>
                </a:rPr>
                <a:t> </a:t>
              </a:r>
              <a:r>
                <a:rPr lang="en-US" altLang="zh-CN" sz="2800" b="1" i="1" dirty="0" err="1">
                  <a:solidFill>
                    <a:srgbClr val="0000CC"/>
                  </a:solidFill>
                  <a:latin typeface="Times New Roman" panose="02020603050405020304" pitchFamily="18" charset="0"/>
                  <a:ea typeface="黑体" panose="02010609060101010101" pitchFamily="49" charset="-122"/>
                </a:rPr>
                <a:t>i</a:t>
              </a:r>
              <a:r>
                <a:rPr lang="zh-CN" altLang="en-US" sz="2800" b="1" dirty="0">
                  <a:latin typeface="Times New Roman" panose="02020603050405020304" pitchFamily="18" charset="0"/>
                  <a:ea typeface="黑体" panose="02010609060101010101" pitchFamily="49" charset="-122"/>
                </a:rPr>
                <a:t> 个顶点的</a:t>
              </a:r>
              <a:r>
                <a:rPr lang="zh-CN" altLang="en-US" sz="2800" b="1" dirty="0">
                  <a:solidFill>
                    <a:srgbClr val="0000CC"/>
                  </a:solidFill>
                  <a:latin typeface="Times New Roman" panose="02020603050405020304" pitchFamily="18" charset="0"/>
                  <a:ea typeface="黑体" panose="02010609060101010101" pitchFamily="49" charset="-122"/>
                </a:rPr>
                <a:t>入度</a:t>
              </a:r>
              <a:r>
                <a:rPr lang="zh-CN" altLang="en-US" sz="2800" b="1" dirty="0">
                  <a:latin typeface="Times New Roman" panose="02020603050405020304" pitchFamily="18" charset="0"/>
                  <a:ea typeface="黑体" panose="02010609060101010101" pitchFamily="49" charset="-122"/>
                </a:rPr>
                <a:t>，第</a:t>
              </a:r>
              <a:r>
                <a:rPr lang="zh-CN" altLang="en-US" b="1" dirty="0">
                  <a:latin typeface="Times New Roman" panose="02020603050405020304" pitchFamily="18" charset="0"/>
                  <a:ea typeface="黑体" panose="02010609060101010101" pitchFamily="49" charset="-122"/>
                </a:rPr>
                <a:t> </a:t>
              </a:r>
              <a:r>
                <a:rPr lang="en-US" altLang="zh-CN" sz="2800" b="1" i="1" dirty="0">
                  <a:solidFill>
                    <a:srgbClr val="0000CC"/>
                  </a:solidFill>
                  <a:latin typeface="Times New Roman" panose="02020603050405020304" pitchFamily="18" charset="0"/>
                  <a:ea typeface="黑体" panose="02010609060101010101" pitchFamily="49" charset="-122"/>
                </a:rPr>
                <a:t>j</a:t>
              </a:r>
              <a:r>
                <a:rPr lang="zh-CN" altLang="en-US" sz="2800" b="1" dirty="0">
                  <a:latin typeface="Times New Roman" panose="02020603050405020304" pitchFamily="18" charset="0"/>
                  <a:ea typeface="黑体" panose="02010609060101010101" pitchFamily="49" charset="-122"/>
                </a:rPr>
                <a:t> 列的列和 </a:t>
              </a:r>
              <a:r>
                <a:rPr lang="en-US" altLang="zh-CN" sz="2800" b="1" i="1" dirty="0" err="1">
                  <a:solidFill>
                    <a:srgbClr val="0000CC"/>
                  </a:solidFill>
                  <a:latin typeface="Times New Roman" panose="02020603050405020304" pitchFamily="18" charset="0"/>
                  <a:ea typeface="黑体" panose="02010609060101010101" pitchFamily="49" charset="-122"/>
                </a:rPr>
                <a:t>n</a:t>
              </a:r>
              <a:r>
                <a:rPr lang="en-US" altLang="zh-CN" sz="2800" b="1" i="1" baseline="-25000" dirty="0" err="1">
                  <a:solidFill>
                    <a:srgbClr val="0000CC"/>
                  </a:solidFill>
                  <a:latin typeface="Times New Roman" panose="02020603050405020304" pitchFamily="18" charset="0"/>
                  <a:ea typeface="黑体" panose="02010609060101010101" pitchFamily="49" charset="-122"/>
                </a:rPr>
                <a:t>j</a:t>
              </a:r>
              <a:r>
                <a:rPr lang="en-US" altLang="zh-CN" sz="2800" b="1" dirty="0">
                  <a:latin typeface="Times New Roman" panose="02020603050405020304" pitchFamily="18" charset="0"/>
                  <a:ea typeface="黑体" panose="02010609060101010101" pitchFamily="49" charset="-122"/>
                </a:rPr>
                <a:t> </a:t>
              </a:r>
              <a:r>
                <a:rPr lang="zh-CN" altLang="en-US" sz="2800" b="1" dirty="0">
                  <a:latin typeface="Times New Roman" panose="02020603050405020304" pitchFamily="18" charset="0"/>
                  <a:ea typeface="黑体" panose="02010609060101010101" pitchFamily="49" charset="-122"/>
                </a:rPr>
                <a:t>就是第</a:t>
              </a:r>
              <a:r>
                <a:rPr lang="zh-CN" altLang="en-US" b="1" dirty="0">
                  <a:latin typeface="Times New Roman" panose="02020603050405020304" pitchFamily="18" charset="0"/>
                  <a:ea typeface="黑体" panose="02010609060101010101" pitchFamily="49" charset="-122"/>
                </a:rPr>
                <a:t> </a:t>
              </a:r>
              <a:r>
                <a:rPr lang="en-US" altLang="zh-CN" sz="2800" b="1" i="1" dirty="0">
                  <a:solidFill>
                    <a:srgbClr val="0000CC"/>
                  </a:solidFill>
                  <a:latin typeface="Times New Roman" panose="02020603050405020304" pitchFamily="18" charset="0"/>
                  <a:ea typeface="黑体" panose="02010609060101010101" pitchFamily="49" charset="-122"/>
                </a:rPr>
                <a:t>j</a:t>
              </a:r>
              <a:r>
                <a:rPr lang="zh-CN" altLang="en-US" sz="2800" b="1" dirty="0">
                  <a:latin typeface="Times New Roman" panose="02020603050405020304" pitchFamily="18" charset="0"/>
                  <a:ea typeface="黑体" panose="02010609060101010101" pitchFamily="49" charset="-122"/>
                </a:rPr>
                <a:t> 个顶点的</a:t>
              </a:r>
              <a:r>
                <a:rPr lang="zh-CN" altLang="en-US" sz="2800" b="1" dirty="0">
                  <a:solidFill>
                    <a:srgbClr val="0000CC"/>
                  </a:solidFill>
                  <a:latin typeface="Times New Roman" panose="02020603050405020304" pitchFamily="18" charset="0"/>
                  <a:ea typeface="黑体" panose="02010609060101010101" pitchFamily="49" charset="-122"/>
                </a:rPr>
                <a:t>出度</a:t>
              </a:r>
              <a:r>
                <a:rPr lang="zh-CN" altLang="en-US" sz="2800" b="1" dirty="0">
                  <a:latin typeface="Times New Roman" panose="02020603050405020304" pitchFamily="18" charset="0"/>
                  <a:ea typeface="黑体" panose="02010609060101010101" pitchFamily="49" charset="-122"/>
                </a:rPr>
                <a:t>。</a:t>
              </a:r>
            </a:p>
          </p:txBody>
        </p:sp>
        <p:graphicFrame>
          <p:nvGraphicFramePr>
            <p:cNvPr id="1235972" name="Object 4"/>
            <p:cNvGraphicFramePr>
              <a:graphicFrameLocks noChangeAspect="1"/>
            </p:cNvGraphicFramePr>
            <p:nvPr>
              <p:extLst>
                <p:ext uri="{D42A27DB-BD31-4B8C-83A1-F6EECF244321}">
                  <p14:modId xmlns:p14="http://schemas.microsoft.com/office/powerpoint/2010/main" val="4148803503"/>
                </p:ext>
              </p:extLst>
            </p:nvPr>
          </p:nvGraphicFramePr>
          <p:xfrm>
            <a:off x="2159" y="851"/>
            <a:ext cx="931" cy="540"/>
          </p:xfrm>
          <a:graphic>
            <a:graphicData uri="http://schemas.openxmlformats.org/presentationml/2006/ole">
              <mc:AlternateContent xmlns:mc="http://schemas.openxmlformats.org/markup-compatibility/2006">
                <mc:Choice xmlns:v="urn:schemas-microsoft-com:vml" Requires="v">
                  <p:oleObj spid="_x0000_s1236001" name="Equation" r:id="rId3" imgW="634680" imgH="368280" progId="Equation.DSMT4">
                    <p:embed/>
                  </p:oleObj>
                </mc:Choice>
                <mc:Fallback>
                  <p:oleObj name="Equation" r:id="rId3" imgW="634680" imgH="36828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9" y="851"/>
                          <a:ext cx="931" cy="5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35973" name="Object 5"/>
            <p:cNvGraphicFramePr>
              <a:graphicFrameLocks noChangeAspect="1"/>
            </p:cNvGraphicFramePr>
            <p:nvPr>
              <p:extLst>
                <p:ext uri="{D42A27DB-BD31-4B8C-83A1-F6EECF244321}">
                  <p14:modId xmlns:p14="http://schemas.microsoft.com/office/powerpoint/2010/main" val="2564322721"/>
                </p:ext>
              </p:extLst>
            </p:nvPr>
          </p:nvGraphicFramePr>
          <p:xfrm>
            <a:off x="3874" y="872"/>
            <a:ext cx="1005" cy="502"/>
          </p:xfrm>
          <a:graphic>
            <a:graphicData uri="http://schemas.openxmlformats.org/presentationml/2006/ole">
              <mc:AlternateContent xmlns:mc="http://schemas.openxmlformats.org/markup-compatibility/2006">
                <mc:Choice xmlns:v="urn:schemas-microsoft-com:vml" Requires="v">
                  <p:oleObj spid="_x0000_s1236002" name="Equation" r:id="rId5" imgW="685800" imgH="342720" progId="Equation.DSMT4">
                    <p:embed/>
                  </p:oleObj>
                </mc:Choice>
                <mc:Fallback>
                  <p:oleObj name="Equation" r:id="rId5" imgW="685800" imgH="34272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4" y="872"/>
                          <a:ext cx="1005" cy="5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235974" name="Group 6"/>
          <p:cNvGrpSpPr>
            <a:grpSpLocks/>
          </p:cNvGrpSpPr>
          <p:nvPr/>
        </p:nvGrpSpPr>
        <p:grpSpPr bwMode="auto">
          <a:xfrm>
            <a:off x="323849" y="4773865"/>
            <a:ext cx="8305800" cy="965200"/>
            <a:chOff x="249" y="2931"/>
            <a:chExt cx="5232" cy="608"/>
          </a:xfrm>
        </p:grpSpPr>
        <p:sp>
          <p:nvSpPr>
            <p:cNvPr id="1235975" name="Text Box 7"/>
            <p:cNvSpPr txBox="1">
              <a:spLocks noChangeArrowheads="1"/>
            </p:cNvSpPr>
            <p:nvPr/>
          </p:nvSpPr>
          <p:spPr bwMode="auto">
            <a:xfrm>
              <a:off x="249" y="2931"/>
              <a:ext cx="5232" cy="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buClr>
                  <a:srgbClr val="FF3300"/>
                </a:buClr>
                <a:buFont typeface="Wingdings" panose="05000000000000000000" pitchFamily="2" charset="2"/>
                <a:buNone/>
              </a:pPr>
              <a:r>
                <a:rPr lang="zh-CN" altLang="en-US" sz="2800" b="1" dirty="0">
                  <a:solidFill>
                    <a:srgbClr val="0000FF"/>
                  </a:solidFill>
                  <a:latin typeface="+mn-ea"/>
                  <a:ea typeface="+mn-ea"/>
                </a:rPr>
                <a:t>性质二：</a:t>
              </a:r>
              <a:r>
                <a:rPr lang="zh-CN" altLang="en-US" sz="2800" b="1" dirty="0">
                  <a:solidFill>
                    <a:srgbClr val="0000CC"/>
                  </a:solidFill>
                  <a:latin typeface="Courier New" panose="02070309020205020404" pitchFamily="49" charset="0"/>
                </a:rPr>
                <a:t>              </a:t>
              </a:r>
              <a:r>
                <a:rPr lang="en-US" altLang="zh-CN" sz="2800" b="1" dirty="0" smtClean="0">
                  <a:solidFill>
                    <a:srgbClr val="0000CC"/>
                  </a:solidFill>
                  <a:latin typeface="Courier New" panose="02070309020205020404" pitchFamily="49" charset="0"/>
                </a:rPr>
                <a:t>=</a:t>
              </a:r>
              <a:r>
                <a:rPr lang="zh-CN" altLang="en-US" sz="2800" b="1" dirty="0" smtClean="0">
                  <a:latin typeface="Times New Roman" panose="02020603050405020304" pitchFamily="18" charset="0"/>
                  <a:ea typeface="黑体" panose="02010609060101010101" pitchFamily="49" charset="-122"/>
                </a:rPr>
                <a:t>边的个数</a:t>
              </a:r>
              <a:endParaRPr lang="zh-CN" altLang="en-US" sz="2800" b="1" dirty="0">
                <a:latin typeface="Times New Roman" panose="02020603050405020304" pitchFamily="18" charset="0"/>
                <a:ea typeface="黑体" panose="02010609060101010101" pitchFamily="49" charset="-122"/>
              </a:endParaRPr>
            </a:p>
          </p:txBody>
        </p:sp>
        <p:graphicFrame>
          <p:nvGraphicFramePr>
            <p:cNvPr id="1235976" name="Object 8"/>
            <p:cNvGraphicFramePr>
              <a:graphicFrameLocks noChangeAspect="1"/>
            </p:cNvGraphicFramePr>
            <p:nvPr>
              <p:extLst>
                <p:ext uri="{D42A27DB-BD31-4B8C-83A1-F6EECF244321}">
                  <p14:modId xmlns:p14="http://schemas.microsoft.com/office/powerpoint/2010/main" val="606304126"/>
                </p:ext>
              </p:extLst>
            </p:nvPr>
          </p:nvGraphicFramePr>
          <p:xfrm>
            <a:off x="1190" y="3000"/>
            <a:ext cx="1862" cy="539"/>
          </p:xfrm>
          <a:graphic>
            <a:graphicData uri="http://schemas.openxmlformats.org/presentationml/2006/ole">
              <mc:AlternateContent xmlns:mc="http://schemas.openxmlformats.org/markup-compatibility/2006">
                <mc:Choice xmlns:v="urn:schemas-microsoft-com:vml" Requires="v">
                  <p:oleObj spid="_x0000_s1236003" name="Equation" r:id="rId7" imgW="1269720" imgH="368280" progId="Equation.DSMT4">
                    <p:embed/>
                  </p:oleObj>
                </mc:Choice>
                <mc:Fallback>
                  <p:oleObj name="Equation" r:id="rId7" imgW="1269720" imgH="36828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90" y="3000"/>
                          <a:ext cx="1862" cy="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235981" name="Rectangle 13"/>
          <p:cNvSpPr>
            <a:spLocks noGrp="1" noChangeArrowheads="1"/>
          </p:cNvSpPr>
          <p:nvPr>
            <p:ph type="title"/>
          </p:nvPr>
        </p:nvSpPr>
        <p:spPr>
          <a:xfrm>
            <a:off x="323850" y="260350"/>
            <a:ext cx="6153150" cy="617538"/>
          </a:xfrm>
        </p:spPr>
        <p:txBody>
          <a:bodyPr/>
          <a:lstStyle/>
          <a:p>
            <a:r>
              <a:rPr lang="zh-CN" altLang="en-US"/>
              <a:t>邻接矩阵的性质</a:t>
            </a:r>
          </a:p>
        </p:txBody>
      </p:sp>
      <p:sp>
        <p:nvSpPr>
          <p:cNvPr id="1235982" name="Rectangle 14"/>
          <p:cNvSpPr>
            <a:spLocks noChangeArrowheads="1"/>
          </p:cNvSpPr>
          <p:nvPr/>
        </p:nvSpPr>
        <p:spPr bwMode="auto">
          <a:xfrm>
            <a:off x="1547664" y="3400996"/>
            <a:ext cx="5616575" cy="669925"/>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2800" b="1" dirty="0">
                <a:latin typeface="Times New Roman" panose="02020603050405020304" pitchFamily="18" charset="0"/>
                <a:ea typeface="黑体" panose="02010609060101010101" pitchFamily="49" charset="-122"/>
              </a:rPr>
              <a:t>行和 </a:t>
            </a:r>
            <a:r>
              <a:rPr lang="zh-CN" altLang="en-US" sz="3600" b="1" dirty="0">
                <a:solidFill>
                  <a:srgbClr val="0000CC"/>
                </a:solidFill>
                <a:latin typeface="Times New Roman" panose="02020603050405020304" pitchFamily="18" charset="0"/>
                <a:ea typeface="黑体" panose="02010609060101010101" pitchFamily="49" charset="-122"/>
                <a:sym typeface="Symbol" panose="05050102010706020507" pitchFamily="18" charset="2"/>
              </a:rPr>
              <a:t> </a:t>
            </a:r>
            <a:r>
              <a:rPr lang="zh-CN" altLang="en-US" sz="2800" b="1" dirty="0">
                <a:latin typeface="Times New Roman" panose="02020603050405020304" pitchFamily="18" charset="0"/>
                <a:ea typeface="黑体" panose="02010609060101010101" pitchFamily="49" charset="-122"/>
              </a:rPr>
              <a:t>入度，列和 </a:t>
            </a:r>
            <a:r>
              <a:rPr lang="zh-CN" altLang="en-US" sz="3600" b="1" dirty="0">
                <a:solidFill>
                  <a:srgbClr val="0000CC"/>
                </a:solidFill>
                <a:latin typeface="Times New Roman" panose="02020603050405020304" pitchFamily="18" charset="0"/>
                <a:ea typeface="黑体" panose="02010609060101010101" pitchFamily="49" charset="-122"/>
                <a:sym typeface="Symbol" panose="05050102010706020507" pitchFamily="18" charset="2"/>
              </a:rPr>
              <a:t> </a:t>
            </a:r>
            <a:r>
              <a:rPr lang="zh-CN" altLang="en-US" sz="2800" b="1" dirty="0">
                <a:latin typeface="Times New Roman" panose="02020603050405020304" pitchFamily="18" charset="0"/>
                <a:ea typeface="黑体" panose="02010609060101010101" pitchFamily="49" charset="-122"/>
              </a:rPr>
              <a:t>出度</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宋体"/>
        <a:cs typeface=""/>
      </a:majorFont>
      <a:minorFont>
        <a:latin typeface="Times New Roman"/>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11925</TotalTime>
  <Words>1793</Words>
  <Application>Microsoft Office PowerPoint</Application>
  <PresentationFormat>全屏显示(4:3)</PresentationFormat>
  <Paragraphs>251</Paragraphs>
  <Slides>30</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3" baseType="lpstr">
      <vt:lpstr>黑体</vt:lpstr>
      <vt:lpstr>华文行楷</vt:lpstr>
      <vt:lpstr>楷体_GB2312</vt:lpstr>
      <vt:lpstr>宋体</vt:lpstr>
      <vt:lpstr>Arial</vt:lpstr>
      <vt:lpstr>Consolas</vt:lpstr>
      <vt:lpstr>Courier New</vt:lpstr>
      <vt:lpstr>Symbol</vt:lpstr>
      <vt:lpstr>Tahoma</vt:lpstr>
      <vt:lpstr>Times New Roman</vt:lpstr>
      <vt:lpstr>Wingdings</vt:lpstr>
      <vt:lpstr>Blends</vt:lpstr>
      <vt:lpstr>Equation</vt:lpstr>
      <vt:lpstr>第三讲</vt:lpstr>
      <vt:lpstr>PageRank</vt:lpstr>
      <vt:lpstr>有 向 图</vt:lpstr>
      <vt:lpstr>有向图介绍</vt:lpstr>
      <vt:lpstr>有向图相关术语</vt:lpstr>
      <vt:lpstr>有向图举例</vt:lpstr>
      <vt:lpstr>有向图举例</vt:lpstr>
      <vt:lpstr>邻接矩阵</vt:lpstr>
      <vt:lpstr>邻接矩阵的性质</vt:lpstr>
      <vt:lpstr>PageRank 数学模型</vt:lpstr>
      <vt:lpstr>PageRank 的决定因素</vt:lpstr>
      <vt:lpstr>哪个网页最重要</vt:lpstr>
      <vt:lpstr>简化的 PageRank 算法</vt:lpstr>
      <vt:lpstr>简化的PageRank模型</vt:lpstr>
      <vt:lpstr>简化PageRank的问题</vt:lpstr>
      <vt:lpstr>改进的 PageRank</vt:lpstr>
      <vt:lpstr>改进的 PageRank</vt:lpstr>
      <vt:lpstr>改进的 PageRank</vt:lpstr>
      <vt:lpstr>改进的 PageRank</vt:lpstr>
      <vt:lpstr>改进的 PageRank</vt:lpstr>
      <vt:lpstr>改进的 PageRank</vt:lpstr>
      <vt:lpstr>改进的 PageRank</vt:lpstr>
      <vt:lpstr>A 的谱半径</vt:lpstr>
      <vt:lpstr>网页排名举例</vt:lpstr>
      <vt:lpstr>网页排名举例</vt:lpstr>
      <vt:lpstr>数值算法</vt:lpstr>
      <vt:lpstr>幂法</vt:lpstr>
      <vt:lpstr>幂法举例</vt:lpstr>
      <vt:lpstr>幂法举例</vt:lpstr>
      <vt:lpstr>一个问题</vt:lpstr>
    </vt:vector>
  </TitlesOfParts>
  <Company>联想（北京）有限公司</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 User</dc:creator>
  <cp:lastModifiedBy>user</cp:lastModifiedBy>
  <cp:revision>939</cp:revision>
  <cp:lastPrinted>1601-01-01T00:00:00Z</cp:lastPrinted>
  <dcterms:created xsi:type="dcterms:W3CDTF">2005-02-05T01:21:04Z</dcterms:created>
  <dcterms:modified xsi:type="dcterms:W3CDTF">2017-05-16T11:50:50Z</dcterms:modified>
</cp:coreProperties>
</file>