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sldIdLst>
    <p:sldId id="822" r:id="rId2"/>
    <p:sldId id="783" r:id="rId3"/>
    <p:sldId id="808" r:id="rId4"/>
    <p:sldId id="809" r:id="rId5"/>
    <p:sldId id="810" r:id="rId6"/>
    <p:sldId id="811" r:id="rId7"/>
    <p:sldId id="812" r:id="rId8"/>
    <p:sldId id="813" r:id="rId9"/>
    <p:sldId id="814" r:id="rId10"/>
    <p:sldId id="815" r:id="rId11"/>
    <p:sldId id="816" r:id="rId12"/>
    <p:sldId id="817" r:id="rId13"/>
    <p:sldId id="818" r:id="rId14"/>
    <p:sldId id="819" r:id="rId15"/>
    <p:sldId id="820" r:id="rId16"/>
    <p:sldId id="82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00"/>
    <a:srgbClr val="FFFF00"/>
    <a:srgbClr val="0033CC"/>
    <a:srgbClr val="FF3300"/>
    <a:srgbClr val="CC9900"/>
    <a:srgbClr val="00660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03" autoAdjust="0"/>
    <p:restoredTop sz="86364" autoAdjust="0"/>
  </p:normalViewPr>
  <p:slideViewPr>
    <p:cSldViewPr>
      <p:cViewPr varScale="1">
        <p:scale>
          <a:sx n="87" d="100"/>
          <a:sy n="87" d="100"/>
        </p:scale>
        <p:origin x="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zh-CN" altLang="en-US"/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endParaRPr lang="en-US" altLang="zh-CN"/>
          </a:p>
        </p:txBody>
      </p:sp>
      <p:sp>
        <p:nvSpPr>
          <p:cNvPr id="466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6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66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en-US" altLang="zh-CN"/>
          </a:p>
        </p:txBody>
      </p:sp>
      <p:sp>
        <p:nvSpPr>
          <p:cNvPr id="466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fld id="{6DD51672-B4B7-40E4-9AA3-A633DAF4275E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095614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71600" y="15573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141663"/>
            <a:ext cx="6400800" cy="1752600"/>
          </a:xfrm>
        </p:spPr>
        <p:txBody>
          <a:bodyPr/>
          <a:lstStyle>
            <a:lvl1pPr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67D5EFF-BCA5-4712-9880-1CB79B0442D1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95BD92-62C6-4EB0-8E39-2D3B342BF8F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81842068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2124075" cy="59055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219825" cy="59055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EBBFE-E075-43B0-ADFD-84E792A6A02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76589062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878DB-7E6C-4B4F-9468-89D64D801AC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19435937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3AA2D-3B42-49FC-A6CA-976E97E5E03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47116834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95288" y="1125538"/>
            <a:ext cx="4135437" cy="5040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83125" y="1125538"/>
            <a:ext cx="4137025" cy="5040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9D2FA8-99BF-43BE-9CCA-7B6095176698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66380093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A66DA-321E-441F-9261-A40FCDA171A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7623371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4D2B2-FD29-4D1B-B909-8482CF864946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02896413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D51DE-594E-441C-9C7D-FE3773F0CF1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59287924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A491B-59A2-4891-B188-32BEE569AC81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3148068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CFF0F-8D74-4FF4-BB86-6A73B4BB2EF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41447056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0" name="Rectangle 8"/>
          <p:cNvSpPr>
            <a:spLocks noChangeArrowheads="1"/>
          </p:cNvSpPr>
          <p:nvPr userDrawn="1"/>
        </p:nvSpPr>
        <p:spPr bwMode="gray">
          <a:xfrm>
            <a:off x="323850" y="836613"/>
            <a:ext cx="8496300" cy="36512"/>
          </a:xfrm>
          <a:prstGeom prst="rect">
            <a:avLst/>
          </a:prstGeom>
          <a:solidFill>
            <a:srgbClr val="00CCFF">
              <a:alpha val="5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7162800" cy="6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125538"/>
            <a:ext cx="8424862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zh-CN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zh-CN"/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47CAFFA4-E2F0-4264-B39D-2190F11CC1D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ransition>
    <p:random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3600" b="1" kern="1200">
          <a:solidFill>
            <a:srgbClr val="0066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65175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2pPr>
      <a:lvl3pPr marL="1184275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3pPr>
      <a:lvl4pPr marL="160337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6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6466" y="1434566"/>
            <a:ext cx="3025031" cy="101566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r>
              <a:rPr lang="zh-CN" altLang="en-US" sz="6000" b="0" dirty="0" smtClean="0">
                <a:solidFill>
                  <a:schemeClr val="tx1"/>
                </a:solidFill>
                <a:ea typeface="黑体" panose="02010609060101010101" pitchFamily="49" charset="-122"/>
              </a:rPr>
              <a:t>第三讲</a:t>
            </a:r>
            <a:endParaRPr lang="zh-CN" altLang="en-US" sz="6000" b="0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079299" name="Rectangle 3"/>
          <p:cNvSpPr>
            <a:spLocks noChangeArrowheads="1"/>
          </p:cNvSpPr>
          <p:nvPr/>
        </p:nvSpPr>
        <p:spPr bwMode="auto">
          <a:xfrm>
            <a:off x="231775" y="3042353"/>
            <a:ext cx="8531225" cy="10156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6000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矩阵</a:t>
            </a:r>
            <a:r>
              <a:rPr lang="zh-CN" altLang="en-US" sz="60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特征值</a:t>
            </a:r>
            <a:r>
              <a:rPr lang="zh-CN" altLang="en-US" sz="6000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计算</a:t>
            </a:r>
            <a:endParaRPr lang="zh-CN" altLang="en-US" sz="6000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79301" name="Line 5"/>
          <p:cNvSpPr>
            <a:spLocks noChangeShapeType="1"/>
          </p:cNvSpPr>
          <p:nvPr/>
        </p:nvSpPr>
        <p:spPr bwMode="auto">
          <a:xfrm>
            <a:off x="323850" y="2492375"/>
            <a:ext cx="3167063" cy="0"/>
          </a:xfrm>
          <a:prstGeom prst="line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9" y="16913"/>
            <a:ext cx="3421677" cy="678239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699792" y="4583977"/>
            <a:ext cx="633670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Aft>
                <a:spcPct val="20000"/>
              </a:spcAft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 </a:t>
            </a:r>
            <a:r>
              <a:rPr lang="zh-CN" altLang="en-US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正交变换与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QR</a:t>
            </a:r>
            <a:r>
              <a:rPr lang="zh-CN" altLang="en-US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方法</a:t>
            </a:r>
          </a:p>
        </p:txBody>
      </p:sp>
    </p:spTree>
    <p:extLst>
      <p:ext uri="{BB962C8B-B14F-4D97-AF65-F5344CB8AC3E}">
        <p14:creationId xmlns:p14="http://schemas.microsoft.com/office/powerpoint/2010/main" val="367454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14E48-8B1D-4B25-BCCC-1ECC2849A98B}" type="slidenum">
              <a:rPr lang="zh-CN" altLang="en-US"/>
              <a:pPr/>
              <a:t>10</a:t>
            </a:fld>
            <a:endParaRPr lang="en-US" altLang="zh-CN"/>
          </a:p>
        </p:txBody>
      </p:sp>
      <p:sp>
        <p:nvSpPr>
          <p:cNvPr id="1219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QR </a:t>
            </a:r>
            <a:r>
              <a:rPr lang="zh-CN" altLang="en-US">
                <a:solidFill>
                  <a:srgbClr val="993300"/>
                </a:solidFill>
              </a:rPr>
              <a:t>分解算法</a:t>
            </a:r>
          </a:p>
        </p:txBody>
      </p:sp>
      <p:sp>
        <p:nvSpPr>
          <p:cNvPr id="1219587" name="Text Box 3"/>
          <p:cNvSpPr txBox="1">
            <a:spLocks noChangeArrowheads="1"/>
          </p:cNvSpPr>
          <p:nvPr/>
        </p:nvSpPr>
        <p:spPr bwMode="auto">
          <a:xfrm>
            <a:off x="468313" y="1844675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设 </a:t>
            </a:r>
            <a:endParaRPr lang="zh-CN" altLang="en-US" b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graphicFrame>
        <p:nvGraphicFramePr>
          <p:cNvPr id="1219588" name="Object 4"/>
          <p:cNvGraphicFramePr>
            <a:graphicFrameLocks noChangeAspect="1"/>
          </p:cNvGraphicFramePr>
          <p:nvPr/>
        </p:nvGraphicFramePr>
        <p:xfrm>
          <a:off x="971550" y="1844675"/>
          <a:ext cx="45021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731" name="Equation" r:id="rId3" imgW="2501640" imgH="253800" progId="Equation.DSMT4">
                  <p:embed/>
                </p:oleObj>
              </mc:Choice>
              <mc:Fallback>
                <p:oleObj name="Equation" r:id="rId3" imgW="250164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844675"/>
                        <a:ext cx="45021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9589" name="Rectangle 5"/>
          <p:cNvSpPr>
            <a:spLocks noChangeArrowheads="1"/>
          </p:cNvSpPr>
          <p:nvPr/>
        </p:nvSpPr>
        <p:spPr bwMode="auto">
          <a:xfrm>
            <a:off x="5580063" y="1844675"/>
            <a:ext cx="1957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  </a:t>
            </a:r>
            <a:r>
              <a:rPr lang="en-US" altLang="zh-CN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j 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 1, ... , </a:t>
            </a:r>
            <a:r>
              <a:rPr lang="en-US" altLang="zh-CN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 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lang="zh-CN" altLang="en-US" b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219590" name="Text Box 6"/>
          <p:cNvSpPr txBox="1">
            <a:spLocks noChangeArrowheads="1"/>
          </p:cNvSpPr>
          <p:nvPr/>
        </p:nvSpPr>
        <p:spPr bwMode="auto">
          <a:xfrm>
            <a:off x="468313" y="2420938"/>
            <a:ext cx="7777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(1)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构造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H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 baseline="-2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使得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H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=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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e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，令</a:t>
            </a:r>
          </a:p>
        </p:txBody>
      </p:sp>
      <p:graphicFrame>
        <p:nvGraphicFramePr>
          <p:cNvPr id="1219591" name="Object 7"/>
          <p:cNvGraphicFramePr>
            <a:graphicFrameLocks noChangeAspect="1"/>
          </p:cNvGraphicFramePr>
          <p:nvPr/>
        </p:nvGraphicFramePr>
        <p:xfrm>
          <a:off x="1908175" y="2636838"/>
          <a:ext cx="5735638" cy="169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732" name="Equation" r:id="rId5" imgW="3187440" imgH="939600" progId="Equation.DSMT4">
                  <p:embed/>
                </p:oleObj>
              </mc:Choice>
              <mc:Fallback>
                <p:oleObj name="Equation" r:id="rId5" imgW="3187440" imgH="939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2636838"/>
                        <a:ext cx="5735638" cy="169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9592" name="Rectangle 8"/>
          <p:cNvSpPr>
            <a:spLocks noChangeArrowheads="1"/>
          </p:cNvSpPr>
          <p:nvPr/>
        </p:nvSpPr>
        <p:spPr bwMode="auto">
          <a:xfrm>
            <a:off x="5940425" y="3068638"/>
            <a:ext cx="431800" cy="1296987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19593" name="Line 9"/>
          <p:cNvSpPr>
            <a:spLocks noChangeShapeType="1"/>
          </p:cNvSpPr>
          <p:nvPr/>
        </p:nvSpPr>
        <p:spPr bwMode="auto">
          <a:xfrm flipH="1">
            <a:off x="4211638" y="3860800"/>
            <a:ext cx="1655762" cy="288925"/>
          </a:xfrm>
          <a:prstGeom prst="line">
            <a:avLst/>
          </a:prstGeom>
          <a:noFill/>
          <a:ln w="1270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graphicFrame>
        <p:nvGraphicFramePr>
          <p:cNvPr id="1219594" name="Object 10"/>
          <p:cNvGraphicFramePr>
            <a:graphicFrameLocks noChangeAspect="1"/>
          </p:cNvGraphicFramePr>
          <p:nvPr/>
        </p:nvGraphicFramePr>
        <p:xfrm>
          <a:off x="3563938" y="3933825"/>
          <a:ext cx="45720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733" name="Equation" r:id="rId7" imgW="253800" imgH="241200" progId="Equation.DSMT4">
                  <p:embed/>
                </p:oleObj>
              </mc:Choice>
              <mc:Fallback>
                <p:oleObj name="Equation" r:id="rId7" imgW="253800" imgH="241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3933825"/>
                        <a:ext cx="457200" cy="4333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19595" name="Group 11"/>
          <p:cNvGrpSpPr>
            <a:grpSpLocks/>
          </p:cNvGrpSpPr>
          <p:nvPr/>
        </p:nvGrpSpPr>
        <p:grpSpPr bwMode="auto">
          <a:xfrm>
            <a:off x="468313" y="4479924"/>
            <a:ext cx="7777162" cy="460375"/>
            <a:chOff x="295" y="2840"/>
            <a:chExt cx="4899" cy="290"/>
          </a:xfrm>
        </p:grpSpPr>
        <p:sp>
          <p:nvSpPr>
            <p:cNvPr id="1219596" name="Text Box 12"/>
            <p:cNvSpPr txBox="1">
              <a:spLocks noChangeArrowheads="1"/>
            </p:cNvSpPr>
            <p:nvPr/>
          </p:nvSpPr>
          <p:spPr bwMode="auto">
            <a:xfrm>
              <a:off x="295" y="2840"/>
              <a:ext cx="489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(2) </a:t>
              </a:r>
              <a:r>
                <a:rPr lang="zh-CN" altLang="en-US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构造 </a:t>
              </a:r>
              <a:r>
                <a:rPr lang="en-US" altLang="zh-CN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     </a:t>
              </a:r>
              <a:r>
                <a:rPr lang="en-US" altLang="zh-CN" b="1" baseline="-25000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 </a:t>
              </a:r>
              <a:r>
                <a:rPr lang="zh-CN" altLang="en-US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使得 </a:t>
              </a:r>
              <a:r>
                <a:rPr lang="en-US" altLang="zh-CN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                  </a:t>
              </a:r>
              <a:r>
                <a:rPr lang="en-US" altLang="zh-CN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 </a:t>
              </a:r>
              <a:r>
                <a:rPr lang="zh-CN" altLang="en-US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，令</a:t>
              </a:r>
            </a:p>
          </p:txBody>
        </p:sp>
        <p:graphicFrame>
          <p:nvGraphicFramePr>
            <p:cNvPr id="1219597" name="Object 13"/>
            <p:cNvGraphicFramePr>
              <a:graphicFrameLocks noChangeAspect="1"/>
            </p:cNvGraphicFramePr>
            <p:nvPr/>
          </p:nvGraphicFramePr>
          <p:xfrm>
            <a:off x="1066" y="2886"/>
            <a:ext cx="273" cy="2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9734" name="Equation" r:id="rId9" imgW="241200" imgH="215640" progId="Equation.DSMT4">
                    <p:embed/>
                  </p:oleObj>
                </mc:Choice>
                <mc:Fallback>
                  <p:oleObj name="Equation" r:id="rId9" imgW="241200" imgH="21564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6" y="2886"/>
                          <a:ext cx="273" cy="2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hlink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19598" name="Object 14"/>
            <p:cNvGraphicFramePr>
              <a:graphicFrameLocks noChangeAspect="1"/>
            </p:cNvGraphicFramePr>
            <p:nvPr/>
          </p:nvGraphicFramePr>
          <p:xfrm>
            <a:off x="1747" y="2840"/>
            <a:ext cx="991" cy="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9735" name="Equation" r:id="rId11" imgW="876240" imgH="253800" progId="Equation.DSMT4">
                    <p:embed/>
                  </p:oleObj>
                </mc:Choice>
                <mc:Fallback>
                  <p:oleObj name="Equation" r:id="rId11" imgW="876240" imgH="25380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47" y="2840"/>
                          <a:ext cx="991" cy="2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hlink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19599" name="Object 15"/>
          <p:cNvGraphicFramePr>
            <a:graphicFrameLocks noChangeAspect="1"/>
          </p:cNvGraphicFramePr>
          <p:nvPr/>
        </p:nvGraphicFramePr>
        <p:xfrm>
          <a:off x="1116013" y="5157788"/>
          <a:ext cx="17145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736" name="Equation" r:id="rId13" imgW="952200" imgH="507960" progId="Equation.DSMT4">
                  <p:embed/>
                </p:oleObj>
              </mc:Choice>
              <mc:Fallback>
                <p:oleObj name="Equation" r:id="rId13" imgW="952200" imgH="50796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5157788"/>
                        <a:ext cx="17145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19600" name="Group 16"/>
          <p:cNvGrpSpPr>
            <a:grpSpLocks/>
          </p:cNvGrpSpPr>
          <p:nvPr/>
        </p:nvGrpSpPr>
        <p:grpSpPr bwMode="auto">
          <a:xfrm>
            <a:off x="3132138" y="4581525"/>
            <a:ext cx="5030787" cy="2101850"/>
            <a:chOff x="1973" y="2886"/>
            <a:chExt cx="3169" cy="1324"/>
          </a:xfrm>
        </p:grpSpPr>
        <p:sp>
          <p:nvSpPr>
            <p:cNvPr id="1219601" name="AutoShape 17"/>
            <p:cNvSpPr>
              <a:spLocks noChangeArrowheads="1"/>
            </p:cNvSpPr>
            <p:nvPr/>
          </p:nvSpPr>
          <p:spPr bwMode="auto">
            <a:xfrm>
              <a:off x="1973" y="3475"/>
              <a:ext cx="317" cy="137"/>
            </a:xfrm>
            <a:prstGeom prst="rightArrow">
              <a:avLst>
                <a:gd name="adj1" fmla="val 50000"/>
                <a:gd name="adj2" fmla="val 5784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1219602" name="Object 18"/>
            <p:cNvGraphicFramePr>
              <a:graphicFrameLocks noChangeAspect="1"/>
            </p:cNvGraphicFramePr>
            <p:nvPr/>
          </p:nvGraphicFramePr>
          <p:xfrm>
            <a:off x="2336" y="2886"/>
            <a:ext cx="2806" cy="13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9737" name="Equation" r:id="rId15" imgW="2476440" imgH="1168200" progId="Equation.DSMT4">
                    <p:embed/>
                  </p:oleObj>
                </mc:Choice>
                <mc:Fallback>
                  <p:oleObj name="Equation" r:id="rId15" imgW="2476440" imgH="1168200" progId="Equation.DSMT4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36" y="2886"/>
                          <a:ext cx="2806" cy="13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19603" name="Rectangle 19"/>
          <p:cNvSpPr>
            <a:spLocks noChangeArrowheads="1"/>
          </p:cNvSpPr>
          <p:nvPr/>
        </p:nvSpPr>
        <p:spPr bwMode="auto">
          <a:xfrm>
            <a:off x="6477000" y="5386388"/>
            <a:ext cx="431800" cy="1296987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19604" name="Rectangle 20"/>
          <p:cNvSpPr>
            <a:spLocks noChangeArrowheads="1"/>
          </p:cNvSpPr>
          <p:nvPr/>
        </p:nvSpPr>
        <p:spPr bwMode="auto">
          <a:xfrm>
            <a:off x="250824" y="1125538"/>
            <a:ext cx="3384551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算法（</a:t>
            </a:r>
            <a:r>
              <a:rPr lang="en-US" altLang="zh-CN" sz="28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QR 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分解）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559969" y="1156315"/>
            <a:ext cx="5220692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考虑到稳定性，采用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Householder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变换</a:t>
            </a:r>
            <a:endParaRPr lang="zh-CN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19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219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19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219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219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219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21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19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219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9590" grpId="0"/>
      <p:bldP spid="1219592" grpId="0" animBg="1"/>
      <p:bldP spid="1219593" grpId="0" animBg="1"/>
      <p:bldP spid="121960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6C561-8B7A-4CD5-B63A-45243319025C}" type="slidenum">
              <a:rPr lang="zh-CN" altLang="en-US"/>
              <a:pPr/>
              <a:t>11</a:t>
            </a:fld>
            <a:endParaRPr lang="en-US" altLang="zh-CN"/>
          </a:p>
        </p:txBody>
      </p:sp>
      <p:sp>
        <p:nvSpPr>
          <p:cNvPr id="1220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QR </a:t>
            </a:r>
            <a:r>
              <a:rPr lang="zh-CN" altLang="en-US">
                <a:solidFill>
                  <a:srgbClr val="993300"/>
                </a:solidFill>
              </a:rPr>
              <a:t>分解算法</a:t>
            </a:r>
          </a:p>
        </p:txBody>
      </p:sp>
      <p:sp>
        <p:nvSpPr>
          <p:cNvPr id="1220611" name="Text Box 3"/>
          <p:cNvSpPr txBox="1">
            <a:spLocks noChangeArrowheads="1"/>
          </p:cNvSpPr>
          <p:nvPr/>
        </p:nvSpPr>
        <p:spPr bwMode="auto">
          <a:xfrm>
            <a:off x="395288" y="1125538"/>
            <a:ext cx="8207375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以此类推，经过 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b="1" dirty="0">
                <a:latin typeface="Courier New" panose="02070309020205020404" pitchFamily="49" charset="0"/>
                <a:ea typeface="黑体" panose="02010609060101010101" pitchFamily="49" charset="-122"/>
              </a:rPr>
              <a:t>-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1 </a:t>
            </a: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步，可得 </a:t>
            </a:r>
            <a:r>
              <a:rPr lang="en-US" altLang="zh-CN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Householder </a:t>
            </a: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矩阵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H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H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... ,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H</a:t>
            </a:r>
            <a:r>
              <a:rPr lang="en-US" altLang="zh-CN" b="1" i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-1</a:t>
            </a:r>
            <a:r>
              <a:rPr lang="en-US" altLang="zh-CN" b="1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，使得</a:t>
            </a:r>
          </a:p>
        </p:txBody>
      </p:sp>
      <p:graphicFrame>
        <p:nvGraphicFramePr>
          <p:cNvPr id="12206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028553"/>
              </p:ext>
            </p:extLst>
          </p:nvPr>
        </p:nvGraphicFramePr>
        <p:xfrm>
          <a:off x="1619250" y="2060575"/>
          <a:ext cx="4957763" cy="169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689" name="Equation" r:id="rId3" imgW="2755800" imgH="939600" progId="Equation.DSMT4">
                  <p:embed/>
                </p:oleObj>
              </mc:Choice>
              <mc:Fallback>
                <p:oleObj name="Equation" r:id="rId3" imgW="2755800" imgH="939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060575"/>
                        <a:ext cx="4957763" cy="169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0614" name="Text Box 6"/>
          <p:cNvSpPr txBox="1">
            <a:spLocks noChangeArrowheads="1"/>
          </p:cNvSpPr>
          <p:nvPr/>
        </p:nvSpPr>
        <p:spPr bwMode="auto">
          <a:xfrm>
            <a:off x="1043608" y="4118626"/>
            <a:ext cx="755905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令                                    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                 ，</a:t>
            </a: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即得</a:t>
            </a:r>
          </a:p>
        </p:txBody>
      </p:sp>
      <p:graphicFrame>
        <p:nvGraphicFramePr>
          <p:cNvPr id="12206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3128187"/>
              </p:ext>
            </p:extLst>
          </p:nvPr>
        </p:nvGraphicFramePr>
        <p:xfrm>
          <a:off x="1589088" y="4080059"/>
          <a:ext cx="443230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690" name="Equation" r:id="rId5" imgW="2463480" imgH="279360" progId="Equation.DSMT4">
                  <p:embed/>
                </p:oleObj>
              </mc:Choice>
              <mc:Fallback>
                <p:oleObj name="Equation" r:id="rId5" imgW="2463480" imgH="2793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088" y="4080059"/>
                        <a:ext cx="4432300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0616" name="Object 8"/>
          <p:cNvGraphicFramePr>
            <a:graphicFrameLocks noChangeAspect="1"/>
          </p:cNvGraphicFramePr>
          <p:nvPr/>
        </p:nvGraphicFramePr>
        <p:xfrm>
          <a:off x="2916238" y="4941888"/>
          <a:ext cx="2089150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691" name="Equation" r:id="rId7" imgW="520560" imgH="203040" progId="Equation.DSMT4">
                  <p:embed/>
                </p:oleObj>
              </mc:Choice>
              <mc:Fallback>
                <p:oleObj name="Equation" r:id="rId7" imgW="520560" imgH="203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4941888"/>
                        <a:ext cx="2089150" cy="81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7150" cmpd="thinThick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404455" y="5897850"/>
            <a:ext cx="7112716" cy="830997"/>
          </a:xfrm>
          <a:prstGeom prst="rect">
            <a:avLst/>
          </a:prstGeom>
          <a:ln w="127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QR</a:t>
            </a: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分解的运算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量：约</a:t>
            </a:r>
            <a:r>
              <a:rPr lang="zh-CN" altLang="en-US" sz="4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</a:t>
            </a:r>
            <a:endParaRPr lang="zh-CN" altLang="en-US" sz="4800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856788"/>
              </p:ext>
            </p:extLst>
          </p:nvPr>
        </p:nvGraphicFramePr>
        <p:xfrm>
          <a:off x="3495486" y="5897850"/>
          <a:ext cx="633602" cy="817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692" name="Equation" r:id="rId9" imgW="304560" imgH="393480" progId="Equation.DSMT4">
                  <p:embed/>
                </p:oleObj>
              </mc:Choice>
              <mc:Fallback>
                <p:oleObj name="Equation" r:id="rId9" imgW="3045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5486" y="5897850"/>
                        <a:ext cx="633602" cy="8179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0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D38E9-C8AF-4D2D-8CB3-15391FF35E76}" type="slidenum">
              <a:rPr lang="zh-CN" altLang="en-US"/>
              <a:pPr/>
              <a:t>12</a:t>
            </a:fld>
            <a:endParaRPr lang="en-US" altLang="zh-CN"/>
          </a:p>
        </p:txBody>
      </p:sp>
      <p:sp>
        <p:nvSpPr>
          <p:cNvPr id="1221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QR </a:t>
            </a:r>
            <a:r>
              <a:rPr lang="zh-CN" altLang="en-US">
                <a:solidFill>
                  <a:srgbClr val="993300"/>
                </a:solidFill>
              </a:rPr>
              <a:t>分解举例</a:t>
            </a:r>
          </a:p>
        </p:txBody>
      </p:sp>
      <p:sp>
        <p:nvSpPr>
          <p:cNvPr id="1221635" name="Text Box 3"/>
          <p:cNvSpPr txBox="1">
            <a:spLocks noChangeArrowheads="1"/>
          </p:cNvSpPr>
          <p:nvPr/>
        </p:nvSpPr>
        <p:spPr bwMode="auto">
          <a:xfrm>
            <a:off x="250825" y="1341438"/>
            <a:ext cx="84963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例：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用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Householder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变换计算                           的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QR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分解 </a:t>
            </a:r>
          </a:p>
        </p:txBody>
      </p:sp>
      <p:graphicFrame>
        <p:nvGraphicFramePr>
          <p:cNvPr id="1221636" name="Object 4"/>
          <p:cNvGraphicFramePr>
            <a:graphicFrameLocks noChangeAspect="1"/>
          </p:cNvGraphicFramePr>
          <p:nvPr/>
        </p:nvGraphicFramePr>
        <p:xfrm>
          <a:off x="4500563" y="981075"/>
          <a:ext cx="1736725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739" name="Equation" r:id="rId3" imgW="965160" imgH="711000" progId="Equation.DSMT4">
                  <p:embed/>
                </p:oleObj>
              </mc:Choice>
              <mc:Fallback>
                <p:oleObj name="Equation" r:id="rId3" imgW="965160" imgH="711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981075"/>
                        <a:ext cx="1736725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3419872" y="2708275"/>
            <a:ext cx="5472608" cy="1656829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085343"/>
              </p:ext>
            </p:extLst>
          </p:nvPr>
        </p:nvGraphicFramePr>
        <p:xfrm>
          <a:off x="3525838" y="3559175"/>
          <a:ext cx="194627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740" name="Equation" r:id="rId5" imgW="888840" imgH="228600" progId="Equation.DSMT4">
                  <p:embed/>
                </p:oleObj>
              </mc:Choice>
              <mc:Fallback>
                <p:oleObj name="Equation" r:id="rId5" imgW="8888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5838" y="3559175"/>
                        <a:ext cx="1946275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4549541"/>
              </p:ext>
            </p:extLst>
          </p:nvPr>
        </p:nvGraphicFramePr>
        <p:xfrm>
          <a:off x="3564335" y="2852736"/>
          <a:ext cx="16129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741" name="Equation" r:id="rId7" imgW="736560" imgH="228600" progId="Equation.DSMT4">
                  <p:embed/>
                </p:oleObj>
              </mc:Choice>
              <mc:Fallback>
                <p:oleObj name="Equation" r:id="rId7" imgW="736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4335" y="2852736"/>
                        <a:ext cx="161290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023334"/>
              </p:ext>
            </p:extLst>
          </p:nvPr>
        </p:nvGraphicFramePr>
        <p:xfrm>
          <a:off x="6054725" y="3328988"/>
          <a:ext cx="2057400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742" name="Equation" r:id="rId9" imgW="939600" imgH="431640" progId="Equation.DSMT4">
                  <p:embed/>
                </p:oleObj>
              </mc:Choice>
              <mc:Fallback>
                <p:oleObj name="Equation" r:id="rId9" imgW="9396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4725" y="3328988"/>
                        <a:ext cx="2057400" cy="94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9735330"/>
              </p:ext>
            </p:extLst>
          </p:nvPr>
        </p:nvGraphicFramePr>
        <p:xfrm>
          <a:off x="5792788" y="2797175"/>
          <a:ext cx="2586037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743" name="Equation" r:id="rId11" imgW="1180800" imgH="253800" progId="Equation.DSMT4">
                  <p:embed/>
                </p:oleObj>
              </mc:Choice>
              <mc:Fallback>
                <p:oleObj name="Equation" r:id="rId11" imgW="1180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2788" y="2797175"/>
                        <a:ext cx="2586037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250825" y="2708275"/>
            <a:ext cx="20875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解：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板书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3419872" y="4658426"/>
            <a:ext cx="5472608" cy="1656829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2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5482324"/>
              </p:ext>
            </p:extLst>
          </p:nvPr>
        </p:nvGraphicFramePr>
        <p:xfrm>
          <a:off x="3613150" y="4906963"/>
          <a:ext cx="4864100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744" name="Equation" r:id="rId13" imgW="2222280" imgH="279360" progId="Equation.DSMT4">
                  <p:embed/>
                </p:oleObj>
              </mc:Choice>
              <mc:Fallback>
                <p:oleObj name="Equation" r:id="rId13" imgW="22222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3150" y="4906963"/>
                        <a:ext cx="4864100" cy="61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矩形 21"/>
          <p:cNvSpPr/>
          <p:nvPr/>
        </p:nvSpPr>
        <p:spPr>
          <a:xfrm>
            <a:off x="6963251" y="5631077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节省运算量</a:t>
            </a:r>
            <a:endParaRPr lang="zh-CN" altLang="en-US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EAB8-D592-47FC-B473-9DDAE170645B}" type="slidenum">
              <a:rPr lang="zh-CN" altLang="en-US"/>
              <a:pPr/>
              <a:t>13</a:t>
            </a:fld>
            <a:endParaRPr lang="en-US" altLang="zh-CN"/>
          </a:p>
        </p:txBody>
      </p:sp>
      <p:sp>
        <p:nvSpPr>
          <p:cNvPr id="1222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dirty="0" smtClean="0">
                <a:solidFill>
                  <a:srgbClr val="993300"/>
                </a:solidFill>
              </a:rPr>
              <a:t>实</a:t>
            </a:r>
            <a:r>
              <a:rPr lang="en-US" altLang="zh-CN" dirty="0">
                <a:solidFill>
                  <a:srgbClr val="993300"/>
                </a:solidFill>
              </a:rPr>
              <a:t> </a:t>
            </a:r>
            <a:r>
              <a:rPr lang="en-US" altLang="zh-CN" dirty="0" err="1" smtClean="0">
                <a:solidFill>
                  <a:srgbClr val="993300"/>
                </a:solidFill>
              </a:rPr>
              <a:t>Schur</a:t>
            </a:r>
            <a:r>
              <a:rPr lang="en-US" altLang="zh-CN" dirty="0" smtClean="0">
                <a:solidFill>
                  <a:srgbClr val="993300"/>
                </a:solidFill>
              </a:rPr>
              <a:t> </a:t>
            </a:r>
            <a:r>
              <a:rPr lang="zh-CN" altLang="en-US" dirty="0">
                <a:solidFill>
                  <a:srgbClr val="993300"/>
                </a:solidFill>
              </a:rPr>
              <a:t>分解 </a:t>
            </a:r>
          </a:p>
        </p:txBody>
      </p:sp>
      <p:sp>
        <p:nvSpPr>
          <p:cNvPr id="1222659" name="Rectangle 3"/>
          <p:cNvSpPr>
            <a:spLocks noChangeArrowheads="1"/>
          </p:cNvSpPr>
          <p:nvPr/>
        </p:nvSpPr>
        <p:spPr bwMode="auto">
          <a:xfrm>
            <a:off x="396875" y="1123950"/>
            <a:ext cx="8062913" cy="4105275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22660" name="Text Box 4"/>
          <p:cNvSpPr txBox="1">
            <a:spLocks noChangeArrowheads="1"/>
          </p:cNvSpPr>
          <p:nvPr/>
        </p:nvSpPr>
        <p:spPr bwMode="auto">
          <a:xfrm>
            <a:off x="468313" y="1196975"/>
            <a:ext cx="7920037" cy="398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定理：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（实 </a:t>
            </a:r>
            <a:r>
              <a:rPr lang="en-US" altLang="zh-CN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Schur</a:t>
            </a:r>
            <a:r>
              <a:rPr lang="en-US" altLang="zh-C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分解）</a:t>
            </a: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设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A 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为 </a:t>
            </a:r>
            <a:r>
              <a:rPr lang="en-US" altLang="zh-CN" sz="28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n 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阶实矩阵，则存在正交矩阵 </a:t>
            </a:r>
            <a:r>
              <a:rPr lang="en-US" altLang="zh-CN" sz="28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Q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，使得</a:t>
            </a: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                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en-US" altLang="zh-CN" sz="2800" b="1" i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endParaRPr lang="en-US" altLang="zh-CN" sz="2800" b="1" i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endParaRPr lang="en-US" altLang="zh-CN" sz="2800" b="1" i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endParaRPr lang="en-US" altLang="zh-CN" sz="2800" b="1" i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其中 </a:t>
            </a:r>
            <a:r>
              <a:rPr lang="en-US" altLang="zh-CN" sz="2800" b="1" i="1" dirty="0" err="1">
                <a:latin typeface="Times New Roman" panose="02020603050405020304" pitchFamily="18" charset="0"/>
                <a:ea typeface="黑体" panose="02010609060101010101" pitchFamily="49" charset="-122"/>
              </a:rPr>
              <a:t>R</a:t>
            </a:r>
            <a:r>
              <a:rPr lang="en-US" altLang="zh-CN" sz="2800" b="1" i="1" baseline="-25000" dirty="0" err="1">
                <a:latin typeface="Times New Roman" panose="02020603050405020304" pitchFamily="18" charset="0"/>
                <a:ea typeface="黑体" panose="02010609060101010101" pitchFamily="49" charset="-122"/>
              </a:rPr>
              <a:t>ii</a:t>
            </a:r>
            <a:r>
              <a:rPr lang="en-US" altLang="zh-CN" sz="28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是一阶或二阶方阵。 </a:t>
            </a:r>
            <a:endParaRPr lang="en-US" altLang="zh-CN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2226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3092166"/>
              </p:ext>
            </p:extLst>
          </p:nvPr>
        </p:nvGraphicFramePr>
        <p:xfrm>
          <a:off x="900113" y="2420938"/>
          <a:ext cx="4824412" cy="202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2681" name="Equation" r:id="rId3" imgW="2234880" imgH="939600" progId="Equation.DSMT4">
                  <p:embed/>
                </p:oleObj>
              </mc:Choice>
              <mc:Fallback>
                <p:oleObj name="Equation" r:id="rId3" imgW="2234880" imgH="939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420938"/>
                        <a:ext cx="4824412" cy="202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2662" name="Rectangle 6"/>
          <p:cNvSpPr>
            <a:spLocks noChangeArrowheads="1"/>
          </p:cNvSpPr>
          <p:nvPr/>
        </p:nvSpPr>
        <p:spPr bwMode="auto">
          <a:xfrm>
            <a:off x="395288" y="5445125"/>
            <a:ext cx="8424862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若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R</a:t>
            </a:r>
            <a:r>
              <a:rPr lang="en-US" altLang="zh-CN" b="1" i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ii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是一阶方阵，则它就是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的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特征值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；</a:t>
            </a:r>
          </a:p>
          <a:p>
            <a:pPr>
              <a:lnSpc>
                <a:spcPct val="130000"/>
              </a:lnSpc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若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R</a:t>
            </a:r>
            <a:r>
              <a:rPr lang="en-US" altLang="zh-CN" b="1" i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ii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是二阶方阵，则其特征值为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的两个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共轭复特征值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</a:p>
        </p:txBody>
      </p:sp>
      <p:sp>
        <p:nvSpPr>
          <p:cNvPr id="1222663" name="Rectangle 7"/>
          <p:cNvSpPr>
            <a:spLocks noChangeArrowheads="1"/>
          </p:cNvSpPr>
          <p:nvPr/>
        </p:nvSpPr>
        <p:spPr bwMode="auto">
          <a:xfrm>
            <a:off x="6229350" y="3140075"/>
            <a:ext cx="2160588" cy="4667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拟上三角矩阵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E073-F66E-44D4-846B-B10C2C724D7D}" type="slidenum">
              <a:rPr lang="zh-CN" altLang="en-US"/>
              <a:pPr/>
              <a:t>14</a:t>
            </a:fld>
            <a:endParaRPr lang="en-US" altLang="zh-CN"/>
          </a:p>
        </p:txBody>
      </p:sp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QR </a:t>
            </a:r>
            <a:r>
              <a:rPr lang="zh-CN" altLang="en-US">
                <a:solidFill>
                  <a:srgbClr val="993300"/>
                </a:solidFill>
              </a:rPr>
              <a:t>迭代 </a:t>
            </a:r>
          </a:p>
        </p:txBody>
      </p:sp>
      <p:sp>
        <p:nvSpPr>
          <p:cNvPr id="1223683" name="Rectangle 3"/>
          <p:cNvSpPr>
            <a:spLocks noChangeArrowheads="1"/>
          </p:cNvSpPr>
          <p:nvPr/>
        </p:nvSpPr>
        <p:spPr bwMode="auto">
          <a:xfrm>
            <a:off x="323850" y="1125538"/>
            <a:ext cx="3527425" cy="617537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QR 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迭代算法</a:t>
            </a:r>
          </a:p>
        </p:txBody>
      </p:sp>
      <p:sp>
        <p:nvSpPr>
          <p:cNvPr id="1223684" name="Rectangle 4"/>
          <p:cNvSpPr>
            <a:spLocks noChangeArrowheads="1"/>
          </p:cNvSpPr>
          <p:nvPr/>
        </p:nvSpPr>
        <p:spPr bwMode="auto">
          <a:xfrm>
            <a:off x="467544" y="1820472"/>
            <a:ext cx="6191250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计算矩阵的所有特征值和特征向量</a:t>
            </a:r>
          </a:p>
          <a:p>
            <a:pPr>
              <a:lnSpc>
                <a:spcPct val="130000"/>
              </a:lnSpc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计算过程</a:t>
            </a:r>
          </a:p>
        </p:txBody>
      </p:sp>
      <p:sp>
        <p:nvSpPr>
          <p:cNvPr id="1223685" name="Rectangle 5"/>
          <p:cNvSpPr>
            <a:spLocks noChangeArrowheads="1"/>
          </p:cNvSpPr>
          <p:nvPr/>
        </p:nvSpPr>
        <p:spPr bwMode="auto">
          <a:xfrm>
            <a:off x="801636" y="2939269"/>
            <a:ext cx="7514780" cy="26574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(1)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令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endParaRPr lang="en-US" altLang="zh-CN" b="1" i="1" dirty="0"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</a:pP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(2)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对 </a:t>
            </a:r>
            <a:r>
              <a:rPr lang="en-US" altLang="zh-CN" b="1" i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k </a:t>
            </a:r>
            <a:r>
              <a:rPr lang="en-US" altLang="zh-CN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= 1, 2, ... </a:t>
            </a: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，</a:t>
            </a:r>
          </a:p>
          <a:p>
            <a:pPr>
              <a:spcBef>
                <a:spcPct val="50000"/>
              </a:spcBef>
            </a:pP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    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计算 </a:t>
            </a:r>
            <a:r>
              <a:rPr lang="en-US" altLang="zh-CN" b="1" i="1" dirty="0" err="1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A</a:t>
            </a:r>
            <a:r>
              <a:rPr lang="en-US" altLang="zh-CN" b="1" i="1" baseline="-25000" dirty="0" err="1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k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的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QR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分解</a:t>
            </a:r>
          </a:p>
          <a:p>
            <a:pPr>
              <a:spcBef>
                <a:spcPct val="50000"/>
              </a:spcBef>
            </a:pP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     计算</a:t>
            </a:r>
            <a:endParaRPr lang="zh-CN" altLang="en-US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直到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A</a:t>
            </a:r>
            <a:r>
              <a:rPr lang="en-US" altLang="zh-CN" b="1" i="1" baseline="-25000" dirty="0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k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+1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收敛到一个 </a:t>
            </a: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拟上三角阵</a:t>
            </a:r>
          </a:p>
        </p:txBody>
      </p:sp>
      <p:graphicFrame>
        <p:nvGraphicFramePr>
          <p:cNvPr id="122368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1195865"/>
              </p:ext>
            </p:extLst>
          </p:nvPr>
        </p:nvGraphicFramePr>
        <p:xfrm>
          <a:off x="1979712" y="4538905"/>
          <a:ext cx="17208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3724" name="Equation" r:id="rId3" imgW="774360" imgH="228600" progId="Equation.DSMT4">
                  <p:embed/>
                </p:oleObj>
              </mc:Choice>
              <mc:Fallback>
                <p:oleObj name="Equation" r:id="rId3" imgW="77436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4538905"/>
                        <a:ext cx="172085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368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775746"/>
              </p:ext>
            </p:extLst>
          </p:nvPr>
        </p:nvGraphicFramePr>
        <p:xfrm>
          <a:off x="4067944" y="4014006"/>
          <a:ext cx="1525587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3725" name="Equation" r:id="rId5" imgW="685800" imgH="228600" progId="Equation.DSMT4">
                  <p:embed/>
                </p:oleObj>
              </mc:Choice>
              <mc:Fallback>
                <p:oleObj name="Equation" r:id="rId5" imgW="68580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4014006"/>
                        <a:ext cx="1525587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801636" y="5884482"/>
            <a:ext cx="7514780" cy="830997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优点：可以计算所有特征值和特征向量</a:t>
            </a:r>
            <a:endParaRPr lang="en-US" altLang="zh-CN" b="1" dirty="0" smtClean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  <a:sym typeface="Wingdings 2" panose="05020102010507070707" pitchFamily="18" charset="2"/>
            </a:endParaRPr>
          </a:p>
          <a:p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缺点：收敛慢，运算太大，约 </a:t>
            </a:r>
            <a:r>
              <a:rPr lang="en-US" altLang="zh-CN" b="1" i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O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(</a:t>
            </a:r>
            <a:r>
              <a:rPr lang="en-US" altLang="zh-CN" b="1" i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n</a:t>
            </a:r>
            <a:r>
              <a:rPr lang="en-US" altLang="zh-CN" b="1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4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)</a:t>
            </a:r>
            <a:endParaRPr lang="zh-CN" alt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E073-F66E-44D4-846B-B10C2C724D7D}" type="slidenum">
              <a:rPr lang="zh-CN" altLang="en-US"/>
              <a:pPr/>
              <a:t>15</a:t>
            </a:fld>
            <a:endParaRPr lang="en-US" altLang="zh-CN"/>
          </a:p>
        </p:txBody>
      </p:sp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dirty="0" smtClean="0">
                <a:solidFill>
                  <a:srgbClr val="993300"/>
                </a:solidFill>
              </a:rPr>
              <a:t>实用的 </a:t>
            </a:r>
            <a:r>
              <a:rPr lang="en-US" altLang="zh-CN" dirty="0" smtClean="0">
                <a:solidFill>
                  <a:srgbClr val="993300"/>
                </a:solidFill>
              </a:rPr>
              <a:t>QR </a:t>
            </a:r>
            <a:r>
              <a:rPr lang="zh-CN" altLang="en-US" dirty="0">
                <a:solidFill>
                  <a:srgbClr val="993300"/>
                </a:solidFill>
              </a:rPr>
              <a:t>迭代 </a:t>
            </a:r>
          </a:p>
        </p:txBody>
      </p:sp>
      <p:sp>
        <p:nvSpPr>
          <p:cNvPr id="1223684" name="Rectangle 4"/>
          <p:cNvSpPr>
            <a:spLocks noChangeArrowheads="1"/>
          </p:cNvSpPr>
          <p:nvPr/>
        </p:nvSpPr>
        <p:spPr bwMode="auto">
          <a:xfrm>
            <a:off x="404984" y="1740619"/>
            <a:ext cx="862142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先采用 </a:t>
            </a:r>
            <a:r>
              <a:rPr lang="en-US" altLang="zh-CN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Householder 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变换，通过相似变换，将矩阵 </a:t>
            </a:r>
            <a:r>
              <a:rPr lang="en-US" altLang="zh-CN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A 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转化为上 </a:t>
            </a:r>
            <a:r>
              <a:rPr lang="en-US" altLang="zh-CN" b="1" dirty="0" err="1" smtClean="0">
                <a:latin typeface="Times New Roman" panose="02020603050405020304" pitchFamily="18" charset="0"/>
                <a:ea typeface="黑体" panose="02010609060101010101" pitchFamily="49" charset="-122"/>
              </a:rPr>
              <a:t>Hessenberg</a:t>
            </a:r>
            <a:r>
              <a:rPr lang="en-US" altLang="zh-CN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矩阵 </a:t>
            </a:r>
            <a:r>
              <a:rPr lang="en-US" altLang="zh-CN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H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，运算量 </a:t>
            </a:r>
            <a:r>
              <a:rPr lang="en-US" altLang="zh-CN" b="1" i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O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(</a:t>
            </a:r>
            <a:r>
              <a:rPr lang="en-US" altLang="zh-CN" b="1" i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n</a:t>
            </a:r>
            <a:r>
              <a:rPr lang="en-US" altLang="zh-CN" b="1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3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)</a:t>
            </a:r>
            <a:endParaRPr lang="zh-CN" altLang="en-US" b="1" dirty="0" smtClean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对 </a:t>
            </a:r>
            <a:r>
              <a:rPr lang="en-US" altLang="zh-CN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H 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进行隐式 </a:t>
            </a:r>
            <a:r>
              <a:rPr lang="en-US" altLang="zh-CN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QR 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迭代，每步运算量 </a:t>
            </a:r>
            <a:r>
              <a:rPr lang="en-US" altLang="zh-CN" b="1" i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O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(</a:t>
            </a:r>
            <a:r>
              <a:rPr lang="en-US" altLang="zh-CN" b="1" i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n</a:t>
            </a:r>
            <a:r>
              <a:rPr lang="en-US" altLang="zh-CN" b="1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2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)</a:t>
            </a:r>
          </a:p>
          <a:p>
            <a:pPr>
              <a:lnSpc>
                <a:spcPct val="130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en-US" altLang="zh-CN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 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选择适当的位移策略，对算法进行加速，这样平均</a:t>
            </a:r>
            <a:r>
              <a:rPr lang="en-US" altLang="zh-CN" b="1" dirty="0" smtClean="0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2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到</a:t>
            </a:r>
            <a:r>
              <a:rPr lang="en-US" altLang="zh-CN" b="1" dirty="0" smtClean="0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3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步就能收敛到一个特征值，因此总迭代步数约 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2</a:t>
            </a:r>
            <a:r>
              <a:rPr lang="en-US" altLang="zh-CN" b="1" i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n</a:t>
            </a:r>
            <a:r>
              <a:rPr lang="en-US" altLang="zh-CN" b="1" dirty="0" smtClean="0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 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到 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3</a:t>
            </a:r>
            <a:r>
              <a:rPr lang="en-US" altLang="zh-CN" b="1" i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n</a:t>
            </a:r>
            <a:endParaRPr lang="zh-CN" altLang="en-US" b="1" i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07504" y="1196752"/>
            <a:ext cx="46081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实用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的 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QR 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迭代算法</a:t>
            </a:r>
          </a:p>
        </p:txBody>
      </p:sp>
      <p:sp>
        <p:nvSpPr>
          <p:cNvPr id="11" name="矩形 10"/>
          <p:cNvSpPr/>
          <p:nvPr/>
        </p:nvSpPr>
        <p:spPr>
          <a:xfrm>
            <a:off x="683568" y="4437112"/>
            <a:ext cx="4536504" cy="461665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将总运算量从 </a:t>
            </a:r>
            <a:r>
              <a:rPr lang="en-US" altLang="zh-CN" b="1" i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O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(</a:t>
            </a:r>
            <a:r>
              <a:rPr lang="en-US" altLang="zh-CN" b="1" i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n</a:t>
            </a:r>
            <a:r>
              <a:rPr lang="en-US" altLang="zh-CN" b="1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4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) 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降到 </a:t>
            </a:r>
            <a:r>
              <a:rPr lang="en-US" altLang="zh-CN" b="1" i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O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(</a:t>
            </a:r>
            <a:r>
              <a:rPr lang="en-US" altLang="zh-CN" b="1" i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n</a:t>
            </a:r>
            <a:r>
              <a:rPr lang="en-US" altLang="zh-CN" b="1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3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)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 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666645" y="5048272"/>
            <a:ext cx="4536504" cy="461665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Wingdings 2" panose="05020102010507070707" pitchFamily="18" charset="2"/>
              </a:rPr>
              <a:t>具体实施细节可参见相关文献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9780513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DE073-F66E-44D4-846B-B10C2C724D7D}" type="slidenum">
              <a:rPr lang="zh-CN" altLang="en-US"/>
              <a:pPr/>
              <a:t>16</a:t>
            </a:fld>
            <a:endParaRPr lang="en-US" altLang="zh-CN"/>
          </a:p>
        </p:txBody>
      </p:sp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dirty="0" smtClean="0">
                <a:solidFill>
                  <a:srgbClr val="993300"/>
                </a:solidFill>
              </a:rPr>
              <a:t>MATLAB</a:t>
            </a:r>
            <a:r>
              <a:rPr lang="zh-CN" altLang="en-US" dirty="0" smtClean="0">
                <a:solidFill>
                  <a:srgbClr val="993300"/>
                </a:solidFill>
              </a:rPr>
              <a:t>计算特征值 </a:t>
            </a:r>
            <a:endParaRPr lang="zh-CN" altLang="en-US" dirty="0">
              <a:solidFill>
                <a:srgbClr val="993300"/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23321" y="1717556"/>
            <a:ext cx="7772400" cy="68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计算所有特征值和特征向量：</a:t>
            </a:r>
            <a:r>
              <a:rPr lang="en-US" altLang="zh-CN" sz="3200" b="1" dirty="0" err="1" smtClean="0">
                <a:solidFill>
                  <a:srgbClr val="0000FF"/>
                </a:solidFill>
                <a:latin typeface="Consolas" panose="020B0609020204030204" pitchFamily="49" charset="0"/>
                <a:ea typeface="楷体_GB2312" panose="02010609030101010101" pitchFamily="49" charset="-122"/>
              </a:rPr>
              <a:t>eig</a:t>
            </a:r>
            <a:endParaRPr lang="en-US" altLang="zh-CN" sz="3200" b="1" dirty="0">
              <a:solidFill>
                <a:srgbClr val="0000FF"/>
              </a:solidFill>
              <a:latin typeface="Consolas" panose="020B0609020204030204" pitchFamily="49" charset="0"/>
              <a:ea typeface="楷体_GB2312" panose="02010609030101010101" pitchFamily="49" charset="-122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79512" y="1027814"/>
            <a:ext cx="7772400" cy="60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Char char="n"/>
            </a:pP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用 </a:t>
            </a:r>
            <a:r>
              <a:rPr lang="en-US" altLang="zh-CN" sz="2800" b="1" dirty="0" err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Maltab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自带函数 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计算特征值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505024" y="5641336"/>
            <a:ext cx="8387456" cy="68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en-US" altLang="zh-CN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大规模稀疏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矩阵的</a:t>
            </a:r>
            <a:r>
              <a:rPr lang="zh-CN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部分</a:t>
            </a:r>
            <a:r>
              <a:rPr lang="zh-CN" altLang="en-US" sz="28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特征值和特征向量：</a:t>
            </a:r>
            <a:r>
              <a:rPr lang="en-US" altLang="zh-CN" sz="3200" b="1" dirty="0" err="1" smtClean="0">
                <a:solidFill>
                  <a:srgbClr val="0000FF"/>
                </a:solidFill>
                <a:latin typeface="Consolas" panose="020B0609020204030204" pitchFamily="49" charset="0"/>
                <a:ea typeface="楷体_GB2312" panose="02010609030101010101" pitchFamily="49" charset="-122"/>
              </a:rPr>
              <a:t>eigs</a:t>
            </a:r>
            <a:endParaRPr lang="en-US" altLang="zh-CN" sz="3200" b="1" dirty="0">
              <a:solidFill>
                <a:srgbClr val="0000FF"/>
              </a:solidFill>
              <a:latin typeface="Consolas" panose="020B0609020204030204" pitchFamily="49" charset="0"/>
              <a:ea typeface="楷体_GB2312" panose="02010609030101010101" pitchFamily="49" charset="-122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942898" y="2541231"/>
            <a:ext cx="7268344" cy="535531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楷体_GB2312" panose="02010609030101010101" pitchFamily="49" charset="-122"/>
              </a:rPr>
              <a:t>E=</a:t>
            </a:r>
            <a:r>
              <a:rPr lang="en-US" altLang="zh-CN" b="1" dirty="0" err="1">
                <a:solidFill>
                  <a:srgbClr val="0000FF"/>
                </a:solidFill>
                <a:latin typeface="Consolas" panose="020B0609020204030204" pitchFamily="49" charset="0"/>
                <a:ea typeface="楷体_GB2312" panose="02010609030101010101" pitchFamily="49" charset="-122"/>
              </a:rPr>
              <a:t>eig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楷体_GB2312" panose="02010609030101010101" pitchFamily="49" charset="-122"/>
              </a:rPr>
              <a:t>(A</a:t>
            </a:r>
            <a:r>
              <a:rPr lang="en-US" altLang="zh-CN" b="1" dirty="0" smtClean="0">
                <a:solidFill>
                  <a:srgbClr val="0000FF"/>
                </a:solidFill>
                <a:latin typeface="Consolas" panose="020B0609020204030204" pitchFamily="49" charset="0"/>
                <a:ea typeface="楷体_GB2312" panose="02010609030101010101" pitchFamily="49" charset="-122"/>
              </a:rPr>
              <a:t>);   </a:t>
            </a:r>
            <a:endParaRPr lang="en-US" altLang="zh-CN" b="1" dirty="0">
              <a:solidFill>
                <a:srgbClr val="0000FF"/>
              </a:solidFill>
              <a:latin typeface="Consolas" panose="020B0609020204030204" pitchFamily="49" charset="0"/>
              <a:ea typeface="楷体_GB2312" panose="02010609030101010101" pitchFamily="49" charset="-122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926665" y="3798024"/>
            <a:ext cx="7284577" cy="535531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楷体_GB2312" panose="02010609030101010101" pitchFamily="49" charset="-122"/>
              </a:rPr>
              <a:t>[V,D]=</a:t>
            </a:r>
            <a:r>
              <a:rPr lang="en-US" altLang="zh-CN" b="1" dirty="0" err="1">
                <a:solidFill>
                  <a:srgbClr val="0000FF"/>
                </a:solidFill>
                <a:latin typeface="Consolas" panose="020B0609020204030204" pitchFamily="49" charset="0"/>
                <a:ea typeface="楷体_GB2312" panose="02010609030101010101" pitchFamily="49" charset="-122"/>
              </a:rPr>
              <a:t>eig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楷体_GB2312" panose="02010609030101010101" pitchFamily="49" charset="-122"/>
              </a:rPr>
              <a:t>(A</a:t>
            </a:r>
            <a:r>
              <a:rPr lang="en-US" altLang="zh-CN" b="1" dirty="0" smtClean="0">
                <a:solidFill>
                  <a:srgbClr val="0000FF"/>
                </a:solidFill>
                <a:latin typeface="Consolas" panose="020B0609020204030204" pitchFamily="49" charset="0"/>
                <a:ea typeface="楷体_GB2312" panose="02010609030101010101" pitchFamily="49" charset="-122"/>
              </a:rPr>
              <a:t>); </a:t>
            </a:r>
            <a:endParaRPr lang="en-US" altLang="zh-CN" b="1" dirty="0">
              <a:solidFill>
                <a:srgbClr val="0000FF"/>
              </a:solidFill>
              <a:latin typeface="Consolas" panose="020B0609020204030204" pitchFamily="49" charset="0"/>
              <a:ea typeface="楷体_GB2312" panose="0201060903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99592" y="3052205"/>
            <a:ext cx="3763851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20000"/>
              </a:lnSpc>
            </a:pPr>
            <a:r>
              <a:rPr lang="en-US" altLang="zh-CN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E 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中包含 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 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的所有特征值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楷体_GB2312" panose="02010609030101010101" pitchFamily="49" charset="-122"/>
              </a:rPr>
              <a:t> </a:t>
            </a:r>
          </a:p>
        </p:txBody>
      </p:sp>
      <p:sp>
        <p:nvSpPr>
          <p:cNvPr id="4" name="矩形 3"/>
          <p:cNvSpPr/>
          <p:nvPr/>
        </p:nvSpPr>
        <p:spPr>
          <a:xfrm>
            <a:off x="899592" y="4479929"/>
            <a:ext cx="84731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 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为 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 </a:t>
            </a:r>
            <a:r>
              <a:rPr lang="zh-CN" alt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的所有特征值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组成的对角阵</a:t>
            </a:r>
            <a:r>
              <a:rPr lang="zh-CN" alt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endParaRPr lang="en-US" altLang="zh-CN" b="1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r>
              <a:rPr lang="en-US" altLang="zh-CN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V </a:t>
            </a:r>
            <a:r>
              <a:rPr lang="zh-CN" alt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为相应的特征向量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组成的矩阵，即 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AV=VD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8602476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 autoUpdateAnimBg="0"/>
      <p:bldP spid="16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7837-05EE-45E6-97C6-ABA41E08EEB9}" type="slidenum">
              <a:rPr lang="zh-CN" altLang="en-US"/>
              <a:pPr/>
              <a:t>2</a:t>
            </a:fld>
            <a:endParaRPr lang="en-US" altLang="zh-CN"/>
          </a:p>
        </p:txBody>
      </p:sp>
      <p:sp>
        <p:nvSpPr>
          <p:cNvPr id="112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16280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主要内容</a:t>
            </a:r>
          </a:p>
        </p:txBody>
      </p:sp>
      <p:sp>
        <p:nvSpPr>
          <p:cNvPr id="1122307" name="Rectangle 3"/>
          <p:cNvSpPr>
            <a:spLocks noChangeArrowheads="1"/>
          </p:cNvSpPr>
          <p:nvPr/>
        </p:nvSpPr>
        <p:spPr bwMode="auto">
          <a:xfrm>
            <a:off x="468313" y="1196975"/>
            <a:ext cx="6408737" cy="308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ct val="50000"/>
              </a:spcAft>
              <a:buClr>
                <a:srgbClr val="0000FF"/>
              </a:buClr>
              <a:buFont typeface="Wingdings" panose="05000000000000000000" pitchFamily="2" charset="2"/>
              <a:buChar char="n"/>
            </a:pPr>
            <a:r>
              <a:rPr lang="en-US" altLang="zh-CN" sz="2800">
                <a:solidFill>
                  <a:schemeClr val="accent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>
                <a:solidFill>
                  <a:schemeClr val="accent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特征值基本性质</a:t>
            </a:r>
            <a:endParaRPr lang="zh-CN" altLang="en-US" sz="2800" b="1">
              <a:solidFill>
                <a:schemeClr val="accent1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spcAft>
                <a:spcPct val="50000"/>
              </a:spcAft>
              <a:buClr>
                <a:srgbClr val="0000FF"/>
              </a:buClr>
              <a:buFont typeface="Wingdings" panose="05000000000000000000" pitchFamily="2" charset="2"/>
              <a:buChar char="n"/>
            </a:pPr>
            <a:r>
              <a:rPr lang="zh-CN" altLang="en-US" sz="2800" b="1">
                <a:solidFill>
                  <a:schemeClr val="accent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>
                <a:solidFill>
                  <a:schemeClr val="accent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幂法与反幂法</a:t>
            </a:r>
            <a:endParaRPr lang="zh-CN" altLang="en-US" sz="2800" b="1">
              <a:solidFill>
                <a:schemeClr val="accent1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spcAft>
                <a:spcPct val="50000"/>
              </a:spcAft>
              <a:buClr>
                <a:srgbClr val="0000FF"/>
              </a:buClr>
              <a:buFont typeface="Wingdings" panose="05000000000000000000" pitchFamily="2" charset="2"/>
              <a:buChar char="n"/>
            </a:pP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 正交变换与矩阵分解</a:t>
            </a:r>
          </a:p>
          <a:p>
            <a:pPr>
              <a:spcAft>
                <a:spcPct val="50000"/>
              </a:spcAft>
              <a:buClr>
                <a:srgbClr val="0000FF"/>
              </a:buClr>
              <a:buFont typeface="Wingdings" panose="05000000000000000000" pitchFamily="2" charset="2"/>
              <a:buChar char="n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QR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方法</a:t>
            </a:r>
          </a:p>
          <a:p>
            <a:pPr>
              <a:spcAft>
                <a:spcPct val="50000"/>
              </a:spcAft>
              <a:buClr>
                <a:srgbClr val="0000FF"/>
              </a:buClr>
              <a:buFont typeface="Wingdings" panose="05000000000000000000" pitchFamily="2" charset="2"/>
              <a:buChar char="n"/>
            </a:pPr>
            <a:r>
              <a:rPr lang="zh-CN" altLang="en-US" sz="2800" b="1">
                <a:solidFill>
                  <a:schemeClr val="accent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应用：</a:t>
            </a:r>
            <a:r>
              <a:rPr lang="en-US" altLang="zh-CN" sz="2800" b="1">
                <a:solidFill>
                  <a:schemeClr val="accent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Google </a:t>
            </a:r>
            <a:r>
              <a:rPr lang="zh-CN" altLang="en-US" sz="2800" b="1">
                <a:solidFill>
                  <a:schemeClr val="accent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网页排名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278438" y="3317569"/>
            <a:ext cx="3628750" cy="2308324"/>
          </a:xfrm>
          <a:prstGeom prst="rect">
            <a:avLst/>
          </a:prstGeom>
          <a:ln>
            <a:solidFill>
              <a:srgbClr val="C00000"/>
            </a:solidFill>
            <a:prstDash val="solid"/>
          </a:ln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注：若不要求               </a:t>
            </a:r>
            <a:endParaRPr lang="en-US" altLang="zh-CN" b="1" dirty="0" smtClean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则 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Householder 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变换</a:t>
            </a:r>
            <a:endParaRPr lang="en-US" altLang="zh-CN" b="1" dirty="0" smtClean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r>
              <a:rPr lang="en-US" altLang="zh-CN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定义为</a:t>
            </a:r>
            <a:endParaRPr lang="en-US" altLang="zh-CN" b="1" dirty="0" smtClean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endParaRPr lang="en-US" altLang="zh-CN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endParaRPr lang="en-US" altLang="zh-CN" b="1" dirty="0" smtClean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endParaRPr lang="zh-CN" altLang="en-US" dirty="0"/>
          </a:p>
        </p:txBody>
      </p:sp>
      <p:sp>
        <p:nvSpPr>
          <p:cNvPr id="1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92D73-C056-4A77-BC70-A9984540ED36}" type="slidenum">
              <a:rPr lang="zh-CN" altLang="en-US"/>
              <a:pPr/>
              <a:t>3</a:t>
            </a:fld>
            <a:endParaRPr lang="en-US" altLang="zh-CN"/>
          </a:p>
        </p:txBody>
      </p:sp>
      <p:sp>
        <p:nvSpPr>
          <p:cNvPr id="1212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Householder </a:t>
            </a:r>
            <a:r>
              <a:rPr lang="zh-CN" altLang="en-US">
                <a:solidFill>
                  <a:srgbClr val="993300"/>
                </a:solidFill>
              </a:rPr>
              <a:t>变换</a:t>
            </a:r>
          </a:p>
        </p:txBody>
      </p:sp>
      <p:sp>
        <p:nvSpPr>
          <p:cNvPr id="1212419" name="Rectangle 3"/>
          <p:cNvSpPr>
            <a:spLocks noChangeArrowheads="1"/>
          </p:cNvSpPr>
          <p:nvPr/>
        </p:nvSpPr>
        <p:spPr bwMode="auto">
          <a:xfrm>
            <a:off x="259339" y="3200149"/>
            <a:ext cx="25193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基本性质</a:t>
            </a:r>
          </a:p>
        </p:txBody>
      </p:sp>
      <p:sp>
        <p:nvSpPr>
          <p:cNvPr id="1212420" name="Text Box 4"/>
          <p:cNvSpPr txBox="1">
            <a:spLocks noChangeArrowheads="1"/>
          </p:cNvSpPr>
          <p:nvPr/>
        </p:nvSpPr>
        <p:spPr bwMode="auto">
          <a:xfrm>
            <a:off x="598488" y="3687677"/>
            <a:ext cx="467995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63600" indent="-863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541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44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4351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(1)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对称：</a:t>
            </a:r>
          </a:p>
          <a:p>
            <a:pPr>
              <a:spcBef>
                <a:spcPct val="50000"/>
              </a:spcBef>
            </a:pPr>
            <a:r>
              <a:rPr lang="en-US" altLang="zh-CN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(2)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正交：</a:t>
            </a:r>
          </a:p>
          <a:p>
            <a:pPr>
              <a:spcBef>
                <a:spcPct val="50000"/>
              </a:spcBef>
            </a:pPr>
            <a:r>
              <a:rPr lang="en-US" altLang="zh-CN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(3)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对合：</a:t>
            </a:r>
          </a:p>
          <a:p>
            <a:pPr>
              <a:spcBef>
                <a:spcPct val="50000"/>
              </a:spcBef>
            </a:pPr>
            <a:r>
              <a:rPr lang="en-US" altLang="zh-CN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(4)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保模：</a:t>
            </a:r>
          </a:p>
          <a:p>
            <a:pPr>
              <a:spcBef>
                <a:spcPct val="50000"/>
              </a:spcBef>
            </a:pPr>
            <a:r>
              <a:rPr lang="en-US" altLang="zh-CN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(5) </a:t>
            </a:r>
          </a:p>
        </p:txBody>
      </p:sp>
      <p:graphicFrame>
        <p:nvGraphicFramePr>
          <p:cNvPr id="12124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398591"/>
              </p:ext>
            </p:extLst>
          </p:nvPr>
        </p:nvGraphicFramePr>
        <p:xfrm>
          <a:off x="1966913" y="3687677"/>
          <a:ext cx="1363663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599" name="Equation" r:id="rId3" imgW="622080" imgH="241200" progId="Equation.DSMT4">
                  <p:embed/>
                </p:oleObj>
              </mc:Choice>
              <mc:Fallback>
                <p:oleObj name="Equation" r:id="rId3" imgW="622080" imgH="241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6913" y="3687677"/>
                        <a:ext cx="1363663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2422" name="Rectangle 6"/>
          <p:cNvSpPr>
            <a:spLocks noChangeArrowheads="1"/>
          </p:cNvSpPr>
          <p:nvPr/>
        </p:nvSpPr>
        <p:spPr bwMode="auto">
          <a:xfrm>
            <a:off x="323850" y="1123950"/>
            <a:ext cx="7272338" cy="187325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12423" name="Text Box 7"/>
          <p:cNvSpPr txBox="1">
            <a:spLocks noChangeArrowheads="1"/>
          </p:cNvSpPr>
          <p:nvPr/>
        </p:nvSpPr>
        <p:spPr bwMode="auto">
          <a:xfrm>
            <a:off x="395288" y="1196975"/>
            <a:ext cx="7127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定义</a:t>
            </a:r>
            <a:r>
              <a:rPr lang="zh-CN" altLang="en-US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设               且               ，称矩阵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212424" name="Object 8"/>
          <p:cNvGraphicFramePr>
            <a:graphicFrameLocks noChangeAspect="1"/>
          </p:cNvGraphicFramePr>
          <p:nvPr/>
        </p:nvGraphicFramePr>
        <p:xfrm>
          <a:off x="2655888" y="1838325"/>
          <a:ext cx="2176462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600" name="Equation" r:id="rId5" imgW="990360" imgH="241200" progId="Equation.DSMT4">
                  <p:embed/>
                </p:oleObj>
              </mc:Choice>
              <mc:Fallback>
                <p:oleObj name="Equation" r:id="rId5" imgW="990360" imgH="241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5888" y="1838325"/>
                        <a:ext cx="2176462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2425" name="Rectangle 9"/>
          <p:cNvSpPr>
            <a:spLocks noChangeArrowheads="1"/>
          </p:cNvSpPr>
          <p:nvPr/>
        </p:nvSpPr>
        <p:spPr bwMode="auto">
          <a:xfrm>
            <a:off x="395288" y="2420938"/>
            <a:ext cx="6985000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为</a:t>
            </a:r>
            <a:r>
              <a:rPr lang="en-US" altLang="zh-CN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Householder</a:t>
            </a: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变换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或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反射变换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212426" name="Object 10"/>
          <p:cNvGraphicFramePr>
            <a:graphicFrameLocks noChangeAspect="1"/>
          </p:cNvGraphicFramePr>
          <p:nvPr/>
        </p:nvGraphicFramePr>
        <p:xfrm>
          <a:off x="1908175" y="1270000"/>
          <a:ext cx="1033463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601" name="Equation" r:id="rId7" imgW="469800" imgH="203040" progId="Equation.DSMT4">
                  <p:embed/>
                </p:oleObj>
              </mc:Choice>
              <mc:Fallback>
                <p:oleObj name="Equation" r:id="rId7" imgW="469800" imgH="2030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270000"/>
                        <a:ext cx="1033463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2427" name="Object 11"/>
          <p:cNvGraphicFramePr>
            <a:graphicFrameLocks noChangeAspect="1"/>
          </p:cNvGraphicFramePr>
          <p:nvPr/>
        </p:nvGraphicFramePr>
        <p:xfrm>
          <a:off x="3419475" y="1270000"/>
          <a:ext cx="120015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602" name="Equation" r:id="rId9" imgW="545760" imgH="203040" progId="Equation.DSMT4">
                  <p:embed/>
                </p:oleObj>
              </mc:Choice>
              <mc:Fallback>
                <p:oleObj name="Equation" r:id="rId9" imgW="545760" imgH="2030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1270000"/>
                        <a:ext cx="1200150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242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088943"/>
              </p:ext>
            </p:extLst>
          </p:nvPr>
        </p:nvGraphicFramePr>
        <p:xfrm>
          <a:off x="1966913" y="4190914"/>
          <a:ext cx="225425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603" name="Equation" r:id="rId11" imgW="1028520" imgH="241200" progId="Equation.DSMT4">
                  <p:embed/>
                </p:oleObj>
              </mc:Choice>
              <mc:Fallback>
                <p:oleObj name="Equation" r:id="rId11" imgW="1028520" imgH="2412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6913" y="4190914"/>
                        <a:ext cx="2254250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242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4415053"/>
              </p:ext>
            </p:extLst>
          </p:nvPr>
        </p:nvGraphicFramePr>
        <p:xfrm>
          <a:off x="1966913" y="4767177"/>
          <a:ext cx="108585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604" name="Equation" r:id="rId13" imgW="495000" imgH="241200" progId="Equation.DSMT4">
                  <p:embed/>
                </p:oleObj>
              </mc:Choice>
              <mc:Fallback>
                <p:oleObj name="Equation" r:id="rId13" imgW="495000" imgH="241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6913" y="4767177"/>
                        <a:ext cx="1085850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243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5518311"/>
              </p:ext>
            </p:extLst>
          </p:nvPr>
        </p:nvGraphicFramePr>
        <p:xfrm>
          <a:off x="1966913" y="5272002"/>
          <a:ext cx="194945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605" name="Equation" r:id="rId15" imgW="888840" imgH="253800" progId="Equation.DSMT4">
                  <p:embed/>
                </p:oleObj>
              </mc:Choice>
              <mc:Fallback>
                <p:oleObj name="Equation" r:id="rId15" imgW="888840" imgH="2538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6913" y="5272002"/>
                        <a:ext cx="1949450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243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5773347"/>
              </p:ext>
            </p:extLst>
          </p:nvPr>
        </p:nvGraphicFramePr>
        <p:xfrm>
          <a:off x="1174751" y="5919702"/>
          <a:ext cx="194945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606" name="Equation" r:id="rId17" imgW="888840" imgH="228600" progId="Equation.DSMT4">
                  <p:embed/>
                </p:oleObj>
              </mc:Choice>
              <mc:Fallback>
                <p:oleObj name="Equation" r:id="rId17" imgW="888840" imgH="228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1" y="5919702"/>
                        <a:ext cx="1949450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7115927"/>
              </p:ext>
            </p:extLst>
          </p:nvPr>
        </p:nvGraphicFramePr>
        <p:xfrm>
          <a:off x="6042025" y="4335463"/>
          <a:ext cx="2678113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607" name="Equation" r:id="rId19" imgW="1218960" imgH="482400" progId="Equation.DSMT4">
                  <p:embed/>
                </p:oleObj>
              </mc:Choice>
              <mc:Fallback>
                <p:oleObj name="Equation" r:id="rId19" imgW="12189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2025" y="4335463"/>
                        <a:ext cx="2678113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709454"/>
              </p:ext>
            </p:extLst>
          </p:nvPr>
        </p:nvGraphicFramePr>
        <p:xfrm>
          <a:off x="7380288" y="3285153"/>
          <a:ext cx="120015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608" name="Equation" r:id="rId21" imgW="545760" imgH="203040" progId="Equation.DSMT4">
                  <p:embed/>
                </p:oleObj>
              </mc:Choice>
              <mc:Fallback>
                <p:oleObj name="Equation" r:id="rId21" imgW="545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3285153"/>
                        <a:ext cx="1200150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52813-5BEA-4E8F-8BA2-A9B1E2932A69}" type="slidenum">
              <a:rPr lang="zh-CN" altLang="en-US"/>
              <a:pPr/>
              <a:t>4</a:t>
            </a:fld>
            <a:endParaRPr lang="en-US" altLang="zh-CN"/>
          </a:p>
        </p:txBody>
      </p:sp>
      <p:sp>
        <p:nvSpPr>
          <p:cNvPr id="1213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Householder </a:t>
            </a:r>
            <a:r>
              <a:rPr lang="zh-CN" altLang="en-US">
                <a:solidFill>
                  <a:srgbClr val="993300"/>
                </a:solidFill>
              </a:rPr>
              <a:t>变换</a:t>
            </a:r>
          </a:p>
        </p:txBody>
      </p:sp>
      <p:sp>
        <p:nvSpPr>
          <p:cNvPr id="1213443" name="Rectangle 3"/>
          <p:cNvSpPr>
            <a:spLocks noChangeArrowheads="1"/>
          </p:cNvSpPr>
          <p:nvPr/>
        </p:nvSpPr>
        <p:spPr bwMode="auto">
          <a:xfrm>
            <a:off x="398463" y="1339850"/>
            <a:ext cx="8062912" cy="187325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13444" name="Text Box 4"/>
          <p:cNvSpPr txBox="1">
            <a:spLocks noChangeArrowheads="1"/>
          </p:cNvSpPr>
          <p:nvPr/>
        </p:nvSpPr>
        <p:spPr bwMode="auto">
          <a:xfrm>
            <a:off x="469900" y="1412875"/>
            <a:ext cx="7920038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定理</a:t>
            </a:r>
            <a:r>
              <a:rPr lang="zh-CN" altLang="en-US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设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y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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R</a:t>
            </a:r>
            <a:r>
              <a:rPr lang="en-US" altLang="zh-CN" sz="2800" b="1" i="1" baseline="3000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n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, 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x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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且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||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x||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= ||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y||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，则存在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n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阶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Householder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变换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H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，使得</a:t>
            </a: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                       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y 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 </a:t>
            </a:r>
            <a:r>
              <a:rPr lang="en-US" altLang="zh-CN" sz="32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Hx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1213445" name="Group 5"/>
          <p:cNvGrpSpPr>
            <a:grpSpLocks/>
          </p:cNvGrpSpPr>
          <p:nvPr/>
        </p:nvGrpSpPr>
        <p:grpSpPr bwMode="auto">
          <a:xfrm>
            <a:off x="5292725" y="2708275"/>
            <a:ext cx="3241675" cy="1079500"/>
            <a:chOff x="3469" y="1797"/>
            <a:chExt cx="2042" cy="680"/>
          </a:xfrm>
        </p:grpSpPr>
        <p:sp>
          <p:nvSpPr>
            <p:cNvPr id="1213446" name="Rectangle 6"/>
            <p:cNvSpPr>
              <a:spLocks noChangeArrowheads="1"/>
            </p:cNvSpPr>
            <p:nvPr/>
          </p:nvSpPr>
          <p:spPr bwMode="auto">
            <a:xfrm>
              <a:off x="3469" y="1797"/>
              <a:ext cx="2042" cy="6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13447" name="Rectangle 7"/>
            <p:cNvSpPr>
              <a:spLocks noChangeArrowheads="1"/>
            </p:cNvSpPr>
            <p:nvPr/>
          </p:nvSpPr>
          <p:spPr bwMode="auto">
            <a:xfrm>
              <a:off x="3479" y="1932"/>
              <a:ext cx="79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800" b="1">
                  <a:solidFill>
                    <a:srgbClr val="0000FF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证：</a:t>
              </a:r>
              <a:r>
                <a:rPr lang="zh-CN" altLang="en-US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取</a:t>
              </a:r>
            </a:p>
          </p:txBody>
        </p:sp>
        <p:graphicFrame>
          <p:nvGraphicFramePr>
            <p:cNvPr id="1213448" name="Object 8"/>
            <p:cNvGraphicFramePr>
              <a:graphicFrameLocks noChangeAspect="1"/>
            </p:cNvGraphicFramePr>
            <p:nvPr/>
          </p:nvGraphicFramePr>
          <p:xfrm>
            <a:off x="4241" y="1842"/>
            <a:ext cx="1192" cy="5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466" name="Equation" r:id="rId3" imgW="863280" imgH="431640" progId="Equation.DSMT4">
                    <p:embed/>
                  </p:oleObj>
                </mc:Choice>
                <mc:Fallback>
                  <p:oleObj name="Equation" r:id="rId3" imgW="863280" imgH="43164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1" y="1842"/>
                          <a:ext cx="1192" cy="5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3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13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9A24F-7DAB-42EF-9FF9-B1531231CE7A}" type="slidenum">
              <a:rPr lang="zh-CN" altLang="en-US"/>
              <a:pPr/>
              <a:t>5</a:t>
            </a:fld>
            <a:endParaRPr lang="en-US" altLang="zh-CN"/>
          </a:p>
        </p:txBody>
      </p:sp>
      <p:sp>
        <p:nvSpPr>
          <p:cNvPr id="1214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Householder </a:t>
            </a:r>
            <a:r>
              <a:rPr lang="zh-CN" altLang="en-US">
                <a:solidFill>
                  <a:srgbClr val="993300"/>
                </a:solidFill>
              </a:rPr>
              <a:t>变换</a:t>
            </a:r>
          </a:p>
        </p:txBody>
      </p:sp>
      <p:sp>
        <p:nvSpPr>
          <p:cNvPr id="1214467" name="Rectangle 3"/>
          <p:cNvSpPr>
            <a:spLocks noChangeArrowheads="1"/>
          </p:cNvSpPr>
          <p:nvPr/>
        </p:nvSpPr>
        <p:spPr bwMode="auto">
          <a:xfrm>
            <a:off x="325438" y="1052513"/>
            <a:ext cx="8062912" cy="3673475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14468" name="Text Box 4"/>
          <p:cNvSpPr txBox="1">
            <a:spLocks noChangeArrowheads="1"/>
          </p:cNvSpPr>
          <p:nvPr/>
        </p:nvSpPr>
        <p:spPr bwMode="auto">
          <a:xfrm>
            <a:off x="396875" y="1125538"/>
            <a:ext cx="7920038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定理</a:t>
            </a:r>
            <a:r>
              <a:rPr lang="zh-CN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对任意的非零向量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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R</a:t>
            </a:r>
            <a:r>
              <a:rPr lang="en-US" altLang="zh-CN" b="1" i="1" baseline="30000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n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，存在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Householder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变换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H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，使得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                    </a:t>
            </a:r>
            <a:r>
              <a:rPr lang="en-US" altLang="zh-CN" sz="28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Hx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 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</a:t>
            </a:r>
            <a:r>
              <a:rPr lang="en-US" altLang="zh-CN" sz="2800" b="1" i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e</a:t>
            </a:r>
            <a:r>
              <a:rPr lang="en-US" altLang="zh-CN" sz="2800" b="1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</a:p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其中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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= </a:t>
            </a:r>
            <a:r>
              <a:rPr lang="en-US" altLang="zh-CN" b="1" dirty="0" smtClean="0">
                <a:latin typeface="Consolas" panose="020B0609020204030204" pitchFamily="49" charset="0"/>
                <a:ea typeface="黑体" panose="02010609060101010101" pitchFamily="49" charset="-122"/>
                <a:cs typeface="Consolas" panose="020B0609020204030204" pitchFamily="49" charset="0"/>
              </a:rPr>
              <a:t>-</a:t>
            </a:r>
            <a:r>
              <a:rPr lang="en-US" altLang="zh-CN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sign(</a:t>
            </a:r>
            <a:r>
              <a:rPr lang="en-US" altLang="zh-CN" b="1" i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)||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||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,  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e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= (1, 0, ..., 0)</a:t>
            </a:r>
            <a:r>
              <a:rPr lang="en-US" altLang="zh-CN" b="1" i="1" baseline="30000" dirty="0">
                <a:latin typeface="Times New Roman" panose="02020603050405020304" pitchFamily="18" charset="0"/>
                <a:ea typeface="黑体" panose="02010609060101010101" pitchFamily="49" charset="-122"/>
              </a:rPr>
              <a:t>T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endParaRPr lang="en-US" altLang="zh-CN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21446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278777"/>
              </p:ext>
            </p:extLst>
          </p:nvPr>
        </p:nvGraphicFramePr>
        <p:xfrm>
          <a:off x="5792788" y="2773363"/>
          <a:ext cx="194627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4527" name="Equation" r:id="rId3" imgW="888840" imgH="228600" progId="Equation.DSMT4">
                  <p:embed/>
                </p:oleObj>
              </mc:Choice>
              <mc:Fallback>
                <p:oleObj name="Equation" r:id="rId3" imgW="88884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2788" y="2773363"/>
                        <a:ext cx="1946275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447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7466866"/>
              </p:ext>
            </p:extLst>
          </p:nvPr>
        </p:nvGraphicFramePr>
        <p:xfrm>
          <a:off x="2560638" y="3317875"/>
          <a:ext cx="1585912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4528" name="Equation" r:id="rId5" imgW="723600" imgH="228600" progId="Equation.DSMT4">
                  <p:embed/>
                </p:oleObj>
              </mc:Choice>
              <mc:Fallback>
                <p:oleObj name="Equation" r:id="rId5" imgW="72360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638" y="3317875"/>
                        <a:ext cx="1585912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447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2668330"/>
              </p:ext>
            </p:extLst>
          </p:nvPr>
        </p:nvGraphicFramePr>
        <p:xfrm>
          <a:off x="2581275" y="3692525"/>
          <a:ext cx="2946400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4529" name="Equation" r:id="rId7" imgW="1346040" imgH="482400" progId="Equation.DSMT4">
                  <p:embed/>
                </p:oleObj>
              </mc:Choice>
              <mc:Fallback>
                <p:oleObj name="Equation" r:id="rId7" imgW="1346040" imgH="482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1275" y="3692525"/>
                        <a:ext cx="2946400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4472" name="Rectangle 8"/>
          <p:cNvSpPr>
            <a:spLocks noChangeArrowheads="1"/>
          </p:cNvSpPr>
          <p:nvPr/>
        </p:nvSpPr>
        <p:spPr bwMode="auto">
          <a:xfrm>
            <a:off x="257968" y="4890563"/>
            <a:ext cx="7777163" cy="968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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的选取是为了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防止在实际计算中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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与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互相抵消</a:t>
            </a:r>
          </a:p>
          <a:p>
            <a:pPr>
              <a:lnSpc>
                <a:spcPct val="120000"/>
              </a:lnSpc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若 </a:t>
            </a:r>
            <a:r>
              <a:rPr lang="en-US" altLang="zh-CN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=0, 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则取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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= ||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||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endParaRPr lang="zh-CN" altLang="en-US" b="1" baseline="-250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887338" y="4336506"/>
            <a:ext cx="1834917" cy="535531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CN" b="1" dirty="0" err="1" smtClean="0">
                <a:solidFill>
                  <a:srgbClr val="0000FF"/>
                </a:solidFill>
                <a:latin typeface="Consolas" panose="020B0609020204030204" pitchFamily="49" charset="0"/>
                <a:ea typeface="楷体_GB2312" panose="02010609030101010101" pitchFamily="49" charset="-122"/>
              </a:rPr>
              <a:t>House.m</a:t>
            </a:r>
            <a:endParaRPr lang="en-US" altLang="zh-CN" b="1" dirty="0">
              <a:solidFill>
                <a:srgbClr val="0000FF"/>
              </a:solidFill>
              <a:latin typeface="Consolas" panose="020B0609020204030204" pitchFamily="49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14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4472" grpId="0" animBg="1"/>
      <p:bldP spid="10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935B-444B-40A3-A135-1DBCC4C32083}" type="slidenum">
              <a:rPr lang="zh-CN" altLang="en-US"/>
              <a:pPr/>
              <a:t>6</a:t>
            </a:fld>
            <a:endParaRPr lang="en-US" altLang="zh-CN"/>
          </a:p>
        </p:txBody>
      </p:sp>
      <p:sp>
        <p:nvSpPr>
          <p:cNvPr id="1215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Givens </a:t>
            </a:r>
            <a:r>
              <a:rPr lang="zh-CN" altLang="en-US">
                <a:solidFill>
                  <a:srgbClr val="993300"/>
                </a:solidFill>
              </a:rPr>
              <a:t>变换</a:t>
            </a:r>
          </a:p>
        </p:txBody>
      </p:sp>
      <p:sp>
        <p:nvSpPr>
          <p:cNvPr id="1215491" name="Rectangle 3"/>
          <p:cNvSpPr>
            <a:spLocks noChangeArrowheads="1"/>
          </p:cNvSpPr>
          <p:nvPr/>
        </p:nvSpPr>
        <p:spPr bwMode="auto">
          <a:xfrm>
            <a:off x="323850" y="1052513"/>
            <a:ext cx="8351838" cy="5112791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15492" name="Text Box 4"/>
          <p:cNvSpPr txBox="1">
            <a:spLocks noChangeArrowheads="1"/>
          </p:cNvSpPr>
          <p:nvPr/>
        </p:nvSpPr>
        <p:spPr bwMode="auto">
          <a:xfrm>
            <a:off x="395288" y="1125538"/>
            <a:ext cx="71278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定义</a:t>
            </a:r>
            <a:r>
              <a:rPr lang="zh-CN" altLang="en-US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zh-CN" altLang="en-US" sz="2600" b="1">
                <a:latin typeface="Times New Roman" panose="02020603050405020304" pitchFamily="18" charset="0"/>
                <a:ea typeface="黑体" panose="02010609060101010101" pitchFamily="49" charset="-122"/>
              </a:rPr>
              <a:t>称矩阵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215493" name="Rectangle 5"/>
          <p:cNvSpPr>
            <a:spLocks noChangeArrowheads="1"/>
          </p:cNvSpPr>
          <p:nvPr/>
        </p:nvSpPr>
        <p:spPr bwMode="auto">
          <a:xfrm>
            <a:off x="370353" y="5535757"/>
            <a:ext cx="6985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为 </a:t>
            </a:r>
            <a:r>
              <a:rPr lang="en-US" altLang="zh-CN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Givens </a:t>
            </a: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变换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，或 </a:t>
            </a: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旋转变换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</a:p>
        </p:txBody>
      </p:sp>
      <p:pic>
        <p:nvPicPr>
          <p:cNvPr id="1215494" name="Picture 6" descr="2010-6-23 17-05-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628775"/>
            <a:ext cx="6840538" cy="335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5495" name="Rectangle 7"/>
          <p:cNvSpPr>
            <a:spLocks noChangeArrowheads="1"/>
          </p:cNvSpPr>
          <p:nvPr/>
        </p:nvSpPr>
        <p:spPr bwMode="auto">
          <a:xfrm>
            <a:off x="7596188" y="2492375"/>
            <a:ext cx="282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i</a:t>
            </a:r>
            <a:endParaRPr lang="zh-CN" altLang="en-US" sz="2800" b="1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15496" name="Rectangle 8"/>
          <p:cNvSpPr>
            <a:spLocks noChangeArrowheads="1"/>
          </p:cNvSpPr>
          <p:nvPr/>
        </p:nvSpPr>
        <p:spPr bwMode="auto">
          <a:xfrm>
            <a:off x="7596188" y="3644900"/>
            <a:ext cx="282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j</a:t>
            </a:r>
            <a:endParaRPr lang="zh-CN" altLang="en-US" sz="2800" b="1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15497" name="Line 9"/>
          <p:cNvSpPr>
            <a:spLocks noChangeShapeType="1"/>
          </p:cNvSpPr>
          <p:nvPr/>
        </p:nvSpPr>
        <p:spPr bwMode="auto">
          <a:xfrm>
            <a:off x="6228184" y="3917951"/>
            <a:ext cx="1368004" cy="15874"/>
          </a:xfrm>
          <a:prstGeom prst="line">
            <a:avLst/>
          </a:prstGeom>
          <a:noFill/>
          <a:ln w="28575">
            <a:solidFill>
              <a:schemeClr val="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215498" name="Line 10"/>
          <p:cNvSpPr>
            <a:spLocks noChangeShapeType="1"/>
          </p:cNvSpPr>
          <p:nvPr/>
        </p:nvSpPr>
        <p:spPr bwMode="auto">
          <a:xfrm>
            <a:off x="6228184" y="2780928"/>
            <a:ext cx="1368004" cy="372"/>
          </a:xfrm>
          <a:prstGeom prst="line">
            <a:avLst/>
          </a:prstGeom>
          <a:noFill/>
          <a:ln w="28575">
            <a:solidFill>
              <a:schemeClr val="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3563887" y="4425789"/>
            <a:ext cx="0" cy="586422"/>
          </a:xfrm>
          <a:prstGeom prst="line">
            <a:avLst/>
          </a:prstGeom>
          <a:noFill/>
          <a:ln w="28575">
            <a:solidFill>
              <a:schemeClr val="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5642348" y="4364139"/>
            <a:ext cx="9772" cy="623786"/>
          </a:xfrm>
          <a:prstGeom prst="line">
            <a:avLst/>
          </a:prstGeom>
          <a:noFill/>
          <a:ln w="28575">
            <a:solidFill>
              <a:schemeClr val="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3422599" y="5013108"/>
            <a:ext cx="282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i</a:t>
            </a:r>
            <a:endParaRPr lang="zh-CN" altLang="en-US" sz="28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5510832" y="5013108"/>
            <a:ext cx="282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j</a:t>
            </a:r>
            <a:endParaRPr lang="zh-CN" altLang="en-US" sz="28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5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15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15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15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15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5495" grpId="0"/>
      <p:bldP spid="1215496" grpId="0"/>
      <p:bldP spid="1215497" grpId="0" animBg="1"/>
      <p:bldP spid="1215498" grpId="0" animBg="1"/>
      <p:bldP spid="12" grpId="0" animBg="1"/>
      <p:bldP spid="14" grpId="0" animBg="1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9068-92AB-41C6-98DC-1FD62DD2CF5A}" type="slidenum">
              <a:rPr lang="zh-CN" altLang="en-US"/>
              <a:pPr/>
              <a:t>7</a:t>
            </a:fld>
            <a:endParaRPr lang="en-US" altLang="zh-CN"/>
          </a:p>
        </p:txBody>
      </p:sp>
      <p:sp>
        <p:nvSpPr>
          <p:cNvPr id="1216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Givens </a:t>
            </a:r>
            <a:r>
              <a:rPr lang="zh-CN" altLang="en-US">
                <a:solidFill>
                  <a:srgbClr val="993300"/>
                </a:solidFill>
              </a:rPr>
              <a:t>变换</a:t>
            </a:r>
          </a:p>
        </p:txBody>
      </p:sp>
      <p:sp>
        <p:nvSpPr>
          <p:cNvPr id="1216515" name="Rectangle 3"/>
          <p:cNvSpPr>
            <a:spLocks noChangeArrowheads="1"/>
          </p:cNvSpPr>
          <p:nvPr/>
        </p:nvSpPr>
        <p:spPr bwMode="auto">
          <a:xfrm>
            <a:off x="250825" y="1052513"/>
            <a:ext cx="25193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基本性质</a:t>
            </a:r>
          </a:p>
        </p:txBody>
      </p:sp>
      <p:sp>
        <p:nvSpPr>
          <p:cNvPr id="1216516" name="Text Box 4"/>
          <p:cNvSpPr txBox="1">
            <a:spLocks noChangeArrowheads="1"/>
          </p:cNvSpPr>
          <p:nvPr/>
        </p:nvSpPr>
        <p:spPr bwMode="auto">
          <a:xfrm>
            <a:off x="611188" y="1628775"/>
            <a:ext cx="7272337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63600" indent="-863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541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44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4351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(1)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只有四个元素与单位矩阵不同</a:t>
            </a:r>
          </a:p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(2)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正交：</a:t>
            </a:r>
          </a:p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(3)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用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G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左乘一个矩阵时，只改变该矩阵中两行的值</a:t>
            </a:r>
          </a:p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(4)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用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G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右乘一个矩阵时，只改变该矩阵中两列的值</a:t>
            </a:r>
          </a:p>
        </p:txBody>
      </p:sp>
      <p:graphicFrame>
        <p:nvGraphicFramePr>
          <p:cNvPr id="12165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100759"/>
              </p:ext>
            </p:extLst>
          </p:nvPr>
        </p:nvGraphicFramePr>
        <p:xfrm>
          <a:off x="1968500" y="2133600"/>
          <a:ext cx="133667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536" name="Equation" r:id="rId3" imgW="609480" imgH="203040" progId="Equation.DSMT4">
                  <p:embed/>
                </p:oleObj>
              </mc:Choice>
              <mc:Fallback>
                <p:oleObj name="Equation" r:id="rId3" imgW="60948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0" y="2133600"/>
                        <a:ext cx="133667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F55B-23F0-4230-8541-244EA7D0419E}" type="slidenum">
              <a:rPr lang="zh-CN" altLang="en-US"/>
              <a:pPr/>
              <a:t>8</a:t>
            </a:fld>
            <a:endParaRPr lang="en-US" altLang="zh-CN"/>
          </a:p>
        </p:txBody>
      </p:sp>
      <p:sp>
        <p:nvSpPr>
          <p:cNvPr id="1217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Givens </a:t>
            </a:r>
            <a:r>
              <a:rPr lang="zh-CN" altLang="en-US">
                <a:solidFill>
                  <a:srgbClr val="993300"/>
                </a:solidFill>
              </a:rPr>
              <a:t>变换</a:t>
            </a:r>
          </a:p>
        </p:txBody>
      </p:sp>
      <p:sp>
        <p:nvSpPr>
          <p:cNvPr id="1217539" name="Rectangle 3"/>
          <p:cNvSpPr>
            <a:spLocks noChangeArrowheads="1"/>
          </p:cNvSpPr>
          <p:nvPr/>
        </p:nvSpPr>
        <p:spPr bwMode="auto">
          <a:xfrm>
            <a:off x="323850" y="1268413"/>
            <a:ext cx="8062913" cy="208915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17540" name="Text Box 4"/>
          <p:cNvSpPr txBox="1">
            <a:spLocks noChangeArrowheads="1"/>
          </p:cNvSpPr>
          <p:nvPr/>
        </p:nvSpPr>
        <p:spPr bwMode="auto">
          <a:xfrm>
            <a:off x="395288" y="1341438"/>
            <a:ext cx="8208962" cy="206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定理</a:t>
            </a:r>
            <a:r>
              <a:rPr lang="zh-CN" altLang="en-US" sz="26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设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x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= (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 ..., </a:t>
            </a:r>
            <a:r>
              <a:rPr lang="en-US" altLang="zh-CN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i="1" baseline="-2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i</a:t>
            </a:r>
            <a:r>
              <a:rPr lang="en-US" altLang="zh-CN" b="1" i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 ... , </a:t>
            </a:r>
            <a:r>
              <a:rPr lang="en-US" altLang="zh-CN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i="1" baseline="-2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j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 ... ,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i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b="1" i="1" baseline="30000">
                <a:latin typeface="Times New Roman" panose="02020603050405020304" pitchFamily="18" charset="0"/>
                <a:ea typeface="黑体" panose="02010609060101010101" pitchFamily="49" charset="-122"/>
              </a:rPr>
              <a:t>T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，且 </a:t>
            </a:r>
            <a:r>
              <a:rPr lang="en-US" altLang="zh-CN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i="1" baseline="-2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i</a:t>
            </a:r>
            <a:r>
              <a:rPr lang="en-US" altLang="zh-CN" b="1" i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i="1" baseline="-25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j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不全为零，则存在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Givens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变换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G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=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G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i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 j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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，使得</a:t>
            </a:r>
            <a:endParaRPr lang="zh-CN" altLang="en-US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                           </a:t>
            </a:r>
          </a:p>
          <a:p>
            <a:pPr>
              <a:lnSpc>
                <a:spcPct val="120000"/>
              </a:lnSpc>
            </a:pPr>
            <a:endParaRPr lang="en-US" altLang="zh-CN" sz="2800" b="1" i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217541" name="Object 5"/>
          <p:cNvGraphicFramePr>
            <a:graphicFrameLocks noChangeAspect="1"/>
          </p:cNvGraphicFramePr>
          <p:nvPr/>
        </p:nvGraphicFramePr>
        <p:xfrm>
          <a:off x="2051050" y="2636838"/>
          <a:ext cx="3838575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7559" name="Equation" r:id="rId3" imgW="1752480" imgH="241200" progId="Equation.DSMT4">
                  <p:embed/>
                </p:oleObj>
              </mc:Choice>
              <mc:Fallback>
                <p:oleObj name="Equation" r:id="rId3" imgW="1752480" imgH="241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2636838"/>
                        <a:ext cx="3838575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EDAE0-F885-43B5-B10F-C2C722795385}" type="slidenum">
              <a:rPr lang="zh-CN" altLang="en-US"/>
              <a:pPr/>
              <a:t>9</a:t>
            </a:fld>
            <a:endParaRPr lang="en-US" altLang="zh-CN"/>
          </a:p>
        </p:txBody>
      </p:sp>
      <p:sp>
        <p:nvSpPr>
          <p:cNvPr id="1218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5514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QR </a:t>
            </a:r>
            <a:r>
              <a:rPr lang="zh-CN" altLang="en-US">
                <a:solidFill>
                  <a:srgbClr val="993300"/>
                </a:solidFill>
              </a:rPr>
              <a:t>分解</a:t>
            </a:r>
          </a:p>
        </p:txBody>
      </p:sp>
      <p:sp>
        <p:nvSpPr>
          <p:cNvPr id="1218563" name="Rectangle 3"/>
          <p:cNvSpPr>
            <a:spLocks noChangeArrowheads="1"/>
          </p:cNvSpPr>
          <p:nvPr/>
        </p:nvSpPr>
        <p:spPr bwMode="auto">
          <a:xfrm>
            <a:off x="468313" y="1484313"/>
            <a:ext cx="8062912" cy="3240087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18564" name="Text Box 4"/>
          <p:cNvSpPr txBox="1">
            <a:spLocks noChangeArrowheads="1"/>
          </p:cNvSpPr>
          <p:nvPr/>
        </p:nvSpPr>
        <p:spPr bwMode="auto">
          <a:xfrm>
            <a:off x="539750" y="1557338"/>
            <a:ext cx="7920038" cy="287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定理：（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QR 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分解）</a:t>
            </a:r>
          </a:p>
          <a:p>
            <a:pPr>
              <a:lnSpc>
                <a:spcPct val="130000"/>
              </a:lnSpc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设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n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阶实矩阵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A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非奇异，则存在正交分解</a:t>
            </a:r>
          </a:p>
          <a:p>
            <a:pPr>
              <a:lnSpc>
                <a:spcPct val="130000"/>
              </a:lnSpc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                        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=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QR</a:t>
            </a:r>
          </a:p>
          <a:p>
            <a:pPr>
              <a:lnSpc>
                <a:spcPct val="130000"/>
              </a:lnSpc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其中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Q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是正交矩阵 ，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R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是非奇异上三角矩阵 。</a:t>
            </a:r>
          </a:p>
          <a:p>
            <a:pPr>
              <a:lnSpc>
                <a:spcPct val="130000"/>
              </a:lnSpc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若限定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R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的对角线元素为正数，则此分解唯一 。 </a:t>
            </a:r>
            <a:endParaRPr lang="en-US" altLang="zh-CN" sz="2800" b="1" i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68313" y="5013176"/>
            <a:ext cx="8062912" cy="461665"/>
          </a:xfrm>
          <a:prstGeom prst="rect">
            <a:avLst/>
          </a:prstGeom>
          <a:ln w="127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可通过</a:t>
            </a:r>
            <a:r>
              <a:rPr lang="en-US" altLang="zh-CN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Gram-Schmidt </a:t>
            </a: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正交化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过程</a:t>
            </a: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实现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宋体"/>
        <a:cs typeface=""/>
      </a:majorFont>
      <a:minorFont>
        <a:latin typeface="Times New Roman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12161</TotalTime>
  <Words>806</Words>
  <Application>Microsoft Office PowerPoint</Application>
  <PresentationFormat>全屏显示(4:3)</PresentationFormat>
  <Paragraphs>124</Paragraphs>
  <Slides>16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9" baseType="lpstr">
      <vt:lpstr>黑体</vt:lpstr>
      <vt:lpstr>楷体_GB2312</vt:lpstr>
      <vt:lpstr>宋体</vt:lpstr>
      <vt:lpstr>Arial</vt:lpstr>
      <vt:lpstr>Consolas</vt:lpstr>
      <vt:lpstr>Courier New</vt:lpstr>
      <vt:lpstr>Symbol</vt:lpstr>
      <vt:lpstr>Tahoma</vt:lpstr>
      <vt:lpstr>Times New Roman</vt:lpstr>
      <vt:lpstr>Wingdings</vt:lpstr>
      <vt:lpstr>Wingdings 2</vt:lpstr>
      <vt:lpstr>Blends</vt:lpstr>
      <vt:lpstr>Equation</vt:lpstr>
      <vt:lpstr>第三讲</vt:lpstr>
      <vt:lpstr>主要内容</vt:lpstr>
      <vt:lpstr>Householder 变换</vt:lpstr>
      <vt:lpstr>Householder 变换</vt:lpstr>
      <vt:lpstr>Householder 变换</vt:lpstr>
      <vt:lpstr>Givens 变换</vt:lpstr>
      <vt:lpstr>Givens 变换</vt:lpstr>
      <vt:lpstr>Givens 变换</vt:lpstr>
      <vt:lpstr>QR 分解</vt:lpstr>
      <vt:lpstr>QR 分解算法</vt:lpstr>
      <vt:lpstr>QR 分解算法</vt:lpstr>
      <vt:lpstr>QR 分解举例</vt:lpstr>
      <vt:lpstr>实 Schur 分解 </vt:lpstr>
      <vt:lpstr>QR 迭代 </vt:lpstr>
      <vt:lpstr>实用的 QR 迭代 </vt:lpstr>
      <vt:lpstr>MATLAB计算特征值 </vt:lpstr>
    </vt:vector>
  </TitlesOfParts>
  <Company>联想（北京）有限公司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 User</dc:creator>
  <cp:lastModifiedBy>user</cp:lastModifiedBy>
  <cp:revision>945</cp:revision>
  <cp:lastPrinted>1601-01-01T00:00:00Z</cp:lastPrinted>
  <dcterms:created xsi:type="dcterms:W3CDTF">2005-02-05T01:21:04Z</dcterms:created>
  <dcterms:modified xsi:type="dcterms:W3CDTF">2017-05-02T04:39:52Z</dcterms:modified>
</cp:coreProperties>
</file>