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sldIdLst>
    <p:sldId id="808" r:id="rId2"/>
    <p:sldId id="783" r:id="rId3"/>
    <p:sldId id="784" r:id="rId4"/>
    <p:sldId id="786" r:id="rId5"/>
    <p:sldId id="806" r:id="rId6"/>
    <p:sldId id="787" r:id="rId7"/>
    <p:sldId id="788" r:id="rId8"/>
    <p:sldId id="789" r:id="rId9"/>
    <p:sldId id="790" r:id="rId10"/>
    <p:sldId id="791" r:id="rId11"/>
    <p:sldId id="793" r:id="rId12"/>
    <p:sldId id="794" r:id="rId13"/>
    <p:sldId id="795" r:id="rId14"/>
    <p:sldId id="796" r:id="rId15"/>
    <p:sldId id="807" r:id="rId16"/>
    <p:sldId id="797" r:id="rId17"/>
    <p:sldId id="798" r:id="rId18"/>
    <p:sldId id="799" r:id="rId19"/>
    <p:sldId id="800" r:id="rId20"/>
    <p:sldId id="80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00"/>
    <a:srgbClr val="FFFF00"/>
    <a:srgbClr val="FF3300"/>
    <a:srgbClr val="CC9900"/>
    <a:srgbClr val="006600"/>
    <a:srgbClr val="CC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28" autoAdjust="0"/>
  </p:normalViewPr>
  <p:slideViewPr>
    <p:cSldViewPr>
      <p:cViewPr varScale="1">
        <p:scale>
          <a:sx n="88" d="100"/>
          <a:sy n="88" d="100"/>
        </p:scale>
        <p:origin x="1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25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D146DC6A-C4DC-4213-8041-E02CE4F7D83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2042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7A7DF08-560B-4990-A39F-F6D8B5E39FB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A4B8E-B57E-4A86-A8A9-3AA94424A6D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594289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4E957-741D-44DD-B9EE-8B1DABA6650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0566148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07FC8-2046-41DD-AC76-3EBBDA9237E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934361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3F40B-C2F3-4D24-BBC2-384C06B9B6D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16944211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F8D8E-B076-4D19-A813-C3CD9BF6EB2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273936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9C8F8-CEC9-4B55-9786-DF84FBCE457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96702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1CCE3-BDE5-4E7B-BDC9-21C23BBD539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680356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AAB56-6D21-489F-A4BA-09EA24FF6BA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0776873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BC097-B2DC-4BD4-A697-63D55E0748D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097737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3758E-BD52-48F5-A1C1-A1F32C0FA35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85252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35E3FE1C-39CD-4919-A5BE-E0CAE6385FE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第三讲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矩阵</a:t>
            </a:r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特征值</a:t>
            </a:r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计算</a:t>
            </a:r>
            <a:endParaRPr lang="zh-CN" altLang="en-US" sz="6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707904" y="4583977"/>
            <a:ext cx="532859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en-US" altLang="zh-CN" sz="4000" b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幂法与反幂法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641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C1EB0-5D1C-406A-B219-758C8F15095F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130498" name="Rectangle 2"/>
          <p:cNvSpPr>
            <a:spLocks noChangeArrowheads="1"/>
          </p:cNvSpPr>
          <p:nvPr/>
        </p:nvSpPr>
        <p:spPr bwMode="auto">
          <a:xfrm>
            <a:off x="611188" y="2852738"/>
            <a:ext cx="6624637" cy="15843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幂法</a:t>
            </a:r>
          </a:p>
        </p:txBody>
      </p:sp>
      <p:graphicFrame>
        <p:nvGraphicFramePr>
          <p:cNvPr id="1130500" name="Object 4"/>
          <p:cNvGraphicFramePr>
            <a:graphicFrameLocks noChangeAspect="1"/>
          </p:cNvGraphicFramePr>
          <p:nvPr/>
        </p:nvGraphicFramePr>
        <p:xfrm>
          <a:off x="611188" y="1844675"/>
          <a:ext cx="16589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42" name="Equation" r:id="rId3" imgW="749160" imgH="241200" progId="Equation.DSMT4">
                  <p:embed/>
                </p:oleObj>
              </mc:Choice>
              <mc:Fallback>
                <p:oleObj name="Equation" r:id="rId3" imgW="7491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44675"/>
                        <a:ext cx="165893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501" name="AutoShape 5"/>
          <p:cNvSpPr>
            <a:spLocks/>
          </p:cNvSpPr>
          <p:nvPr/>
        </p:nvSpPr>
        <p:spPr bwMode="auto">
          <a:xfrm>
            <a:off x="2986088" y="1773238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222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30502" name="Object 6"/>
          <p:cNvGraphicFramePr>
            <a:graphicFrameLocks noChangeAspect="1"/>
          </p:cNvGraphicFramePr>
          <p:nvPr/>
        </p:nvGraphicFramePr>
        <p:xfrm>
          <a:off x="3163888" y="1628775"/>
          <a:ext cx="17700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43" name="Equation" r:id="rId5" imgW="799920" imgH="228600" progId="Equation.DSMT4">
                  <p:embed/>
                </p:oleObj>
              </mc:Choice>
              <mc:Fallback>
                <p:oleObj name="Equation" r:id="rId5" imgW="79992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888" y="1628775"/>
                        <a:ext cx="1770062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503" name="Line 7"/>
          <p:cNvSpPr>
            <a:spLocks noChangeShapeType="1"/>
          </p:cNvSpPr>
          <p:nvPr/>
        </p:nvSpPr>
        <p:spPr bwMode="auto">
          <a:xfrm>
            <a:off x="2339975" y="2205038"/>
            <a:ext cx="504825" cy="0"/>
          </a:xfrm>
          <a:prstGeom prst="line">
            <a:avLst/>
          </a:prstGeom>
          <a:noFill/>
          <a:ln w="31750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aphicFrame>
        <p:nvGraphicFramePr>
          <p:cNvPr id="1130504" name="Object 8"/>
          <p:cNvGraphicFramePr>
            <a:graphicFrameLocks noChangeAspect="1"/>
          </p:cNvGraphicFramePr>
          <p:nvPr/>
        </p:nvGraphicFramePr>
        <p:xfrm>
          <a:off x="3203575" y="2205038"/>
          <a:ext cx="1684338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44" name="Equation" r:id="rId7" imgW="761760" imgH="228600" progId="Equation.DSMT4">
                  <p:embed/>
                </p:oleObj>
              </mc:Choice>
              <mc:Fallback>
                <p:oleObj name="Equation" r:id="rId7" imgW="76176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205038"/>
                        <a:ext cx="1684338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505" name="Rectangle 9"/>
          <p:cNvSpPr>
            <a:spLocks noChangeArrowheads="1"/>
          </p:cNvSpPr>
          <p:nvPr/>
        </p:nvSpPr>
        <p:spPr bwMode="auto">
          <a:xfrm>
            <a:off x="682625" y="2925763"/>
            <a:ext cx="432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改进方法：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规范化</a:t>
            </a:r>
          </a:p>
        </p:txBody>
      </p:sp>
      <p:graphicFrame>
        <p:nvGraphicFramePr>
          <p:cNvPr id="1130506" name="Object 10"/>
          <p:cNvGraphicFramePr>
            <a:graphicFrameLocks noChangeAspect="1"/>
          </p:cNvGraphicFramePr>
          <p:nvPr/>
        </p:nvGraphicFramePr>
        <p:xfrm>
          <a:off x="3432175" y="3357563"/>
          <a:ext cx="32512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45" name="Equation" r:id="rId9" imgW="1625400" imgH="457200" progId="Equation.DSMT4">
                  <p:embed/>
                </p:oleObj>
              </mc:Choice>
              <mc:Fallback>
                <p:oleObj name="Equation" r:id="rId9" imgW="16254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3357563"/>
                        <a:ext cx="32512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07" name="Object 11"/>
          <p:cNvGraphicFramePr>
            <a:graphicFrameLocks noChangeAspect="1"/>
          </p:cNvGraphicFramePr>
          <p:nvPr/>
        </p:nvGraphicFramePr>
        <p:xfrm>
          <a:off x="827088" y="3502025"/>
          <a:ext cx="1460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46" name="Equation" r:id="rId11" imgW="660240" imgH="228600" progId="Equation.DSMT4">
                  <p:embed/>
                </p:oleObj>
              </mc:Choice>
              <mc:Fallback>
                <p:oleObj name="Equation" r:id="rId11" imgW="66024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502025"/>
                        <a:ext cx="1460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508" name="Rectangle 12"/>
          <p:cNvSpPr>
            <a:spLocks noChangeArrowheads="1"/>
          </p:cNvSpPr>
          <p:nvPr/>
        </p:nvSpPr>
        <p:spPr bwMode="auto">
          <a:xfrm>
            <a:off x="179388" y="1052513"/>
            <a:ext cx="4465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kumimoji="0"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幂法中存在的问题</a:t>
            </a:r>
          </a:p>
        </p:txBody>
      </p:sp>
      <p:sp>
        <p:nvSpPr>
          <p:cNvPr id="1130509" name="AutoShape 13"/>
          <p:cNvSpPr>
            <a:spLocks noChangeArrowheads="1"/>
          </p:cNvSpPr>
          <p:nvPr/>
        </p:nvSpPr>
        <p:spPr bwMode="auto">
          <a:xfrm>
            <a:off x="2482850" y="3644900"/>
            <a:ext cx="792163" cy="287338"/>
          </a:xfrm>
          <a:prstGeom prst="rightArrow">
            <a:avLst>
              <a:gd name="adj1" fmla="val 50000"/>
              <a:gd name="adj2" fmla="val 68923"/>
            </a:avLst>
          </a:prstGeom>
          <a:solidFill>
            <a:srgbClr val="0000FF">
              <a:alpha val="59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0510" name="AutoShape 14"/>
          <p:cNvSpPr>
            <a:spLocks noChangeArrowheads="1"/>
          </p:cNvSpPr>
          <p:nvPr/>
        </p:nvSpPr>
        <p:spPr bwMode="auto">
          <a:xfrm>
            <a:off x="539750" y="4797425"/>
            <a:ext cx="1008063" cy="576263"/>
          </a:xfrm>
          <a:prstGeom prst="rightArrow">
            <a:avLst>
              <a:gd name="adj1" fmla="val 50000"/>
              <a:gd name="adj2" fmla="val 437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30511" name="Object 15"/>
          <p:cNvGraphicFramePr>
            <a:graphicFrameLocks noChangeAspect="1"/>
          </p:cNvGraphicFramePr>
          <p:nvPr/>
        </p:nvGraphicFramePr>
        <p:xfrm>
          <a:off x="1706563" y="4581525"/>
          <a:ext cx="21844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47" name="Equation" r:id="rId13" imgW="990360" imgH="457200" progId="Equation.DSMT4">
                  <p:embed/>
                </p:oleObj>
              </mc:Choice>
              <mc:Fallback>
                <p:oleObj name="Equation" r:id="rId13" imgW="99036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581525"/>
                        <a:ext cx="2184400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12" name="Object 16"/>
          <p:cNvGraphicFramePr>
            <a:graphicFrameLocks noChangeAspect="1"/>
          </p:cNvGraphicFramePr>
          <p:nvPr/>
        </p:nvGraphicFramePr>
        <p:xfrm>
          <a:off x="1646238" y="5678488"/>
          <a:ext cx="2986087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48" name="Equation" r:id="rId15" imgW="1358640" imgH="507960" progId="Equation.DSMT4">
                  <p:embed/>
                </p:oleObj>
              </mc:Choice>
              <mc:Fallback>
                <p:oleObj name="Equation" r:id="rId15" imgW="1358640" imgH="5079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5678488"/>
                        <a:ext cx="2986087" cy="1120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513" name="AutoShape 17"/>
          <p:cNvSpPr>
            <a:spLocks noChangeArrowheads="1"/>
          </p:cNvSpPr>
          <p:nvPr/>
        </p:nvSpPr>
        <p:spPr bwMode="auto">
          <a:xfrm>
            <a:off x="539750" y="5805488"/>
            <a:ext cx="1008063" cy="576262"/>
          </a:xfrm>
          <a:prstGeom prst="rightArrow">
            <a:avLst>
              <a:gd name="adj1" fmla="val 50000"/>
              <a:gd name="adj2" fmla="val 437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E81DE-1EC8-4BF3-A8EC-2D1621B526B6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13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改进的幂法</a:t>
            </a:r>
          </a:p>
        </p:txBody>
      </p:sp>
      <p:sp>
        <p:nvSpPr>
          <p:cNvPr id="1132547" name="Text Box 3"/>
          <p:cNvSpPr txBox="1">
            <a:spLocks noChangeArrowheads="1"/>
          </p:cNvSpPr>
          <p:nvPr/>
        </p:nvSpPr>
        <p:spPr bwMode="auto">
          <a:xfrm>
            <a:off x="468313" y="4149725"/>
            <a:ext cx="7920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有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个线性无关的特征向量，其特征值满足</a:t>
            </a:r>
          </a:p>
        </p:txBody>
      </p:sp>
      <p:sp>
        <p:nvSpPr>
          <p:cNvPr id="1132548" name="Rectangle 4"/>
          <p:cNvSpPr>
            <a:spLocks noChangeArrowheads="1"/>
          </p:cNvSpPr>
          <p:nvPr/>
        </p:nvSpPr>
        <p:spPr bwMode="auto">
          <a:xfrm>
            <a:off x="468313" y="5373688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则由改进的幂法生成的向量满足</a:t>
            </a:r>
          </a:p>
        </p:txBody>
      </p:sp>
      <p:graphicFrame>
        <p:nvGraphicFramePr>
          <p:cNvPr id="1132549" name="Object 5"/>
          <p:cNvGraphicFramePr>
            <a:graphicFrameLocks noChangeAspect="1"/>
          </p:cNvGraphicFramePr>
          <p:nvPr/>
        </p:nvGraphicFramePr>
        <p:xfrm>
          <a:off x="1835150" y="5805488"/>
          <a:ext cx="4108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67" name="Equation" r:id="rId3" imgW="2057400" imgH="457200" progId="Equation.DSMT4">
                  <p:embed/>
                </p:oleObj>
              </mc:Choice>
              <mc:Fallback>
                <p:oleObj name="Equation" r:id="rId3" imgW="20574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805488"/>
                        <a:ext cx="41084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550" name="Object 6"/>
          <p:cNvGraphicFramePr>
            <a:graphicFrameLocks noChangeAspect="1"/>
          </p:cNvGraphicFramePr>
          <p:nvPr/>
        </p:nvGraphicFramePr>
        <p:xfrm>
          <a:off x="2170113" y="4699000"/>
          <a:ext cx="33782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68" name="Equation" r:id="rId5" imgW="1536480" imgH="253800" progId="Equation.DSMT4">
                  <p:embed/>
                </p:oleObj>
              </mc:Choice>
              <mc:Fallback>
                <p:oleObj name="Equation" r:id="rId5" imgW="153648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4699000"/>
                        <a:ext cx="337820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2551" name="Rectangle 7"/>
          <p:cNvSpPr>
            <a:spLocks noChangeArrowheads="1"/>
          </p:cNvSpPr>
          <p:nvPr/>
        </p:nvSpPr>
        <p:spPr bwMode="auto">
          <a:xfrm>
            <a:off x="395288" y="4149725"/>
            <a:ext cx="7993062" cy="2592388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2552" name="Rectangle 8"/>
          <p:cNvSpPr>
            <a:spLocks noChangeArrowheads="1"/>
          </p:cNvSpPr>
          <p:nvPr/>
        </p:nvSpPr>
        <p:spPr bwMode="auto">
          <a:xfrm>
            <a:off x="395288" y="1773238"/>
            <a:ext cx="7993062" cy="210978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任取一个非零向量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，要求满足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 0 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(2)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对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k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= 1, 2, ...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，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直到收敛，计算</a:t>
            </a:r>
          </a:p>
          <a:p>
            <a:pPr>
              <a:spcBef>
                <a:spcPct val="50000"/>
              </a:spcBef>
            </a:pP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  <a:sym typeface="Wingdings 2" panose="05020102010507070707" pitchFamily="18" charset="2"/>
            </a:endParaRPr>
          </a:p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</a:p>
        </p:txBody>
      </p:sp>
      <p:sp>
        <p:nvSpPr>
          <p:cNvPr id="1132553" name="Rectangle 9"/>
          <p:cNvSpPr>
            <a:spLocks noChangeArrowheads="1"/>
          </p:cNvSpPr>
          <p:nvPr/>
        </p:nvSpPr>
        <p:spPr bwMode="auto">
          <a:xfrm>
            <a:off x="179388" y="981075"/>
            <a:ext cx="51847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改进的幂法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132554" name="Object 10"/>
          <p:cNvGraphicFramePr>
            <a:graphicFrameLocks noChangeAspect="1"/>
          </p:cNvGraphicFramePr>
          <p:nvPr/>
        </p:nvGraphicFramePr>
        <p:xfrm>
          <a:off x="1201738" y="2781300"/>
          <a:ext cx="3605212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69" name="Equation" r:id="rId7" imgW="1625400" imgH="457200" progId="Equation.DSMT4">
                  <p:embed/>
                </p:oleObj>
              </mc:Choice>
              <mc:Fallback>
                <p:oleObj name="Equation" r:id="rId7" imgW="16254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2781300"/>
                        <a:ext cx="3605212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A5FD-61D7-45F5-9C5F-E9126C596EF1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举例</a:t>
            </a:r>
          </a:p>
        </p:txBody>
      </p:sp>
      <p:sp>
        <p:nvSpPr>
          <p:cNvPr id="1133571" name="Rectangle 3"/>
          <p:cNvSpPr>
            <a:spLocks noChangeArrowheads="1"/>
          </p:cNvSpPr>
          <p:nvPr/>
        </p:nvSpPr>
        <p:spPr bwMode="auto">
          <a:xfrm>
            <a:off x="323850" y="1052513"/>
            <a:ext cx="8569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用改进的幂法计算下面矩阵的主特征值和对应的特征向量 </a:t>
            </a:r>
          </a:p>
        </p:txBody>
      </p:sp>
      <p:sp>
        <p:nvSpPr>
          <p:cNvPr id="1133572" name="Rectangle 4"/>
          <p:cNvSpPr>
            <a:spLocks noChangeArrowheads="1"/>
          </p:cNvSpPr>
          <p:nvPr/>
        </p:nvSpPr>
        <p:spPr bwMode="auto">
          <a:xfrm>
            <a:off x="7092950" y="2114550"/>
            <a:ext cx="1374094" cy="46166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33CC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Eig01.m</a:t>
            </a:r>
            <a:endParaRPr lang="zh-CN" altLang="en-US">
              <a:solidFill>
                <a:srgbClr val="0033CC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  <p:graphicFrame>
        <p:nvGraphicFramePr>
          <p:cNvPr id="1133573" name="Object 5"/>
          <p:cNvGraphicFramePr>
            <a:graphicFrameLocks noChangeAspect="1"/>
          </p:cNvGraphicFramePr>
          <p:nvPr/>
        </p:nvGraphicFramePr>
        <p:xfrm>
          <a:off x="1187450" y="1916113"/>
          <a:ext cx="3233738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78" name="Equation" r:id="rId3" imgW="1460160" imgH="711000" progId="Equation.DSMT4">
                  <p:embed/>
                </p:oleObj>
              </mc:Choice>
              <mc:Fallback>
                <p:oleObj name="Equation" r:id="rId3" imgW="146016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916113"/>
                        <a:ext cx="3233738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0304-E586-4D07-ADD5-36C63346FF23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幂法的加速</a:t>
            </a:r>
          </a:p>
        </p:txBody>
      </p:sp>
      <p:sp>
        <p:nvSpPr>
          <p:cNvPr id="1134595" name="Rectangle 3"/>
          <p:cNvSpPr>
            <a:spLocks noChangeArrowheads="1"/>
          </p:cNvSpPr>
          <p:nvPr/>
        </p:nvSpPr>
        <p:spPr bwMode="auto">
          <a:xfrm>
            <a:off x="466725" y="112395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幂法的收敛速度取决于                的大小</a:t>
            </a:r>
          </a:p>
        </p:txBody>
      </p:sp>
      <p:graphicFrame>
        <p:nvGraphicFramePr>
          <p:cNvPr id="1134596" name="Object 4"/>
          <p:cNvGraphicFramePr>
            <a:graphicFrameLocks noChangeAspect="1"/>
          </p:cNvGraphicFramePr>
          <p:nvPr/>
        </p:nvGraphicFramePr>
        <p:xfrm>
          <a:off x="3706813" y="835025"/>
          <a:ext cx="107315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26" name="Equation" r:id="rId3" imgW="482400" imgH="482400" progId="Equation.DSMT4">
                  <p:embed/>
                </p:oleObj>
              </mc:Choice>
              <mc:Fallback>
                <p:oleObj name="Equation" r:id="rId3" imgW="48240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6813" y="835025"/>
                        <a:ext cx="1073150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597" name="Rectangle 5"/>
          <p:cNvSpPr>
            <a:spLocks noChangeArrowheads="1"/>
          </p:cNvSpPr>
          <p:nvPr/>
        </p:nvSpPr>
        <p:spPr bwMode="auto">
          <a:xfrm>
            <a:off x="1835150" y="1916113"/>
            <a:ext cx="6119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当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r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接近于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1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时，乘幂法收敛会很慢！</a:t>
            </a:r>
          </a:p>
        </p:txBody>
      </p:sp>
      <p:sp>
        <p:nvSpPr>
          <p:cNvPr id="1134598" name="AutoShape 6"/>
          <p:cNvSpPr>
            <a:spLocks noChangeArrowheads="1"/>
          </p:cNvSpPr>
          <p:nvPr/>
        </p:nvSpPr>
        <p:spPr bwMode="auto">
          <a:xfrm>
            <a:off x="1042988" y="1916113"/>
            <a:ext cx="792162" cy="431800"/>
          </a:xfrm>
          <a:prstGeom prst="righ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4599" name="Rectangle 7"/>
          <p:cNvSpPr>
            <a:spLocks noChangeArrowheads="1"/>
          </p:cNvSpPr>
          <p:nvPr/>
        </p:nvSpPr>
        <p:spPr bwMode="auto">
          <a:xfrm>
            <a:off x="323850" y="2708275"/>
            <a:ext cx="51847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幂法的加速：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原点平移法</a:t>
            </a:r>
            <a:endParaRPr lang="en-US" altLang="zh-CN" sz="2800" b="1" i="1" baseline="300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4600" name="Rectangle 8"/>
          <p:cNvSpPr>
            <a:spLocks noChangeArrowheads="1"/>
          </p:cNvSpPr>
          <p:nvPr/>
        </p:nvSpPr>
        <p:spPr bwMode="auto">
          <a:xfrm>
            <a:off x="827088" y="3429000"/>
            <a:ext cx="590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令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 = A –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，则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B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的特征值为：</a:t>
            </a:r>
            <a:r>
              <a:rPr lang="zh-CN" altLang="en-US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i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b="1" i="1">
                <a:solidFill>
                  <a:srgbClr val="0000FF"/>
                </a:solidFill>
                <a:sym typeface="Symbol" panose="05050102010706020507" pitchFamily="18" charset="2"/>
              </a:rPr>
              <a:t></a:t>
            </a:r>
          </a:p>
        </p:txBody>
      </p:sp>
      <p:sp>
        <p:nvSpPr>
          <p:cNvPr id="1134601" name="Rectangle 9"/>
          <p:cNvSpPr>
            <a:spLocks noChangeArrowheads="1"/>
          </p:cNvSpPr>
          <p:nvPr/>
        </p:nvSpPr>
        <p:spPr bwMode="auto">
          <a:xfrm>
            <a:off x="827088" y="4005263"/>
            <a:ext cx="590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选择适当的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p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满足：</a:t>
            </a:r>
            <a:endParaRPr lang="en-US" altLang="zh-CN" b="1" i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34602" name="Rectangle 10"/>
          <p:cNvSpPr>
            <a:spLocks noChangeArrowheads="1"/>
          </p:cNvSpPr>
          <p:nvPr/>
        </p:nvSpPr>
        <p:spPr bwMode="auto">
          <a:xfrm>
            <a:off x="1116013" y="4508500"/>
            <a:ext cx="4675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                                (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j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2, ... ,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</a:p>
        </p:txBody>
      </p:sp>
      <p:graphicFrame>
        <p:nvGraphicFramePr>
          <p:cNvPr id="1134603" name="Object 11"/>
          <p:cNvGraphicFramePr>
            <a:graphicFrameLocks noChangeAspect="1"/>
          </p:cNvGraphicFramePr>
          <p:nvPr/>
        </p:nvGraphicFramePr>
        <p:xfrm>
          <a:off x="1654175" y="4508500"/>
          <a:ext cx="22352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27" name="Equation" r:id="rId5" imgW="1117440" imgH="241200" progId="Equation.DSMT4">
                  <p:embed/>
                </p:oleObj>
              </mc:Choice>
              <mc:Fallback>
                <p:oleObj name="Equation" r:id="rId5" imgW="111744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4508500"/>
                        <a:ext cx="22352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4604" name="Object 12"/>
          <p:cNvGraphicFramePr>
            <a:graphicFrameLocks noChangeAspect="1"/>
          </p:cNvGraphicFramePr>
          <p:nvPr/>
        </p:nvGraphicFramePr>
        <p:xfrm>
          <a:off x="1666875" y="4941888"/>
          <a:ext cx="23368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28" name="Equation" r:id="rId7" imgW="1168200" imgH="482400" progId="Equation.DSMT4">
                  <p:embed/>
                </p:oleObj>
              </mc:Choice>
              <mc:Fallback>
                <p:oleObj name="Equation" r:id="rId7" imgW="1168200" imgH="482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4941888"/>
                        <a:ext cx="23368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605" name="Rectangle 13"/>
          <p:cNvSpPr>
            <a:spLocks noChangeArrowheads="1"/>
          </p:cNvSpPr>
          <p:nvPr/>
        </p:nvSpPr>
        <p:spPr bwMode="auto">
          <a:xfrm>
            <a:off x="1116013" y="5157788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(2)</a:t>
            </a:r>
          </a:p>
        </p:txBody>
      </p:sp>
      <p:sp>
        <p:nvSpPr>
          <p:cNvPr id="1134606" name="Rectangle 14"/>
          <p:cNvSpPr>
            <a:spLocks noChangeArrowheads="1"/>
          </p:cNvSpPr>
          <p:nvPr/>
        </p:nvSpPr>
        <p:spPr bwMode="auto">
          <a:xfrm>
            <a:off x="827088" y="5949950"/>
            <a:ext cx="6697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用幂法计算矩阵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B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的主特征值：</a:t>
            </a:r>
            <a:r>
              <a:rPr lang="zh-CN" altLang="en-US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b="1">
                <a:latin typeface="Courier New" panose="02070309020205020404" pitchFamily="49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</a:t>
            </a:r>
          </a:p>
        </p:txBody>
      </p:sp>
      <p:sp>
        <p:nvSpPr>
          <p:cNvPr id="1134607" name="Rectangle 15"/>
          <p:cNvSpPr>
            <a:spLocks noChangeArrowheads="1"/>
          </p:cNvSpPr>
          <p:nvPr/>
        </p:nvSpPr>
        <p:spPr bwMode="auto">
          <a:xfrm>
            <a:off x="755650" y="3933825"/>
            <a:ext cx="7416800" cy="26638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4608" name="Line 16"/>
          <p:cNvSpPr>
            <a:spLocks noChangeShapeType="1"/>
          </p:cNvSpPr>
          <p:nvPr/>
        </p:nvSpPr>
        <p:spPr bwMode="auto">
          <a:xfrm flipV="1">
            <a:off x="5795963" y="4797425"/>
            <a:ext cx="6477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34609" name="Rectangle 17"/>
          <p:cNvSpPr>
            <a:spLocks noChangeArrowheads="1"/>
          </p:cNvSpPr>
          <p:nvPr/>
        </p:nvSpPr>
        <p:spPr bwMode="auto">
          <a:xfrm>
            <a:off x="6516688" y="4508500"/>
            <a:ext cx="2376487" cy="476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保持主特征值</a:t>
            </a:r>
          </a:p>
        </p:txBody>
      </p:sp>
      <p:sp>
        <p:nvSpPr>
          <p:cNvPr id="1134610" name="Line 18"/>
          <p:cNvSpPr>
            <a:spLocks noChangeShapeType="1"/>
          </p:cNvSpPr>
          <p:nvPr/>
        </p:nvSpPr>
        <p:spPr bwMode="auto">
          <a:xfrm flipV="1">
            <a:off x="4140200" y="5516563"/>
            <a:ext cx="2233613" cy="1587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34611" name="Rectangle 19"/>
          <p:cNvSpPr>
            <a:spLocks noChangeArrowheads="1"/>
          </p:cNvSpPr>
          <p:nvPr/>
        </p:nvSpPr>
        <p:spPr bwMode="auto">
          <a:xfrm>
            <a:off x="6516688" y="5229225"/>
            <a:ext cx="2376487" cy="476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加快收敛速度</a:t>
            </a:r>
          </a:p>
        </p:txBody>
      </p:sp>
      <p:sp>
        <p:nvSpPr>
          <p:cNvPr id="1134612" name="Line 20"/>
          <p:cNvSpPr>
            <a:spLocks noChangeShapeType="1"/>
          </p:cNvSpPr>
          <p:nvPr/>
        </p:nvSpPr>
        <p:spPr bwMode="auto">
          <a:xfrm flipV="1">
            <a:off x="4859338" y="3068638"/>
            <a:ext cx="6477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134613" name="Rectangle 21"/>
          <p:cNvSpPr>
            <a:spLocks noChangeArrowheads="1"/>
          </p:cNvSpPr>
          <p:nvPr/>
        </p:nvSpPr>
        <p:spPr bwMode="auto">
          <a:xfrm>
            <a:off x="5724525" y="2781300"/>
            <a:ext cx="2305050" cy="476250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带位移的幂法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8A05-9568-44D6-BBFF-D3FA29BD5412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13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3340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举例</a:t>
            </a:r>
          </a:p>
        </p:txBody>
      </p:sp>
      <p:sp>
        <p:nvSpPr>
          <p:cNvPr id="1135619" name="Rectangle 3"/>
          <p:cNvSpPr>
            <a:spLocks noChangeArrowheads="1"/>
          </p:cNvSpPr>
          <p:nvPr/>
        </p:nvSpPr>
        <p:spPr bwMode="auto">
          <a:xfrm>
            <a:off x="323850" y="1052513"/>
            <a:ext cx="8569325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用带位移的幂法计算下面矩阵的主特征值和对应的特征向量，取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=0.75 </a:t>
            </a:r>
          </a:p>
        </p:txBody>
      </p:sp>
      <p:sp>
        <p:nvSpPr>
          <p:cNvPr id="1135620" name="Rectangle 4"/>
          <p:cNvSpPr>
            <a:spLocks noChangeArrowheads="1"/>
          </p:cNvSpPr>
          <p:nvPr/>
        </p:nvSpPr>
        <p:spPr bwMode="auto">
          <a:xfrm>
            <a:off x="7235825" y="2114550"/>
            <a:ext cx="1374094" cy="46166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33CC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Eig02.m</a:t>
            </a:r>
            <a:endParaRPr lang="zh-CN" altLang="en-US">
              <a:solidFill>
                <a:srgbClr val="0033CC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  <p:graphicFrame>
        <p:nvGraphicFramePr>
          <p:cNvPr id="1135621" name="Object 5"/>
          <p:cNvGraphicFramePr>
            <a:graphicFrameLocks noChangeAspect="1"/>
          </p:cNvGraphicFramePr>
          <p:nvPr/>
        </p:nvGraphicFramePr>
        <p:xfrm>
          <a:off x="1403350" y="2276475"/>
          <a:ext cx="3233738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27" name="Equation" r:id="rId3" imgW="1460160" imgH="711000" progId="Equation.DSMT4">
                  <p:embed/>
                </p:oleObj>
              </mc:Choice>
              <mc:Fallback>
                <p:oleObj name="Equation" r:id="rId3" imgW="146016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276475"/>
                        <a:ext cx="3233738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5622" name="Rectangle 6"/>
          <p:cNvSpPr>
            <a:spLocks noChangeArrowheads="1"/>
          </p:cNvSpPr>
          <p:nvPr/>
        </p:nvSpPr>
        <p:spPr bwMode="auto">
          <a:xfrm>
            <a:off x="468313" y="5300663"/>
            <a:ext cx="4968875" cy="52863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问题：如何求其它特征值？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6648928-5110-4C0E-ABA7-48CFDCC9E9F8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209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700213"/>
            <a:ext cx="7129462" cy="1006475"/>
          </a:xfrm>
          <a:noFill/>
        </p:spPr>
        <p:txBody>
          <a:bodyPr>
            <a:spAutoFit/>
          </a:bodyPr>
          <a:lstStyle/>
          <a:p>
            <a:pPr algn="ctr"/>
            <a:r>
              <a:rPr lang="zh-CN" altLang="en-US" sz="6000">
                <a:solidFill>
                  <a:srgbClr val="0000FF"/>
                </a:solidFill>
                <a:ea typeface="黑体" panose="02010609060101010101" pitchFamily="49" charset="-122"/>
              </a:rPr>
              <a:t>反 幂 法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982-6E5F-4B1C-BF98-F0E77F618E52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136642" name="Rectangle 2"/>
          <p:cNvSpPr>
            <a:spLocks noChangeArrowheads="1"/>
          </p:cNvSpPr>
          <p:nvPr/>
        </p:nvSpPr>
        <p:spPr bwMode="auto">
          <a:xfrm>
            <a:off x="1403350" y="3933825"/>
            <a:ext cx="6985000" cy="1584325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64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反幂法</a:t>
            </a:r>
          </a:p>
        </p:txBody>
      </p:sp>
      <p:sp>
        <p:nvSpPr>
          <p:cNvPr id="1136644" name="Rectangle 4"/>
          <p:cNvSpPr>
            <a:spLocks noChangeArrowheads="1"/>
          </p:cNvSpPr>
          <p:nvPr/>
        </p:nvSpPr>
        <p:spPr bwMode="auto">
          <a:xfrm>
            <a:off x="684213" y="1628775"/>
            <a:ext cx="7777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计算矩阵的</a:t>
            </a:r>
            <a:r>
              <a:rPr kumimoji="0" lang="zh-CN" altLang="en-US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按模最小</a:t>
            </a:r>
            <a:r>
              <a:rPr kumimoji="0"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的特征值</a:t>
            </a:r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及其特征向量</a:t>
            </a:r>
          </a:p>
        </p:txBody>
      </p:sp>
      <p:sp>
        <p:nvSpPr>
          <p:cNvPr id="1136645" name="Text Box 5"/>
          <p:cNvSpPr txBox="1">
            <a:spLocks noChangeArrowheads="1"/>
          </p:cNvSpPr>
          <p:nvPr/>
        </p:nvSpPr>
        <p:spPr bwMode="auto">
          <a:xfrm>
            <a:off x="755650" y="2420938"/>
            <a:ext cx="6335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0425" indent="-860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0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1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1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假设：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 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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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… 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-1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 &gt; 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&gt; 0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36646" name="Rectangle 6"/>
          <p:cNvSpPr>
            <a:spLocks noChangeArrowheads="1"/>
          </p:cNvSpPr>
          <p:nvPr/>
        </p:nvSpPr>
        <p:spPr bwMode="auto">
          <a:xfrm>
            <a:off x="250825" y="908050"/>
            <a:ext cx="51847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反幂法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6647" name="Rectangle 7"/>
          <p:cNvSpPr>
            <a:spLocks noChangeArrowheads="1"/>
          </p:cNvSpPr>
          <p:nvPr/>
        </p:nvSpPr>
        <p:spPr bwMode="auto">
          <a:xfrm>
            <a:off x="755650" y="2349500"/>
            <a:ext cx="7705725" cy="1223963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648" name="Text Box 8"/>
          <p:cNvSpPr txBox="1">
            <a:spLocks noChangeArrowheads="1"/>
          </p:cNvSpPr>
          <p:nvPr/>
        </p:nvSpPr>
        <p:spPr bwMode="auto">
          <a:xfrm>
            <a:off x="1690688" y="2925763"/>
            <a:ext cx="684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0425" indent="-860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0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1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1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(2)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对应的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个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线性无关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特征向量为：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endParaRPr lang="zh-CN" altLang="en-US" b="1" i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6649" name="AutoShape 9"/>
          <p:cNvSpPr>
            <a:spLocks noChangeArrowheads="1"/>
          </p:cNvSpPr>
          <p:nvPr/>
        </p:nvSpPr>
        <p:spPr bwMode="auto">
          <a:xfrm>
            <a:off x="611188" y="4076700"/>
            <a:ext cx="719137" cy="576263"/>
          </a:xfrm>
          <a:prstGeom prst="rightArrow">
            <a:avLst>
              <a:gd name="adj1" fmla="val 50000"/>
              <a:gd name="adj2" fmla="val 311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6650" name="Text Box 10"/>
          <p:cNvSpPr txBox="1">
            <a:spLocks noChangeArrowheads="1"/>
          </p:cNvSpPr>
          <p:nvPr/>
        </p:nvSpPr>
        <p:spPr bwMode="auto">
          <a:xfrm>
            <a:off x="1403350" y="4149725"/>
            <a:ext cx="3598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的特征值为：</a:t>
            </a:r>
          </a:p>
        </p:txBody>
      </p:sp>
      <p:graphicFrame>
        <p:nvGraphicFramePr>
          <p:cNvPr id="1136651" name="Object 11"/>
          <p:cNvGraphicFramePr>
            <a:graphicFrameLocks noChangeAspect="1"/>
          </p:cNvGraphicFramePr>
          <p:nvPr/>
        </p:nvGraphicFramePr>
        <p:xfrm>
          <a:off x="3995738" y="3933825"/>
          <a:ext cx="34766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58" name="Equation" r:id="rId3" imgW="1739880" imgH="482400" progId="Equation.DSMT4">
                  <p:embed/>
                </p:oleObj>
              </mc:Choice>
              <mc:Fallback>
                <p:oleObj name="Equation" r:id="rId3" imgW="1739880" imgH="482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933825"/>
                        <a:ext cx="347662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652" name="Rectangle 12"/>
          <p:cNvSpPr>
            <a:spLocks noChangeArrowheads="1"/>
          </p:cNvSpPr>
          <p:nvPr/>
        </p:nvSpPr>
        <p:spPr bwMode="auto">
          <a:xfrm>
            <a:off x="1474788" y="4941888"/>
            <a:ext cx="5472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对应的特征向量仍然为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6653" name="Rectangle 13"/>
          <p:cNvSpPr>
            <a:spLocks noChangeArrowheads="1"/>
          </p:cNvSpPr>
          <p:nvPr/>
        </p:nvSpPr>
        <p:spPr bwMode="auto">
          <a:xfrm>
            <a:off x="539750" y="5949950"/>
            <a:ext cx="7777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0"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反幂法</a:t>
            </a:r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：用幂法计算矩阵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-1 </a:t>
            </a:r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的主特征值和特征向量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CBA32-F84E-4694-931D-0B39E7731C9A}" type="slidenum">
              <a:rPr lang="zh-CN" altLang="en-US"/>
              <a:pPr/>
              <a:t>17</a:t>
            </a:fld>
            <a:endParaRPr lang="en-US" altLang="zh-CN"/>
          </a:p>
        </p:txBody>
      </p:sp>
      <p:sp>
        <p:nvSpPr>
          <p:cNvPr id="113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反幂法</a:t>
            </a:r>
          </a:p>
        </p:txBody>
      </p:sp>
      <p:sp>
        <p:nvSpPr>
          <p:cNvPr id="1137667" name="Text Box 3"/>
          <p:cNvSpPr txBox="1">
            <a:spLocks noChangeArrowheads="1"/>
          </p:cNvSpPr>
          <p:nvPr/>
        </p:nvSpPr>
        <p:spPr bwMode="auto">
          <a:xfrm>
            <a:off x="468313" y="4078288"/>
            <a:ext cx="7920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有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个线性无关的特征向量，其特征值满足</a:t>
            </a:r>
          </a:p>
        </p:txBody>
      </p:sp>
      <p:sp>
        <p:nvSpPr>
          <p:cNvPr id="1137668" name="Rectangle 4"/>
          <p:cNvSpPr>
            <a:spLocks noChangeArrowheads="1"/>
          </p:cNvSpPr>
          <p:nvPr/>
        </p:nvSpPr>
        <p:spPr bwMode="auto">
          <a:xfrm>
            <a:off x="468313" y="5302250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则由反幂法生成的向量满足</a:t>
            </a:r>
          </a:p>
        </p:txBody>
      </p:sp>
      <p:graphicFrame>
        <p:nvGraphicFramePr>
          <p:cNvPr id="1137669" name="Object 5"/>
          <p:cNvGraphicFramePr>
            <a:graphicFrameLocks noChangeAspect="1"/>
          </p:cNvGraphicFramePr>
          <p:nvPr/>
        </p:nvGraphicFramePr>
        <p:xfrm>
          <a:off x="1649413" y="5734050"/>
          <a:ext cx="42608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88" name="Equation" r:id="rId3" imgW="2133360" imgH="457200" progId="Equation.DSMT4">
                  <p:embed/>
                </p:oleObj>
              </mc:Choice>
              <mc:Fallback>
                <p:oleObj name="Equation" r:id="rId3" imgW="213336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5734050"/>
                        <a:ext cx="42608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670" name="Object 6"/>
          <p:cNvGraphicFramePr>
            <a:graphicFrameLocks noChangeAspect="1"/>
          </p:cNvGraphicFramePr>
          <p:nvPr/>
        </p:nvGraphicFramePr>
        <p:xfrm>
          <a:off x="1908175" y="4652963"/>
          <a:ext cx="410527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89" name="Equation" r:id="rId5" imgW="1866600" imgH="253800" progId="Equation.DSMT4">
                  <p:embed/>
                </p:oleObj>
              </mc:Choice>
              <mc:Fallback>
                <p:oleObj name="Equation" r:id="rId5" imgW="18666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652963"/>
                        <a:ext cx="410527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7671" name="Rectangle 7"/>
          <p:cNvSpPr>
            <a:spLocks noChangeArrowheads="1"/>
          </p:cNvSpPr>
          <p:nvPr/>
        </p:nvSpPr>
        <p:spPr bwMode="auto">
          <a:xfrm>
            <a:off x="395288" y="4078288"/>
            <a:ext cx="7993062" cy="25923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7672" name="Rectangle 8"/>
          <p:cNvSpPr>
            <a:spLocks noChangeArrowheads="1"/>
          </p:cNvSpPr>
          <p:nvPr/>
        </p:nvSpPr>
        <p:spPr bwMode="auto">
          <a:xfrm>
            <a:off x="395288" y="1700213"/>
            <a:ext cx="7993062" cy="210978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任取一个非零向量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，要求满足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 0 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(2)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对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k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= 1, 2, ...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，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直到收敛，计算</a:t>
            </a:r>
          </a:p>
          <a:p>
            <a:pPr>
              <a:spcBef>
                <a:spcPct val="50000"/>
              </a:spcBef>
            </a:pP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  <a:sym typeface="Wingdings 2" panose="05020102010507070707" pitchFamily="18" charset="2"/>
            </a:endParaRPr>
          </a:p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</a:p>
        </p:txBody>
      </p:sp>
      <p:sp>
        <p:nvSpPr>
          <p:cNvPr id="1137673" name="Rectangle 9"/>
          <p:cNvSpPr>
            <a:spLocks noChangeArrowheads="1"/>
          </p:cNvSpPr>
          <p:nvPr/>
        </p:nvSpPr>
        <p:spPr bwMode="auto">
          <a:xfrm>
            <a:off x="179388" y="981075"/>
            <a:ext cx="51847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反幂法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137674" name="Object 10"/>
          <p:cNvGraphicFramePr>
            <a:graphicFrameLocks noChangeAspect="1"/>
          </p:cNvGraphicFramePr>
          <p:nvPr/>
        </p:nvGraphicFramePr>
        <p:xfrm>
          <a:off x="1127125" y="2636838"/>
          <a:ext cx="4265613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90" name="Equation" r:id="rId7" imgW="1714320" imgH="457200" progId="Equation.DSMT4">
                  <p:embed/>
                </p:oleObj>
              </mc:Choice>
              <mc:Fallback>
                <p:oleObj name="Equation" r:id="rId7" imgW="171432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2636838"/>
                        <a:ext cx="4265613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687A-7F3C-4039-8413-D5E3FF680AAD}" type="slidenum">
              <a:rPr lang="zh-CN" altLang="en-US"/>
              <a:pPr/>
              <a:t>18</a:t>
            </a:fld>
            <a:endParaRPr lang="en-US" altLang="zh-CN"/>
          </a:p>
        </p:txBody>
      </p:sp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反幂法的加速</a:t>
            </a:r>
          </a:p>
        </p:txBody>
      </p:sp>
      <p:grpSp>
        <p:nvGrpSpPr>
          <p:cNvPr id="1138691" name="Group 3"/>
          <p:cNvGrpSpPr>
            <a:grpSpLocks/>
          </p:cNvGrpSpPr>
          <p:nvPr/>
        </p:nvGrpSpPr>
        <p:grpSpPr bwMode="auto">
          <a:xfrm>
            <a:off x="468313" y="981075"/>
            <a:ext cx="6553200" cy="1074738"/>
            <a:chOff x="521" y="709"/>
            <a:chExt cx="4128" cy="677"/>
          </a:xfrm>
        </p:grpSpPr>
        <p:sp>
          <p:nvSpPr>
            <p:cNvPr id="1138692" name="Rectangle 4"/>
            <p:cNvSpPr>
              <a:spLocks noChangeArrowheads="1"/>
            </p:cNvSpPr>
            <p:nvPr/>
          </p:nvSpPr>
          <p:spPr bwMode="auto">
            <a:xfrm>
              <a:off x="521" y="890"/>
              <a:ext cx="41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反幂法的收敛速度取决于                 的大小</a:t>
              </a:r>
            </a:p>
          </p:txBody>
        </p:sp>
        <p:graphicFrame>
          <p:nvGraphicFramePr>
            <p:cNvPr id="1138693" name="Object 5"/>
            <p:cNvGraphicFramePr>
              <a:graphicFrameLocks noChangeAspect="1"/>
            </p:cNvGraphicFramePr>
            <p:nvPr/>
          </p:nvGraphicFramePr>
          <p:xfrm>
            <a:off x="2699" y="709"/>
            <a:ext cx="818" cy="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8704" name="Equation" r:id="rId3" imgW="583920" imgH="482400" progId="Equation.DSMT4">
                    <p:embed/>
                  </p:oleObj>
                </mc:Choice>
                <mc:Fallback>
                  <p:oleObj name="Equation" r:id="rId3" imgW="583920" imgH="4824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709"/>
                          <a:ext cx="818" cy="6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38694" name="Rectangle 6"/>
          <p:cNvSpPr>
            <a:spLocks noChangeArrowheads="1"/>
          </p:cNvSpPr>
          <p:nvPr/>
        </p:nvSpPr>
        <p:spPr bwMode="auto">
          <a:xfrm>
            <a:off x="2268538" y="2060575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当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r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接近于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1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时，反乘幂法收敛会很慢！</a:t>
            </a:r>
          </a:p>
        </p:txBody>
      </p:sp>
      <p:sp>
        <p:nvSpPr>
          <p:cNvPr id="1138695" name="AutoShape 7"/>
          <p:cNvSpPr>
            <a:spLocks noChangeArrowheads="1"/>
          </p:cNvSpPr>
          <p:nvPr/>
        </p:nvSpPr>
        <p:spPr bwMode="auto">
          <a:xfrm>
            <a:off x="1476375" y="2060575"/>
            <a:ext cx="792163" cy="431800"/>
          </a:xfrm>
          <a:prstGeom prst="rightArrow">
            <a:avLst>
              <a:gd name="adj1" fmla="val 50000"/>
              <a:gd name="adj2" fmla="val 45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8696" name="Rectangle 8"/>
          <p:cNvSpPr>
            <a:spLocks noChangeArrowheads="1"/>
          </p:cNvSpPr>
          <p:nvPr/>
        </p:nvSpPr>
        <p:spPr bwMode="auto">
          <a:xfrm>
            <a:off x="827088" y="2997200"/>
            <a:ext cx="6480175" cy="6445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可以使用原点平移法对反幂法进行加速</a:t>
            </a:r>
            <a:endParaRPr lang="en-US" altLang="zh-CN" sz="2800" b="1" i="1" baseline="30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8697" name="Rectangle 9"/>
          <p:cNvSpPr>
            <a:spLocks noChangeArrowheads="1"/>
          </p:cNvSpPr>
          <p:nvPr/>
        </p:nvSpPr>
        <p:spPr bwMode="auto">
          <a:xfrm>
            <a:off x="684213" y="4222750"/>
            <a:ext cx="6480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问题：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如何选择参数 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？</a:t>
            </a:r>
            <a:endParaRPr lang="zh-CN" altLang="en-US" sz="3200" b="1" i="1" baseline="30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8698" name="Rectangle 10"/>
          <p:cNvSpPr>
            <a:spLocks noChangeArrowheads="1"/>
          </p:cNvSpPr>
          <p:nvPr/>
        </p:nvSpPr>
        <p:spPr bwMode="auto">
          <a:xfrm>
            <a:off x="1835150" y="5013325"/>
            <a:ext cx="64801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离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sz="2800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越近越好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（但不能相等）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8699" name="AutoShape 11"/>
          <p:cNvSpPr>
            <a:spLocks noChangeArrowheads="1"/>
          </p:cNvSpPr>
          <p:nvPr/>
        </p:nvSpPr>
        <p:spPr bwMode="auto">
          <a:xfrm>
            <a:off x="900113" y="5157788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C1DD-3C69-4357-9601-5CA2ADB9EC4B}" type="slidenum">
              <a:rPr lang="zh-CN" altLang="en-US"/>
              <a:pPr/>
              <a:t>19</a:t>
            </a:fld>
            <a:endParaRPr lang="en-US" altLang="zh-CN"/>
          </a:p>
        </p:txBody>
      </p:sp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Rayleigh </a:t>
            </a:r>
            <a:r>
              <a:rPr lang="zh-CN" altLang="en-US">
                <a:solidFill>
                  <a:srgbClr val="993300"/>
                </a:solidFill>
              </a:rPr>
              <a:t>商加速</a:t>
            </a:r>
          </a:p>
        </p:txBody>
      </p:sp>
      <p:sp>
        <p:nvSpPr>
          <p:cNvPr id="1139715" name="Rectangle 3"/>
          <p:cNvSpPr>
            <a:spLocks noChangeArrowheads="1"/>
          </p:cNvSpPr>
          <p:nvPr/>
        </p:nvSpPr>
        <p:spPr bwMode="auto">
          <a:xfrm>
            <a:off x="323850" y="1052513"/>
            <a:ext cx="51847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Rayleigh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商加速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39716" name="Rectangle 4"/>
          <p:cNvSpPr>
            <a:spLocks noChangeArrowheads="1"/>
          </p:cNvSpPr>
          <p:nvPr/>
        </p:nvSpPr>
        <p:spPr bwMode="auto">
          <a:xfrm>
            <a:off x="611188" y="3284538"/>
            <a:ext cx="7993062" cy="26574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任取一个非零向量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，要求满足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 0 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(2)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对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k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= 1, 2, ...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，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直到收敛，计算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  <a:sym typeface="Wingdings 2" panose="05020102010507070707" pitchFamily="18" charset="2"/>
            </a:endParaRPr>
          </a:p>
          <a:p>
            <a:pPr>
              <a:spcBef>
                <a:spcPct val="50000"/>
              </a:spcBef>
            </a:pP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  <a:sym typeface="Wingdings 2" panose="05020102010507070707" pitchFamily="18" charset="2"/>
            </a:endParaRPr>
          </a:p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</a:p>
        </p:txBody>
      </p:sp>
      <p:graphicFrame>
        <p:nvGraphicFramePr>
          <p:cNvPr id="1139717" name="Object 5"/>
          <p:cNvGraphicFramePr>
            <a:graphicFrameLocks noChangeAspect="1"/>
          </p:cNvGraphicFramePr>
          <p:nvPr/>
        </p:nvGraphicFramePr>
        <p:xfrm>
          <a:off x="1042988" y="4437063"/>
          <a:ext cx="61976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729" name="Equation" r:id="rId3" imgW="3098520" imgH="457200" progId="Equation.DSMT4">
                  <p:embed/>
                </p:oleObj>
              </mc:Choice>
              <mc:Fallback>
                <p:oleObj name="Equation" r:id="rId3" imgW="309852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437063"/>
                        <a:ext cx="61976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9719" name="Object 7"/>
          <p:cNvGraphicFramePr>
            <a:graphicFrameLocks noChangeAspect="1"/>
          </p:cNvGraphicFramePr>
          <p:nvPr/>
        </p:nvGraphicFramePr>
        <p:xfrm>
          <a:off x="990600" y="1844675"/>
          <a:ext cx="38782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730" name="Equation" r:id="rId5" imgW="1942920" imgH="431640" progId="Equation.DSMT4">
                  <p:embed/>
                </p:oleObj>
              </mc:Choice>
              <mc:Fallback>
                <p:oleObj name="Equation" r:id="rId5" imgW="194292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44675"/>
                        <a:ext cx="387826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B590-26DC-453B-9587-245A6A90153F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主要内容</a:t>
            </a:r>
          </a:p>
        </p:txBody>
      </p:sp>
      <p:sp>
        <p:nvSpPr>
          <p:cNvPr id="1122307" name="Rectangle 3"/>
          <p:cNvSpPr>
            <a:spLocks noChangeArrowheads="1"/>
          </p:cNvSpPr>
          <p:nvPr/>
        </p:nvSpPr>
        <p:spPr bwMode="auto">
          <a:xfrm>
            <a:off x="468313" y="1196975"/>
            <a:ext cx="6408737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特征值基本性质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幂法与反幂法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正交变换与矩阵分解</a:t>
            </a:r>
            <a:endParaRPr lang="en-US" altLang="zh-CN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方法</a:t>
            </a: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应用：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Google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网页排名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1A22-B840-4F07-AF17-73BD7A7D490B}" type="slidenum">
              <a:rPr lang="zh-CN" altLang="en-US"/>
              <a:pPr/>
              <a:t>20</a:t>
            </a:fld>
            <a:endParaRPr lang="en-US" altLang="zh-CN"/>
          </a:p>
        </p:txBody>
      </p:sp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几点注记</a:t>
            </a:r>
          </a:p>
        </p:txBody>
      </p:sp>
      <p:sp>
        <p:nvSpPr>
          <p:cNvPr id="1140739" name="Rectangle 3"/>
          <p:cNvSpPr>
            <a:spLocks noChangeArrowheads="1"/>
          </p:cNvSpPr>
          <p:nvPr/>
        </p:nvSpPr>
        <p:spPr bwMode="auto">
          <a:xfrm>
            <a:off x="322263" y="1195388"/>
            <a:ext cx="7561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带位移的反幂法中需要计算 </a:t>
            </a:r>
          </a:p>
        </p:txBody>
      </p:sp>
      <p:graphicFrame>
        <p:nvGraphicFramePr>
          <p:cNvPr id="1140740" name="Object 4"/>
          <p:cNvGraphicFramePr>
            <a:graphicFrameLocks noChangeAspect="1"/>
          </p:cNvGraphicFramePr>
          <p:nvPr/>
        </p:nvGraphicFramePr>
        <p:xfrm>
          <a:off x="4572000" y="1125538"/>
          <a:ext cx="28971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57" name="Equation" r:id="rId3" imgW="1307880" imgH="279360" progId="Equation.DSMT4">
                  <p:embed/>
                </p:oleObj>
              </mc:Choice>
              <mc:Fallback>
                <p:oleObj name="Equation" r:id="rId3" imgW="130788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125538"/>
                        <a:ext cx="2897188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0741" name="AutoShape 5"/>
          <p:cNvSpPr>
            <a:spLocks noChangeArrowheads="1"/>
          </p:cNvSpPr>
          <p:nvPr/>
        </p:nvSpPr>
        <p:spPr bwMode="auto">
          <a:xfrm>
            <a:off x="4643438" y="1916113"/>
            <a:ext cx="720725" cy="360362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40742" name="Object 6"/>
          <p:cNvGraphicFramePr>
            <a:graphicFrameLocks noChangeAspect="1"/>
          </p:cNvGraphicFramePr>
          <p:nvPr/>
        </p:nvGraphicFramePr>
        <p:xfrm>
          <a:off x="5508625" y="1844675"/>
          <a:ext cx="26717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58" name="Equation" r:id="rId5" imgW="1206360" imgH="253800" progId="Equation.DSMT4">
                  <p:embed/>
                </p:oleObj>
              </mc:Choice>
              <mc:Fallback>
                <p:oleObj name="Equation" r:id="rId5" imgW="120636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1844675"/>
                        <a:ext cx="267176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0743" name="Rectangle 7"/>
          <p:cNvSpPr>
            <a:spLocks noChangeArrowheads="1"/>
          </p:cNvSpPr>
          <p:nvPr/>
        </p:nvSpPr>
        <p:spPr bwMode="auto">
          <a:xfrm>
            <a:off x="323850" y="3140075"/>
            <a:ext cx="7561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带位移的反幂法可以用于计算任何一个特征值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sz="2800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k</a:t>
            </a:r>
            <a:endParaRPr lang="zh-CN" altLang="en-US" sz="2800" b="1" i="1" baseline="-250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40744" name="AutoShape 8"/>
          <p:cNvSpPr>
            <a:spLocks noChangeArrowheads="1"/>
          </p:cNvSpPr>
          <p:nvPr/>
        </p:nvSpPr>
        <p:spPr bwMode="auto">
          <a:xfrm>
            <a:off x="755650" y="3787775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40745" name="Rectangle 9"/>
          <p:cNvSpPr>
            <a:spLocks noChangeArrowheads="1"/>
          </p:cNvSpPr>
          <p:nvPr/>
        </p:nvSpPr>
        <p:spPr bwMode="auto">
          <a:xfrm>
            <a:off x="1692275" y="3716338"/>
            <a:ext cx="6480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将参数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取为 </a:t>
            </a:r>
            <a:r>
              <a:rPr lang="zh-CN" altLang="en-US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k 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附近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40746" name="Rectangle 10"/>
          <p:cNvSpPr>
            <a:spLocks noChangeArrowheads="1"/>
          </p:cNvSpPr>
          <p:nvPr/>
        </p:nvSpPr>
        <p:spPr bwMode="auto">
          <a:xfrm>
            <a:off x="323850" y="4651375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若已知特征值，计算特征向量时，可使用带位移的反幂法</a:t>
            </a:r>
            <a:endParaRPr lang="zh-CN" altLang="en-US" sz="2800" b="1" i="1" baseline="-250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40747" name="AutoShape 11"/>
          <p:cNvSpPr>
            <a:spLocks noChangeArrowheads="1"/>
          </p:cNvSpPr>
          <p:nvPr/>
        </p:nvSpPr>
        <p:spPr bwMode="auto">
          <a:xfrm>
            <a:off x="755650" y="5156200"/>
            <a:ext cx="863600" cy="431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40748" name="Rectangle 12"/>
          <p:cNvSpPr>
            <a:spLocks noChangeArrowheads="1"/>
          </p:cNvSpPr>
          <p:nvPr/>
        </p:nvSpPr>
        <p:spPr bwMode="auto">
          <a:xfrm>
            <a:off x="1692275" y="5084763"/>
            <a:ext cx="6480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令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足够靠近 </a:t>
            </a:r>
            <a:r>
              <a:rPr lang="zh-CN" altLang="en-US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k</a:t>
            </a:r>
            <a:endParaRPr lang="zh-CN" altLang="en-US" b="1" i="1" baseline="-2500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D5C1-638D-40ED-8222-E2020CE90F7A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特征值性质</a:t>
            </a:r>
          </a:p>
        </p:txBody>
      </p:sp>
      <p:sp>
        <p:nvSpPr>
          <p:cNvPr id="1123331" name="Text Box 3"/>
          <p:cNvSpPr txBox="1">
            <a:spLocks noChangeArrowheads="1"/>
          </p:cNvSpPr>
          <p:nvPr/>
        </p:nvSpPr>
        <p:spPr bwMode="auto">
          <a:xfrm>
            <a:off x="2555875" y="1844675"/>
            <a:ext cx="2303463" cy="6508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i="1">
                <a:latin typeface="Times New Roman" panose="02020603050405020304" pitchFamily="18" charset="0"/>
                <a:ea typeface="黑体" panose="02010609060101010101" pitchFamily="49" charset="-122"/>
              </a:rPr>
              <a:t>A x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49" charset="-122"/>
              </a:rPr>
              <a:t> = 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 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endParaRPr lang="zh-CN" altLang="en-US" sz="36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23332" name="Rectangle 4"/>
          <p:cNvSpPr>
            <a:spLocks noChangeArrowheads="1"/>
          </p:cNvSpPr>
          <p:nvPr/>
        </p:nvSpPr>
        <p:spPr bwMode="auto">
          <a:xfrm>
            <a:off x="5148263" y="1989138"/>
            <a:ext cx="27368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 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C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 0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123333" name="Rectangle 5"/>
          <p:cNvSpPr>
            <a:spLocks noChangeArrowheads="1"/>
          </p:cNvSpPr>
          <p:nvPr/>
        </p:nvSpPr>
        <p:spPr bwMode="auto">
          <a:xfrm>
            <a:off x="539750" y="2781300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基本性质</a:t>
            </a:r>
          </a:p>
        </p:txBody>
      </p:sp>
      <p:sp>
        <p:nvSpPr>
          <p:cNvPr id="1123334" name="Text Box 6"/>
          <p:cNvSpPr txBox="1">
            <a:spLocks noChangeArrowheads="1"/>
          </p:cNvSpPr>
          <p:nvPr/>
        </p:nvSpPr>
        <p:spPr bwMode="auto">
          <a:xfrm>
            <a:off x="827088" y="3355975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3600" indent="-863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4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4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5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b="1" i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23335" name="Rectangle 7"/>
          <p:cNvSpPr>
            <a:spLocks noChangeArrowheads="1"/>
          </p:cNvSpPr>
          <p:nvPr/>
        </p:nvSpPr>
        <p:spPr bwMode="auto">
          <a:xfrm>
            <a:off x="323850" y="981075"/>
            <a:ext cx="51847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特征值与特征向量</a:t>
            </a:r>
            <a:endParaRPr lang="en-US" altLang="zh-CN" sz="2800" b="1" i="1" baseline="30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123336" name="Object 8"/>
          <p:cNvGraphicFramePr>
            <a:graphicFrameLocks noChangeAspect="1"/>
          </p:cNvGraphicFramePr>
          <p:nvPr/>
        </p:nvGraphicFramePr>
        <p:xfrm>
          <a:off x="1403350" y="3429000"/>
          <a:ext cx="49657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359" name="Equation" r:id="rId3" imgW="2260440" imgH="203040" progId="Equation.DSMT4">
                  <p:embed/>
                </p:oleObj>
              </mc:Choice>
              <mc:Fallback>
                <p:oleObj name="Equation" r:id="rId3" imgW="226044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429000"/>
                        <a:ext cx="49657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3337" name="Text Box 9"/>
          <p:cNvSpPr txBox="1">
            <a:spLocks noChangeArrowheads="1"/>
          </p:cNvSpPr>
          <p:nvPr/>
        </p:nvSpPr>
        <p:spPr bwMode="auto">
          <a:xfrm>
            <a:off x="827088" y="3932238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3600" indent="-863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4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4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5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(2)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b="1" i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1123338" name="Object 10"/>
          <p:cNvGraphicFramePr>
            <a:graphicFrameLocks noChangeAspect="1"/>
          </p:cNvGraphicFramePr>
          <p:nvPr/>
        </p:nvGraphicFramePr>
        <p:xfrm>
          <a:off x="1403350" y="3932238"/>
          <a:ext cx="34036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360" name="Equation" r:id="rId5" imgW="1549080" imgH="203040" progId="Equation.DSMT4">
                  <p:embed/>
                </p:oleObj>
              </mc:Choice>
              <mc:Fallback>
                <p:oleObj name="Equation" r:id="rId5" imgW="154908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932238"/>
                        <a:ext cx="340360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3339" name="Text Box 11"/>
          <p:cNvSpPr txBox="1">
            <a:spLocks noChangeArrowheads="1"/>
          </p:cNvSpPr>
          <p:nvPr/>
        </p:nvSpPr>
        <p:spPr bwMode="auto">
          <a:xfrm>
            <a:off x="827088" y="4508500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3600" indent="-863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4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4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5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(3)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b="1" i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1123340" name="Object 12"/>
          <p:cNvGraphicFramePr>
            <a:graphicFrameLocks noChangeAspect="1"/>
          </p:cNvGraphicFramePr>
          <p:nvPr/>
        </p:nvGraphicFramePr>
        <p:xfrm>
          <a:off x="1476375" y="4508500"/>
          <a:ext cx="62214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361" name="Equation" r:id="rId7" imgW="2831760" imgH="228600" progId="Equation.DSMT4">
                  <p:embed/>
                </p:oleObj>
              </mc:Choice>
              <mc:Fallback>
                <p:oleObj name="Equation" r:id="rId7" imgW="283176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508500"/>
                        <a:ext cx="62214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3341" name="Text Box 13"/>
          <p:cNvSpPr txBox="1">
            <a:spLocks noChangeArrowheads="1"/>
          </p:cNvSpPr>
          <p:nvPr/>
        </p:nvSpPr>
        <p:spPr bwMode="auto">
          <a:xfrm>
            <a:off x="827088" y="5084763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3600" indent="-863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4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4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5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(4)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若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对称，则存在正交矩阵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  <a:endParaRPr lang="zh-CN" altLang="en-US" b="1" i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1123342" name="Object 14"/>
          <p:cNvGraphicFramePr>
            <a:graphicFrameLocks noChangeAspect="1"/>
          </p:cNvGraphicFramePr>
          <p:nvPr/>
        </p:nvGraphicFramePr>
        <p:xfrm>
          <a:off x="1547813" y="5732463"/>
          <a:ext cx="38512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362" name="Equation" r:id="rId9" imgW="1752480" imgH="241200" progId="Equation.DSMT4">
                  <p:embed/>
                </p:oleObj>
              </mc:Choice>
              <mc:Fallback>
                <p:oleObj name="Equation" r:id="rId9" imgW="175248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732463"/>
                        <a:ext cx="3851275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8CFF8-B709-4DEE-ABCB-BCD2055C2E88}" type="slidenum">
              <a:rPr lang="zh-CN" altLang="en-US"/>
              <a:pPr/>
              <a:t>4</a:t>
            </a:fld>
            <a:endParaRPr lang="en-US" altLang="zh-CN" dirty="0"/>
          </a:p>
        </p:txBody>
      </p:sp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Rayleigh </a:t>
            </a:r>
            <a:r>
              <a:rPr lang="zh-CN" altLang="en-US">
                <a:solidFill>
                  <a:srgbClr val="993300"/>
                </a:solidFill>
              </a:rPr>
              <a:t>商</a:t>
            </a:r>
          </a:p>
        </p:txBody>
      </p:sp>
      <p:sp>
        <p:nvSpPr>
          <p:cNvPr id="1125379" name="Text Box 3"/>
          <p:cNvSpPr txBox="1">
            <a:spLocks noChangeArrowheads="1"/>
          </p:cNvSpPr>
          <p:nvPr/>
        </p:nvSpPr>
        <p:spPr bwMode="auto">
          <a:xfrm>
            <a:off x="468313" y="1196975"/>
            <a:ext cx="7056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阶实对称矩阵，其特征值为</a:t>
            </a:r>
          </a:p>
        </p:txBody>
      </p:sp>
      <p:sp>
        <p:nvSpPr>
          <p:cNvPr id="1125380" name="Rectangle 4"/>
          <p:cNvSpPr>
            <a:spLocks noChangeArrowheads="1"/>
          </p:cNvSpPr>
          <p:nvPr/>
        </p:nvSpPr>
        <p:spPr bwMode="auto">
          <a:xfrm>
            <a:off x="468313" y="2276475"/>
            <a:ext cx="367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则对任意非零向量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，有</a:t>
            </a:r>
          </a:p>
        </p:txBody>
      </p:sp>
      <p:graphicFrame>
        <p:nvGraphicFramePr>
          <p:cNvPr id="1125381" name="Object 5"/>
          <p:cNvGraphicFramePr>
            <a:graphicFrameLocks noChangeAspect="1"/>
          </p:cNvGraphicFramePr>
          <p:nvPr/>
        </p:nvGraphicFramePr>
        <p:xfrm>
          <a:off x="2195513" y="2852738"/>
          <a:ext cx="20034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405" name="Equation" r:id="rId3" imgW="1002960" imgH="419040" progId="Equation.DSMT4">
                  <p:embed/>
                </p:oleObj>
              </mc:Choice>
              <mc:Fallback>
                <p:oleObj name="Equation" r:id="rId3" imgW="100296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852738"/>
                        <a:ext cx="2003425" cy="838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5382" name="Object 6"/>
          <p:cNvGraphicFramePr>
            <a:graphicFrameLocks noChangeAspect="1"/>
          </p:cNvGraphicFramePr>
          <p:nvPr/>
        </p:nvGraphicFramePr>
        <p:xfrm>
          <a:off x="1331913" y="3933825"/>
          <a:ext cx="42354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406" name="Equation" r:id="rId5" imgW="2120760" imgH="419040" progId="Equation.DSMT4">
                  <p:embed/>
                </p:oleObj>
              </mc:Choice>
              <mc:Fallback>
                <p:oleObj name="Equation" r:id="rId5" imgW="212076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933825"/>
                        <a:ext cx="4235450" cy="838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5383" name="Object 7"/>
          <p:cNvGraphicFramePr>
            <a:graphicFrameLocks noChangeAspect="1"/>
          </p:cNvGraphicFramePr>
          <p:nvPr/>
        </p:nvGraphicFramePr>
        <p:xfrm>
          <a:off x="2195513" y="1773238"/>
          <a:ext cx="23177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407" name="Equation" r:id="rId7" imgW="1054080" imgH="228600" progId="Equation.DSMT4">
                  <p:embed/>
                </p:oleObj>
              </mc:Choice>
              <mc:Fallback>
                <p:oleObj name="Equation" r:id="rId7" imgW="10540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773238"/>
                        <a:ext cx="23177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5384" name="Rectangle 8"/>
          <p:cNvSpPr>
            <a:spLocks noChangeArrowheads="1"/>
          </p:cNvSpPr>
          <p:nvPr/>
        </p:nvSpPr>
        <p:spPr bwMode="auto">
          <a:xfrm>
            <a:off x="468313" y="3933825"/>
            <a:ext cx="490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且</a:t>
            </a:r>
          </a:p>
        </p:txBody>
      </p:sp>
      <p:sp>
        <p:nvSpPr>
          <p:cNvPr id="1125386" name="Rectangle 10"/>
          <p:cNvSpPr>
            <a:spLocks noChangeArrowheads="1"/>
          </p:cNvSpPr>
          <p:nvPr/>
        </p:nvSpPr>
        <p:spPr bwMode="auto">
          <a:xfrm>
            <a:off x="395288" y="5589588"/>
            <a:ext cx="856920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称为矩阵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关于 </a:t>
            </a:r>
            <a:r>
              <a:rPr lang="en-US" altLang="zh-CN" b="1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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0)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的 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Rayleigh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商</a:t>
            </a:r>
            <a:endParaRPr lang="zh-CN" altLang="en-US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125387" name="Object 11"/>
          <p:cNvGraphicFramePr>
            <a:graphicFrameLocks noChangeAspect="1"/>
          </p:cNvGraphicFramePr>
          <p:nvPr/>
        </p:nvGraphicFramePr>
        <p:xfrm>
          <a:off x="900113" y="5445125"/>
          <a:ext cx="18002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408" name="Equation" r:id="rId9" imgW="901440" imgH="419040" progId="Equation.DSMT4">
                  <p:embed/>
                </p:oleObj>
              </mc:Choice>
              <mc:Fallback>
                <p:oleObj name="Equation" r:id="rId9" imgW="90144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445125"/>
                        <a:ext cx="18002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5388" name="Rectangle 12"/>
          <p:cNvSpPr>
            <a:spLocks noChangeArrowheads="1"/>
          </p:cNvSpPr>
          <p:nvPr/>
        </p:nvSpPr>
        <p:spPr bwMode="auto">
          <a:xfrm>
            <a:off x="395288" y="1196975"/>
            <a:ext cx="8353425" cy="3887788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F193E98-5DD6-4560-86FA-E4235AEBDB47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207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700213"/>
            <a:ext cx="7129462" cy="1006475"/>
          </a:xfrm>
          <a:noFill/>
        </p:spPr>
        <p:txBody>
          <a:bodyPr>
            <a:spAutoFit/>
          </a:bodyPr>
          <a:lstStyle/>
          <a:p>
            <a:pPr algn="ctr"/>
            <a:r>
              <a:rPr lang="zh-CN" altLang="en-US" sz="6000">
                <a:solidFill>
                  <a:srgbClr val="0000FF"/>
                </a:solidFill>
                <a:ea typeface="黑体" panose="02010609060101010101" pitchFamily="49" charset="-122"/>
              </a:rPr>
              <a:t>幂 法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DEF8-FC6F-4689-A0B6-3F7E5CB3F8BD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126402" name="Rectangle 2"/>
          <p:cNvSpPr>
            <a:spLocks noChangeArrowheads="1"/>
          </p:cNvSpPr>
          <p:nvPr/>
        </p:nvSpPr>
        <p:spPr bwMode="auto">
          <a:xfrm>
            <a:off x="539750" y="4510088"/>
            <a:ext cx="7705725" cy="15621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任取一个非零向量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，要求满足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 0 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(2)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对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k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= 1, 2, ...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，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直到收敛，计算</a:t>
            </a:r>
          </a:p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幂法</a:t>
            </a:r>
          </a:p>
        </p:txBody>
      </p:sp>
      <p:sp>
        <p:nvSpPr>
          <p:cNvPr id="1126404" name="Rectangle 4"/>
          <p:cNvSpPr>
            <a:spLocks noChangeArrowheads="1"/>
          </p:cNvSpPr>
          <p:nvPr/>
        </p:nvSpPr>
        <p:spPr bwMode="auto">
          <a:xfrm>
            <a:off x="539750" y="1773238"/>
            <a:ext cx="777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计算矩阵的</a:t>
            </a:r>
            <a:r>
              <a:rPr kumimoji="0"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主特征值</a:t>
            </a:r>
            <a:r>
              <a:rPr kumimoji="0"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（按模最大）</a:t>
            </a:r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及其特征向量</a:t>
            </a:r>
          </a:p>
        </p:txBody>
      </p:sp>
      <p:sp>
        <p:nvSpPr>
          <p:cNvPr id="1126405" name="Text Box 5"/>
          <p:cNvSpPr txBox="1">
            <a:spLocks noChangeArrowheads="1"/>
          </p:cNvSpPr>
          <p:nvPr/>
        </p:nvSpPr>
        <p:spPr bwMode="auto">
          <a:xfrm>
            <a:off x="539750" y="2636838"/>
            <a:ext cx="6335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0425" indent="-860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0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1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1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假设：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 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 &gt; 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 … 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 0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26406" name="Text Box 6"/>
          <p:cNvSpPr txBox="1">
            <a:spLocks noChangeArrowheads="1"/>
          </p:cNvSpPr>
          <p:nvPr/>
        </p:nvSpPr>
        <p:spPr bwMode="auto">
          <a:xfrm>
            <a:off x="1474788" y="3141663"/>
            <a:ext cx="684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0425" indent="-860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0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1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1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(2)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对应的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个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线性无关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特征向量为：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endParaRPr lang="zh-CN" altLang="en-US" b="1" i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26407" name="Text Box 7"/>
          <p:cNvSpPr txBox="1">
            <a:spLocks noChangeArrowheads="1"/>
          </p:cNvSpPr>
          <p:nvPr/>
        </p:nvSpPr>
        <p:spPr bwMode="auto">
          <a:xfrm>
            <a:off x="396875" y="3933825"/>
            <a:ext cx="208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0425" indent="-860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0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14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19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计算过程：</a:t>
            </a:r>
            <a:endParaRPr lang="en-US" altLang="en-US" b="1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126408" name="Rectangle 8"/>
          <p:cNvSpPr>
            <a:spLocks noChangeArrowheads="1"/>
          </p:cNvSpPr>
          <p:nvPr/>
        </p:nvSpPr>
        <p:spPr bwMode="auto">
          <a:xfrm>
            <a:off x="250825" y="981075"/>
            <a:ext cx="51847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幂法（乘幂法，幂迭代）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26409" name="Rectangle 9"/>
          <p:cNvSpPr>
            <a:spLocks noChangeArrowheads="1"/>
          </p:cNvSpPr>
          <p:nvPr/>
        </p:nvSpPr>
        <p:spPr bwMode="auto">
          <a:xfrm>
            <a:off x="539750" y="2565400"/>
            <a:ext cx="7705725" cy="1223963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26410" name="Object 10"/>
          <p:cNvGraphicFramePr>
            <a:graphicFrameLocks noChangeAspect="1"/>
          </p:cNvGraphicFramePr>
          <p:nvPr/>
        </p:nvGraphicFramePr>
        <p:xfrm>
          <a:off x="1331913" y="5518150"/>
          <a:ext cx="16192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15" name="Equation" r:id="rId3" imgW="660240" imgH="228600" progId="Equation.DSMT4">
                  <p:embed/>
                </p:oleObj>
              </mc:Choice>
              <mc:Fallback>
                <p:oleObj name="Equation" r:id="rId3" imgW="66024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518150"/>
                        <a:ext cx="161925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dbl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344B-8ECA-4C73-A747-052882BBAB79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幂法的收敛性</a:t>
            </a:r>
          </a:p>
        </p:txBody>
      </p:sp>
      <p:sp>
        <p:nvSpPr>
          <p:cNvPr id="1127427" name="Rectangle 3"/>
          <p:cNvSpPr>
            <a:spLocks noChangeArrowheads="1"/>
          </p:cNvSpPr>
          <p:nvPr/>
        </p:nvSpPr>
        <p:spPr bwMode="auto">
          <a:xfrm>
            <a:off x="250825" y="1052513"/>
            <a:ext cx="7777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kumimoji="0"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收敛性分析</a:t>
            </a:r>
          </a:p>
        </p:txBody>
      </p:sp>
      <p:graphicFrame>
        <p:nvGraphicFramePr>
          <p:cNvPr id="1127428" name="Object 4"/>
          <p:cNvGraphicFramePr>
            <a:graphicFrameLocks noChangeAspect="1"/>
          </p:cNvGraphicFramePr>
          <p:nvPr/>
        </p:nvGraphicFramePr>
        <p:xfrm>
          <a:off x="1116013" y="1700213"/>
          <a:ext cx="52720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68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700213"/>
                        <a:ext cx="527208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29" name="Object 5"/>
          <p:cNvGraphicFramePr>
            <a:graphicFrameLocks noChangeAspect="1"/>
          </p:cNvGraphicFramePr>
          <p:nvPr/>
        </p:nvGraphicFramePr>
        <p:xfrm>
          <a:off x="1114425" y="2347913"/>
          <a:ext cx="56102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69" name="Equation" r:id="rId5" imgW="2527200" imgH="228600" progId="Equation.DSMT4">
                  <p:embed/>
                </p:oleObj>
              </mc:Choice>
              <mc:Fallback>
                <p:oleObj name="Equation" r:id="rId5" imgW="2527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2347913"/>
                        <a:ext cx="561022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30" name="Object 6"/>
          <p:cNvGraphicFramePr>
            <a:graphicFrameLocks noChangeAspect="1"/>
          </p:cNvGraphicFramePr>
          <p:nvPr/>
        </p:nvGraphicFramePr>
        <p:xfrm>
          <a:off x="1042988" y="3427413"/>
          <a:ext cx="60134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70" name="Equation" r:id="rId7" imgW="2705040" imgH="241200" progId="Equation.DSMT4">
                  <p:embed/>
                </p:oleObj>
              </mc:Choice>
              <mc:Fallback>
                <p:oleObj name="Equation" r:id="rId7" imgW="270504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427413"/>
                        <a:ext cx="60134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31" name="Object 7"/>
          <p:cNvGraphicFramePr>
            <a:graphicFrameLocks noChangeAspect="1"/>
          </p:cNvGraphicFramePr>
          <p:nvPr/>
        </p:nvGraphicFramePr>
        <p:xfrm>
          <a:off x="1474788" y="2708275"/>
          <a:ext cx="3095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71" name="Equation" r:id="rId9" imgW="75960" imgH="177480" progId="Equation.DSMT4">
                  <p:embed/>
                </p:oleObj>
              </mc:Choice>
              <mc:Fallback>
                <p:oleObj name="Equation" r:id="rId9" imgW="7596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2708275"/>
                        <a:ext cx="3095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32" name="Object 8"/>
          <p:cNvGraphicFramePr>
            <a:graphicFrameLocks noChangeAspect="1"/>
          </p:cNvGraphicFramePr>
          <p:nvPr/>
        </p:nvGraphicFramePr>
        <p:xfrm>
          <a:off x="1330325" y="3932238"/>
          <a:ext cx="618966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72" name="Equation" r:id="rId11" imgW="2781000" imgH="558720" progId="Equation.DSMT4">
                  <p:embed/>
                </p:oleObj>
              </mc:Choice>
              <mc:Fallback>
                <p:oleObj name="Equation" r:id="rId11" imgW="2781000" imgH="558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3932238"/>
                        <a:ext cx="618966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33" name="Line 9"/>
          <p:cNvSpPr>
            <a:spLocks noChangeShapeType="1"/>
          </p:cNvSpPr>
          <p:nvPr/>
        </p:nvSpPr>
        <p:spPr bwMode="auto">
          <a:xfrm>
            <a:off x="1331913" y="5659438"/>
            <a:ext cx="863600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aphicFrame>
        <p:nvGraphicFramePr>
          <p:cNvPr id="1127434" name="Object 10"/>
          <p:cNvGraphicFramePr>
            <a:graphicFrameLocks noChangeAspect="1"/>
          </p:cNvGraphicFramePr>
          <p:nvPr/>
        </p:nvGraphicFramePr>
        <p:xfrm>
          <a:off x="2339975" y="5227638"/>
          <a:ext cx="15113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73" name="Equation" r:id="rId13" imgW="469800" imgH="241200" progId="Equation.DSMT4">
                  <p:embed/>
                </p:oleObj>
              </mc:Choice>
              <mc:Fallback>
                <p:oleObj name="Equation" r:id="rId13" imgW="46980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5227638"/>
                        <a:ext cx="15113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35" name="Rectangle 11"/>
          <p:cNvSpPr>
            <a:spLocks noChangeArrowheads="1"/>
          </p:cNvSpPr>
          <p:nvPr/>
        </p:nvSpPr>
        <p:spPr bwMode="auto">
          <a:xfrm>
            <a:off x="611188" y="1700213"/>
            <a:ext cx="490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</a:p>
        </p:txBody>
      </p:sp>
      <p:sp>
        <p:nvSpPr>
          <p:cNvPr id="1127436" name="AutoShape 12"/>
          <p:cNvSpPr>
            <a:spLocks noChangeArrowheads="1"/>
          </p:cNvSpPr>
          <p:nvPr/>
        </p:nvSpPr>
        <p:spPr bwMode="auto">
          <a:xfrm>
            <a:off x="395288" y="2349500"/>
            <a:ext cx="647700" cy="433388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27437" name="Object 13"/>
          <p:cNvGraphicFramePr>
            <a:graphicFrameLocks noChangeAspect="1"/>
          </p:cNvGraphicFramePr>
          <p:nvPr/>
        </p:nvGraphicFramePr>
        <p:xfrm>
          <a:off x="4643438" y="5300663"/>
          <a:ext cx="565150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74" name="Equation" r:id="rId15" imgW="253800" imgH="482400" progId="Equation.DSMT4">
                  <p:embed/>
                </p:oleObj>
              </mc:Choice>
              <mc:Fallback>
                <p:oleObj name="Equation" r:id="rId15" imgW="25380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300663"/>
                        <a:ext cx="565150" cy="107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38" name="Rectangle 14"/>
          <p:cNvSpPr>
            <a:spLocks noChangeArrowheads="1"/>
          </p:cNvSpPr>
          <p:nvPr/>
        </p:nvSpPr>
        <p:spPr bwMode="auto">
          <a:xfrm>
            <a:off x="5219700" y="5661025"/>
            <a:ext cx="232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越小，收敛越快</a:t>
            </a:r>
          </a:p>
        </p:txBody>
      </p:sp>
      <p:sp>
        <p:nvSpPr>
          <p:cNvPr id="1127439" name="Rectangle 15"/>
          <p:cNvSpPr>
            <a:spLocks noChangeArrowheads="1"/>
          </p:cNvSpPr>
          <p:nvPr/>
        </p:nvSpPr>
        <p:spPr bwMode="auto">
          <a:xfrm>
            <a:off x="4427538" y="5229225"/>
            <a:ext cx="3168650" cy="11525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820B-4794-4C27-8452-966BD1B02D0E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幂法的收敛性</a:t>
            </a:r>
          </a:p>
        </p:txBody>
      </p:sp>
      <p:sp>
        <p:nvSpPr>
          <p:cNvPr id="1128451" name="Text Box 3"/>
          <p:cNvSpPr txBox="1">
            <a:spLocks noChangeArrowheads="1"/>
          </p:cNvSpPr>
          <p:nvPr/>
        </p:nvSpPr>
        <p:spPr bwMode="auto">
          <a:xfrm>
            <a:off x="179388" y="1341438"/>
            <a:ext cx="3240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当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k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充分大时，有</a:t>
            </a:r>
          </a:p>
        </p:txBody>
      </p:sp>
      <p:graphicFrame>
        <p:nvGraphicFramePr>
          <p:cNvPr id="1128452" name="Object 4"/>
          <p:cNvGraphicFramePr>
            <a:graphicFrameLocks noChangeAspect="1"/>
          </p:cNvGraphicFramePr>
          <p:nvPr/>
        </p:nvGraphicFramePr>
        <p:xfrm>
          <a:off x="250825" y="1916113"/>
          <a:ext cx="166370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92" name="Equation" r:id="rId3" imgW="749160" imgH="241200" progId="Equation.DSMT4">
                  <p:embed/>
                </p:oleObj>
              </mc:Choice>
              <mc:Fallback>
                <p:oleObj name="Equation" r:id="rId3" imgW="7491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916113"/>
                        <a:ext cx="1663700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453" name="Object 5"/>
          <p:cNvGraphicFramePr>
            <a:graphicFrameLocks noChangeAspect="1"/>
          </p:cNvGraphicFramePr>
          <p:nvPr/>
        </p:nvGraphicFramePr>
        <p:xfrm>
          <a:off x="179388" y="2492375"/>
          <a:ext cx="208438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93" name="Equation" r:id="rId5" imgW="939600" imgH="241200" progId="Equation.DSMT4">
                  <p:embed/>
                </p:oleObj>
              </mc:Choice>
              <mc:Fallback>
                <p:oleObj name="Equation" r:id="rId5" imgW="93960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492375"/>
                        <a:ext cx="2084387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54" name="AutoShape 6"/>
          <p:cNvSpPr>
            <a:spLocks/>
          </p:cNvSpPr>
          <p:nvPr/>
        </p:nvSpPr>
        <p:spPr bwMode="auto">
          <a:xfrm>
            <a:off x="2268538" y="1989138"/>
            <a:ext cx="215900" cy="863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455" name="AutoShape 7"/>
          <p:cNvSpPr>
            <a:spLocks noChangeArrowheads="1"/>
          </p:cNvSpPr>
          <p:nvPr/>
        </p:nvSpPr>
        <p:spPr bwMode="auto">
          <a:xfrm>
            <a:off x="2484438" y="2205038"/>
            <a:ext cx="503237" cy="360362"/>
          </a:xfrm>
          <a:prstGeom prst="rightArrow">
            <a:avLst>
              <a:gd name="adj1" fmla="val 50000"/>
              <a:gd name="adj2" fmla="val 34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28456" name="Object 8"/>
          <p:cNvGraphicFramePr>
            <a:graphicFrameLocks noChangeAspect="1"/>
          </p:cNvGraphicFramePr>
          <p:nvPr/>
        </p:nvGraphicFramePr>
        <p:xfrm>
          <a:off x="3059113" y="2133600"/>
          <a:ext cx="14938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94" name="Equation" r:id="rId7" imgW="672840" imgH="228600" progId="Equation.DSMT4">
                  <p:embed/>
                </p:oleObj>
              </mc:Choice>
              <mc:Fallback>
                <p:oleObj name="Equation" r:id="rId7" imgW="67284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133600"/>
                        <a:ext cx="149383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8457" name="Group 9"/>
          <p:cNvGrpSpPr>
            <a:grpSpLocks/>
          </p:cNvGrpSpPr>
          <p:nvPr/>
        </p:nvGrpSpPr>
        <p:grpSpPr bwMode="auto">
          <a:xfrm>
            <a:off x="2700338" y="2924175"/>
            <a:ext cx="1752600" cy="458788"/>
            <a:chOff x="1715" y="1162"/>
            <a:chExt cx="1104" cy="289"/>
          </a:xfrm>
        </p:grpSpPr>
        <p:sp>
          <p:nvSpPr>
            <p:cNvPr id="1128458" name="Rectangle 10"/>
            <p:cNvSpPr>
              <a:spLocks noChangeArrowheads="1"/>
            </p:cNvSpPr>
            <p:nvPr/>
          </p:nvSpPr>
          <p:spPr bwMode="auto">
            <a:xfrm>
              <a:off x="1715" y="1162"/>
              <a:ext cx="3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又</a:t>
              </a:r>
            </a:p>
          </p:txBody>
        </p:sp>
        <p:graphicFrame>
          <p:nvGraphicFramePr>
            <p:cNvPr id="1128459" name="Object 11"/>
            <p:cNvGraphicFramePr>
              <a:graphicFrameLocks noChangeAspect="1"/>
            </p:cNvGraphicFramePr>
            <p:nvPr/>
          </p:nvGraphicFramePr>
          <p:xfrm>
            <a:off x="1987" y="1162"/>
            <a:ext cx="832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495" name="Equation" r:id="rId9" imgW="660240" imgH="228600" progId="Equation.DSMT4">
                    <p:embed/>
                  </p:oleObj>
                </mc:Choice>
                <mc:Fallback>
                  <p:oleObj name="Equation" r:id="rId9" imgW="660240" imgH="2286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7" y="1162"/>
                          <a:ext cx="832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8460" name="AutoShape 12"/>
          <p:cNvSpPr>
            <a:spLocks/>
          </p:cNvSpPr>
          <p:nvPr/>
        </p:nvSpPr>
        <p:spPr bwMode="auto">
          <a:xfrm>
            <a:off x="4500563" y="2420938"/>
            <a:ext cx="146050" cy="936625"/>
          </a:xfrm>
          <a:prstGeom prst="rightBrace">
            <a:avLst>
              <a:gd name="adj1" fmla="val 53442"/>
              <a:gd name="adj2" fmla="val 62375"/>
            </a:avLst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461" name="AutoShape 13"/>
          <p:cNvSpPr>
            <a:spLocks noChangeArrowheads="1"/>
          </p:cNvSpPr>
          <p:nvPr/>
        </p:nvSpPr>
        <p:spPr bwMode="auto">
          <a:xfrm rot="2194018">
            <a:off x="4643438" y="3068638"/>
            <a:ext cx="792162" cy="439737"/>
          </a:xfrm>
          <a:prstGeom prst="rightArrow">
            <a:avLst>
              <a:gd name="adj1" fmla="val 50000"/>
              <a:gd name="adj2" fmla="val 450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28462" name="Object 14"/>
          <p:cNvGraphicFramePr>
            <a:graphicFrameLocks noChangeAspect="1"/>
          </p:cNvGraphicFramePr>
          <p:nvPr/>
        </p:nvGraphicFramePr>
        <p:xfrm>
          <a:off x="5435600" y="3357563"/>
          <a:ext cx="15224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96" name="Equation" r:id="rId11" imgW="685800" imgH="228600" progId="Equation.DSMT4">
                  <p:embed/>
                </p:oleObj>
              </mc:Choice>
              <mc:Fallback>
                <p:oleObj name="Equation" r:id="rId11" imgW="68580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357563"/>
                        <a:ext cx="15224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63" name="AutoShape 15"/>
          <p:cNvSpPr>
            <a:spLocks noChangeArrowheads="1"/>
          </p:cNvSpPr>
          <p:nvPr/>
        </p:nvSpPr>
        <p:spPr bwMode="auto">
          <a:xfrm>
            <a:off x="4643438" y="2276475"/>
            <a:ext cx="792162" cy="287338"/>
          </a:xfrm>
          <a:prstGeom prst="rightArrow">
            <a:avLst>
              <a:gd name="adj1" fmla="val 50000"/>
              <a:gd name="adj2" fmla="val 6892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28464" name="Object 16"/>
          <p:cNvGraphicFramePr>
            <a:graphicFrameLocks noChangeAspect="1"/>
          </p:cNvGraphicFramePr>
          <p:nvPr/>
        </p:nvGraphicFramePr>
        <p:xfrm>
          <a:off x="5435600" y="1844675"/>
          <a:ext cx="1692275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97" name="Equation" r:id="rId13" imgW="761760" imgH="533160" progId="Equation.DSMT4">
                  <p:embed/>
                </p:oleObj>
              </mc:Choice>
              <mc:Fallback>
                <p:oleObj name="Equation" r:id="rId13" imgW="761760" imgH="5331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1844675"/>
                        <a:ext cx="1692275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65" name="Rectangle 17"/>
          <p:cNvSpPr>
            <a:spLocks noChangeArrowheads="1"/>
          </p:cNvSpPr>
          <p:nvPr/>
        </p:nvSpPr>
        <p:spPr bwMode="auto">
          <a:xfrm>
            <a:off x="7034213" y="2133600"/>
            <a:ext cx="2109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j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=1, 2, ... 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</a:p>
        </p:txBody>
      </p:sp>
      <p:sp>
        <p:nvSpPr>
          <p:cNvPr id="1128466" name="AutoShape 18"/>
          <p:cNvSpPr>
            <a:spLocks noChangeArrowheads="1"/>
          </p:cNvSpPr>
          <p:nvPr/>
        </p:nvSpPr>
        <p:spPr bwMode="auto">
          <a:xfrm rot="5400000">
            <a:off x="5867401" y="3933825"/>
            <a:ext cx="647700" cy="358775"/>
          </a:xfrm>
          <a:prstGeom prst="rightArrow">
            <a:avLst>
              <a:gd name="adj1" fmla="val 50000"/>
              <a:gd name="adj2" fmla="val 451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467" name="Text Box 19"/>
          <p:cNvSpPr txBox="1">
            <a:spLocks noChangeArrowheads="1"/>
          </p:cNvSpPr>
          <p:nvPr/>
        </p:nvSpPr>
        <p:spPr bwMode="auto">
          <a:xfrm>
            <a:off x="5076825" y="4508500"/>
            <a:ext cx="334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v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k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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的近似特征向量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2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2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12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12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2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2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2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2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54" grpId="0" animBg="1"/>
      <p:bldP spid="1128455" grpId="0" animBg="1"/>
      <p:bldP spid="1128460" grpId="0" animBg="1"/>
      <p:bldP spid="1128461" grpId="0" animBg="1"/>
      <p:bldP spid="1128463" grpId="0" animBg="1"/>
      <p:bldP spid="1128465" grpId="0"/>
      <p:bldP spid="1128466" grpId="0" animBg="1"/>
      <p:bldP spid="112846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CBA4-2F48-4F22-BCA9-A61FCE2D5CD7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幂法的收敛性</a:t>
            </a:r>
          </a:p>
        </p:txBody>
      </p:sp>
      <p:sp>
        <p:nvSpPr>
          <p:cNvPr id="1129475" name="Text Box 3"/>
          <p:cNvSpPr txBox="1">
            <a:spLocks noChangeArrowheads="1"/>
          </p:cNvSpPr>
          <p:nvPr/>
        </p:nvSpPr>
        <p:spPr bwMode="auto">
          <a:xfrm>
            <a:off x="468313" y="1268413"/>
            <a:ext cx="8207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有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个线性无关的特征向量，其特征值满足</a:t>
            </a:r>
          </a:p>
        </p:txBody>
      </p:sp>
      <p:sp>
        <p:nvSpPr>
          <p:cNvPr id="1129476" name="Rectangle 4"/>
          <p:cNvSpPr>
            <a:spLocks noChangeArrowheads="1"/>
          </p:cNvSpPr>
          <p:nvPr/>
        </p:nvSpPr>
        <p:spPr bwMode="auto">
          <a:xfrm>
            <a:off x="468313" y="2492375"/>
            <a:ext cx="4103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则由幂法生成的向量满足</a:t>
            </a:r>
          </a:p>
        </p:txBody>
      </p:sp>
      <p:graphicFrame>
        <p:nvGraphicFramePr>
          <p:cNvPr id="1129477" name="Object 5"/>
          <p:cNvGraphicFramePr>
            <a:graphicFrameLocks noChangeAspect="1"/>
          </p:cNvGraphicFramePr>
          <p:nvPr/>
        </p:nvGraphicFramePr>
        <p:xfrm>
          <a:off x="1835150" y="2924175"/>
          <a:ext cx="39814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94" name="Equation" r:id="rId3" imgW="1993680" imgH="482400" progId="Equation.DSMT4">
                  <p:embed/>
                </p:oleObj>
              </mc:Choice>
              <mc:Fallback>
                <p:oleObj name="Equation" r:id="rId3" imgW="199368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924175"/>
                        <a:ext cx="398145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478" name="Object 6"/>
          <p:cNvGraphicFramePr>
            <a:graphicFrameLocks noChangeAspect="1"/>
          </p:cNvGraphicFramePr>
          <p:nvPr/>
        </p:nvGraphicFramePr>
        <p:xfrm>
          <a:off x="2170113" y="1817688"/>
          <a:ext cx="33782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95" name="Equation" r:id="rId5" imgW="1536480" imgH="253800" progId="Equation.DSMT4">
                  <p:embed/>
                </p:oleObj>
              </mc:Choice>
              <mc:Fallback>
                <p:oleObj name="Equation" r:id="rId5" imgW="153648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1817688"/>
                        <a:ext cx="33782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479" name="Rectangle 7"/>
          <p:cNvSpPr>
            <a:spLocks noChangeArrowheads="1"/>
          </p:cNvSpPr>
          <p:nvPr/>
        </p:nvSpPr>
        <p:spPr bwMode="auto">
          <a:xfrm>
            <a:off x="395288" y="1268413"/>
            <a:ext cx="7993062" cy="28082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9480" name="Rectangle 8"/>
          <p:cNvSpPr>
            <a:spLocks noChangeArrowheads="1"/>
          </p:cNvSpPr>
          <p:nvPr/>
        </p:nvSpPr>
        <p:spPr bwMode="auto">
          <a:xfrm>
            <a:off x="250825" y="4652963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注：幂法的收敛速度取决于         的大小</a:t>
            </a:r>
          </a:p>
        </p:txBody>
      </p:sp>
      <p:graphicFrame>
        <p:nvGraphicFramePr>
          <p:cNvPr id="1129481" name="Object 9"/>
          <p:cNvGraphicFramePr>
            <a:graphicFrameLocks noChangeAspect="1"/>
          </p:cNvGraphicFramePr>
          <p:nvPr/>
        </p:nvGraphicFramePr>
        <p:xfrm>
          <a:off x="4356100" y="4365625"/>
          <a:ext cx="56515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96" name="Equation" r:id="rId7" imgW="253800" imgH="482400" progId="Equation.DSMT4">
                  <p:embed/>
                </p:oleObj>
              </mc:Choice>
              <mc:Fallback>
                <p:oleObj name="Equation" r:id="rId7" imgW="25380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365625"/>
                        <a:ext cx="565150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12204</TotalTime>
  <Words>817</Words>
  <Application>Microsoft Office PowerPoint</Application>
  <PresentationFormat>全屏显示(4:3)</PresentationFormat>
  <Paragraphs>131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黑体</vt:lpstr>
      <vt:lpstr>宋体</vt:lpstr>
      <vt:lpstr>Arial</vt:lpstr>
      <vt:lpstr>Consolas</vt:lpstr>
      <vt:lpstr>Courier New</vt:lpstr>
      <vt:lpstr>Symbol</vt:lpstr>
      <vt:lpstr>Tahoma</vt:lpstr>
      <vt:lpstr>Times New Roman</vt:lpstr>
      <vt:lpstr>Wingdings</vt:lpstr>
      <vt:lpstr>Wingdings 2</vt:lpstr>
      <vt:lpstr>Blends</vt:lpstr>
      <vt:lpstr>Equation</vt:lpstr>
      <vt:lpstr>第三讲</vt:lpstr>
      <vt:lpstr>主要内容</vt:lpstr>
      <vt:lpstr>特征值性质</vt:lpstr>
      <vt:lpstr>Rayleigh 商</vt:lpstr>
      <vt:lpstr>幂 法</vt:lpstr>
      <vt:lpstr>幂法</vt:lpstr>
      <vt:lpstr>幂法的收敛性</vt:lpstr>
      <vt:lpstr>幂法的收敛性</vt:lpstr>
      <vt:lpstr>幂法的收敛性</vt:lpstr>
      <vt:lpstr>幂法</vt:lpstr>
      <vt:lpstr>改进的幂法</vt:lpstr>
      <vt:lpstr>举例</vt:lpstr>
      <vt:lpstr>幂法的加速</vt:lpstr>
      <vt:lpstr>举例</vt:lpstr>
      <vt:lpstr>反 幂 法</vt:lpstr>
      <vt:lpstr>反幂法</vt:lpstr>
      <vt:lpstr>反幂法</vt:lpstr>
      <vt:lpstr>反幂法的加速</vt:lpstr>
      <vt:lpstr>Rayleigh 商加速</vt:lpstr>
      <vt:lpstr>几点注记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 User</dc:creator>
  <cp:lastModifiedBy>net fish</cp:lastModifiedBy>
  <cp:revision>928</cp:revision>
  <cp:lastPrinted>1601-01-01T00:00:00Z</cp:lastPrinted>
  <dcterms:created xsi:type="dcterms:W3CDTF">2005-02-05T01:21:04Z</dcterms:created>
  <dcterms:modified xsi:type="dcterms:W3CDTF">2017-02-14T08:54:31Z</dcterms:modified>
</cp:coreProperties>
</file>