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sldIdLst>
    <p:sldId id="623" r:id="rId2"/>
    <p:sldId id="611" r:id="rId3"/>
    <p:sldId id="617" r:id="rId4"/>
    <p:sldId id="618" r:id="rId5"/>
    <p:sldId id="619" r:id="rId6"/>
    <p:sldId id="620" r:id="rId7"/>
    <p:sldId id="621" r:id="rId8"/>
    <p:sldId id="62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00"/>
    <a:srgbClr val="0033CC"/>
    <a:srgbClr val="FF3300"/>
    <a:srgbClr val="CC9900"/>
    <a:srgbClr val="006600"/>
    <a:srgbClr val="CC66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2" autoAdjust="0"/>
    <p:restoredTop sz="86364" autoAdjust="0"/>
  </p:normalViewPr>
  <p:slideViewPr>
    <p:cSldViewPr>
      <p:cViewPr varScale="1">
        <p:scale>
          <a:sx n="90" d="100"/>
          <a:sy n="90" d="100"/>
        </p:scale>
        <p:origin x="5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F96C6B03-88FC-4ED6-B008-B125ACDE25C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2077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D61EF2-EC38-4F2D-A1AF-B47278008A8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B1816-C3E6-48C6-8093-7DD0C0A275C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683717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E89AC-07E3-4A05-B5DE-1EF8BF92E39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704766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4381F-F646-400D-8E27-15887B4FD88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732524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A6C05-331B-4012-A2C3-9A19F97B84B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948658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FD56B-0D59-4E37-AA61-9DD5B2D1185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121242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F8AB6-C038-4F98-AF47-79209DBEBDB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242816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0B47A-2C5C-4CA0-A07F-AF0E4559C27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587962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3D94D-0BBC-4741-8664-5C17D03B295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898612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935E8-FF51-4E17-86C1-565CA26C2D7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183207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6339A-DE49-4AE0-9B8C-45826155A28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79876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50A605A6-F861-4693-8892-1A2053EDD5D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vsky.com/tupian/tuzi_v2174/pic_59043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image.baidu.com/i?ct=503316480&amp;z=&amp;tn=baiduimagedetail&amp;word=%C1%D4%B9%B7%CD%BC%C6%AC&amp;in=30491&amp;cl=2&amp;lm=-1&amp;pn=14&amp;rn=1&amp;di=65333475225&amp;ln=2000&amp;fr=ala0&amp;fm=ala0&amp;fmq=1323046221500_R&amp;ic=&amp;s=&amp;se=&amp;sme=0&amp;tab=&amp;width=&amp;height=&amp;face=&amp;is=&amp;istype=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ivsky.com/tupian/tuzi_v2174/pic_59043.html" TargetMode="External"/><Relationship Id="rId7" Type="http://schemas.openxmlformats.org/officeDocument/2006/relationships/hyperlink" Target="http://image.baidu.com/i?ct=503316480&amp;z=&amp;tn=baiduimagedetail&amp;word=%C1%D4%B9%B7%CD%BC%C6%AC&amp;in=30491&amp;cl=2&amp;lm=-1&amp;pn=14&amp;rn=1&amp;di=65333475225&amp;ln=2000&amp;fr=ala0&amp;fm=ala0&amp;fmq=1323046221500_R&amp;ic=&amp;s=&amp;se=&amp;sme=0&amp;tab=&amp;width=&amp;height=&amp;face=&amp;is=&amp;istype=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第二讲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常微分方程数值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求解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386885" y="4445322"/>
            <a:ext cx="55446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微分方程的应用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215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211C-7512-4119-A98D-C526192B1202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15108" name="Text Box 4"/>
          <p:cNvSpPr txBox="1">
            <a:spLocks noChangeArrowheads="1"/>
          </p:cNvSpPr>
          <p:nvPr/>
        </p:nvSpPr>
        <p:spPr bwMode="auto">
          <a:xfrm>
            <a:off x="179388" y="908050"/>
            <a:ext cx="52562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ct val="30000"/>
              </a:spcAft>
            </a:pPr>
            <a:r>
              <a:rPr kumimoji="0"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微分方程应用</a:t>
            </a:r>
          </a:p>
          <a:p>
            <a:pPr>
              <a:lnSpc>
                <a:spcPct val="110000"/>
              </a:lnSpc>
              <a:spcAft>
                <a:spcPct val="30000"/>
              </a:spcAft>
            </a:pPr>
            <a:r>
              <a:rPr kumimoji="0"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kumimoji="0" lang="en-US" altLang="zh-CN" sz="32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kumimoji="0" lang="en-US" altLang="zh-CN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0"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猎狗追兔问题</a:t>
            </a:r>
            <a:endParaRPr kumimoji="0" lang="en-US" altLang="zh-CN" sz="32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5109" name="Rectangle 5"/>
          <p:cNvSpPr>
            <a:spLocks noChangeArrowheads="1"/>
          </p:cNvSpPr>
          <p:nvPr/>
        </p:nvSpPr>
        <p:spPr bwMode="auto">
          <a:xfrm>
            <a:off x="179388" y="2781300"/>
            <a:ext cx="4897437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问题描述：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在旷野上有一只野兔和一条猎狗，猎狗发现野兔并开始追踪，同时野兔也发现猎狗，开始跑向兔穴。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815112" name="Picture 8" descr="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916113"/>
            <a:ext cx="66833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5113" name="Line 9"/>
          <p:cNvSpPr>
            <a:spLocks noChangeShapeType="1"/>
          </p:cNvSpPr>
          <p:nvPr/>
        </p:nvSpPr>
        <p:spPr bwMode="auto">
          <a:xfrm flipV="1">
            <a:off x="5795963" y="2565400"/>
            <a:ext cx="1587" cy="1150938"/>
          </a:xfrm>
          <a:prstGeom prst="line">
            <a:avLst/>
          </a:prstGeom>
          <a:noFill/>
          <a:ln w="38100">
            <a:solidFill>
              <a:srgbClr val="006600"/>
            </a:solidFill>
            <a:prstDash val="sysDot"/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15114" name="Line 10"/>
          <p:cNvSpPr>
            <a:spLocks noChangeShapeType="1"/>
          </p:cNvSpPr>
          <p:nvPr/>
        </p:nvSpPr>
        <p:spPr bwMode="auto">
          <a:xfrm flipH="1">
            <a:off x="6372225" y="2276475"/>
            <a:ext cx="1655763" cy="1439863"/>
          </a:xfrm>
          <a:prstGeom prst="line">
            <a:avLst/>
          </a:prstGeom>
          <a:noFill/>
          <a:ln w="38100">
            <a:solidFill>
              <a:srgbClr val="0000CC"/>
            </a:solidFill>
            <a:prstDash val="sysDot"/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815135" name="Picture 31" descr="tuzi-017">
            <a:hlinkClick r:id="rId3" tooltip="兔子图片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860800"/>
            <a:ext cx="719138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5137" name="Picture 33" descr="u=3846450371,3302150411&amp;fm=0&amp;gp=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202896">
            <a:off x="8027988" y="1484313"/>
            <a:ext cx="836612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5138" name="Rectangle 34"/>
          <p:cNvSpPr>
            <a:spLocks noChangeArrowheads="1"/>
          </p:cNvSpPr>
          <p:nvPr/>
        </p:nvSpPr>
        <p:spPr bwMode="auto">
          <a:xfrm>
            <a:off x="179388" y="4725988"/>
            <a:ext cx="532923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假定猎狗的追踪方向始终对着野兔，猎狗和野兔的奔跑速度分别为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u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15139" name="Rectangle 35"/>
          <p:cNvSpPr>
            <a:spLocks noChangeArrowheads="1"/>
          </p:cNvSpPr>
          <p:nvPr/>
        </p:nvSpPr>
        <p:spPr bwMode="auto">
          <a:xfrm>
            <a:off x="179388" y="5805488"/>
            <a:ext cx="5761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问：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猎狗能否在野兔进洞前抓住野兔？</a:t>
            </a:r>
          </a:p>
        </p:txBody>
      </p:sp>
      <p:sp>
        <p:nvSpPr>
          <p:cNvPr id="815140" name="Rectangle 36"/>
          <p:cNvSpPr>
            <a:spLocks noChangeArrowheads="1"/>
          </p:cNvSpPr>
          <p:nvPr/>
        </p:nvSpPr>
        <p:spPr bwMode="auto">
          <a:xfrm>
            <a:off x="5148263" y="1268413"/>
            <a:ext cx="3816350" cy="3240087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1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13" grpId="0" animBg="1"/>
      <p:bldP spid="8151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18AE6-C593-457D-8B02-78F936CEB350}" type="slidenum">
              <a:rPr lang="zh-CN" altLang="en-US"/>
              <a:pPr/>
              <a:t>3</a:t>
            </a:fld>
            <a:endParaRPr lang="en-US" altLang="zh-CN"/>
          </a:p>
        </p:txBody>
      </p:sp>
      <p:pic>
        <p:nvPicPr>
          <p:cNvPr id="821293" name="Picture 45" descr="tuzi-017">
            <a:hlinkClick r:id="rId3" tooltip="兔子图片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6021388"/>
            <a:ext cx="719137" cy="46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1251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52562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ct val="30000"/>
              </a:spcAft>
            </a:pPr>
            <a:r>
              <a:rPr kumimoji="0" lang="zh-CN" altLang="en-US" sz="28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分析：</a:t>
            </a:r>
            <a:endParaRPr kumimoji="0" lang="en-US" altLang="zh-CN" sz="2800" b="1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21252" name="Rectangle 4"/>
          <p:cNvSpPr>
            <a:spLocks noChangeArrowheads="1"/>
          </p:cNvSpPr>
          <p:nvPr/>
        </p:nvSpPr>
        <p:spPr bwMode="auto">
          <a:xfrm>
            <a:off x="250825" y="1484313"/>
            <a:ext cx="84963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建立坐标系：设兔子的家为原点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(0,0)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，兔子与猎狗的初始位置分别为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，其中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&lt;0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&gt;0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821258" name="Line 10"/>
          <p:cNvSpPr>
            <a:spLocks noChangeShapeType="1"/>
          </p:cNvSpPr>
          <p:nvPr/>
        </p:nvSpPr>
        <p:spPr bwMode="auto">
          <a:xfrm>
            <a:off x="4932363" y="4437063"/>
            <a:ext cx="360045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1259" name="Line 11"/>
          <p:cNvSpPr>
            <a:spLocks noChangeShapeType="1"/>
          </p:cNvSpPr>
          <p:nvPr/>
        </p:nvSpPr>
        <p:spPr bwMode="auto">
          <a:xfrm flipV="1">
            <a:off x="4899025" y="2708275"/>
            <a:ext cx="0" cy="3744913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1263" name="Rectangle 15"/>
          <p:cNvSpPr>
            <a:spLocks noChangeArrowheads="1"/>
          </p:cNvSpPr>
          <p:nvPr/>
        </p:nvSpPr>
        <p:spPr bwMode="auto">
          <a:xfrm>
            <a:off x="179388" y="2565400"/>
            <a:ext cx="4284662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在时刻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：兔子位于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，设猎狗位于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。</a:t>
            </a:r>
          </a:p>
        </p:txBody>
      </p:sp>
      <p:sp>
        <p:nvSpPr>
          <p:cNvPr id="821267" name="AutoShape 19"/>
          <p:cNvSpPr>
            <a:spLocks noChangeArrowheads="1"/>
          </p:cNvSpPr>
          <p:nvPr/>
        </p:nvSpPr>
        <p:spPr bwMode="auto">
          <a:xfrm>
            <a:off x="4821238" y="6165850"/>
            <a:ext cx="144462" cy="144463"/>
          </a:xfrm>
          <a:prstGeom prst="flowChartConnector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68" name="AutoShape 20"/>
          <p:cNvSpPr>
            <a:spLocks noChangeArrowheads="1"/>
          </p:cNvSpPr>
          <p:nvPr/>
        </p:nvSpPr>
        <p:spPr bwMode="auto">
          <a:xfrm>
            <a:off x="7667625" y="3860800"/>
            <a:ext cx="144463" cy="142875"/>
          </a:xfrm>
          <a:prstGeom prst="flowChartConnector">
            <a:avLst/>
          </a:prstGeom>
          <a:solidFill>
            <a:srgbClr val="0000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69" name="Rectangle 21"/>
          <p:cNvSpPr>
            <a:spLocks noChangeArrowheads="1"/>
          </p:cNvSpPr>
          <p:nvPr/>
        </p:nvSpPr>
        <p:spPr bwMode="auto">
          <a:xfrm>
            <a:off x="3924300" y="4221163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</a:rPr>
              <a:t>(0,0)</a:t>
            </a:r>
            <a:endParaRPr lang="zh-CN" altLang="en-US" sz="2000" b="1">
              <a:solidFill>
                <a:srgbClr val="0000CC"/>
              </a:solidFill>
            </a:endParaRPr>
          </a:p>
        </p:txBody>
      </p:sp>
      <p:sp>
        <p:nvSpPr>
          <p:cNvPr id="821270" name="Rectangle 22"/>
          <p:cNvSpPr>
            <a:spLocks noChangeArrowheads="1"/>
          </p:cNvSpPr>
          <p:nvPr/>
        </p:nvSpPr>
        <p:spPr bwMode="auto">
          <a:xfrm>
            <a:off x="3924300" y="6021388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</a:rPr>
              <a:t>(0,b)</a:t>
            </a:r>
            <a:endParaRPr lang="zh-CN" altLang="en-US" sz="2000" b="1">
              <a:solidFill>
                <a:srgbClr val="0000CC"/>
              </a:solidFill>
            </a:endParaRPr>
          </a:p>
        </p:txBody>
      </p:sp>
      <p:sp>
        <p:nvSpPr>
          <p:cNvPr id="821271" name="Rectangle 23"/>
          <p:cNvSpPr>
            <a:spLocks noChangeArrowheads="1"/>
          </p:cNvSpPr>
          <p:nvPr/>
        </p:nvSpPr>
        <p:spPr bwMode="auto">
          <a:xfrm>
            <a:off x="7885113" y="3933825"/>
            <a:ext cx="1081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</a:rPr>
              <a:t>(x</a:t>
            </a:r>
            <a:r>
              <a:rPr lang="en-US" altLang="zh-CN" sz="2000" b="1" baseline="-25000">
                <a:solidFill>
                  <a:srgbClr val="0000CC"/>
                </a:solidFill>
              </a:rPr>
              <a:t>0</a:t>
            </a:r>
            <a:r>
              <a:rPr lang="en-US" altLang="zh-CN" sz="2000" b="1">
                <a:solidFill>
                  <a:srgbClr val="0000CC"/>
                </a:solidFill>
              </a:rPr>
              <a:t>,y</a:t>
            </a:r>
            <a:r>
              <a:rPr lang="en-US" altLang="zh-CN" sz="2000" b="1" baseline="-25000">
                <a:solidFill>
                  <a:srgbClr val="0000CC"/>
                </a:solidFill>
              </a:rPr>
              <a:t>0</a:t>
            </a:r>
            <a:r>
              <a:rPr lang="en-US" altLang="zh-CN" sz="2000" b="1">
                <a:solidFill>
                  <a:srgbClr val="0000CC"/>
                </a:solidFill>
              </a:rPr>
              <a:t>)</a:t>
            </a:r>
            <a:endParaRPr lang="zh-CN" altLang="en-US" sz="2000" b="1">
              <a:solidFill>
                <a:srgbClr val="0000CC"/>
              </a:solidFill>
            </a:endParaRPr>
          </a:p>
        </p:txBody>
      </p:sp>
      <p:sp>
        <p:nvSpPr>
          <p:cNvPr id="821273" name="Rectangle 25"/>
          <p:cNvSpPr>
            <a:spLocks noChangeArrowheads="1"/>
          </p:cNvSpPr>
          <p:nvPr/>
        </p:nvSpPr>
        <p:spPr bwMode="auto">
          <a:xfrm>
            <a:off x="179388" y="3644900"/>
            <a:ext cx="36718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由于猎狗的追踪方向始终对着野兔，故有</a:t>
            </a:r>
          </a:p>
        </p:txBody>
      </p:sp>
      <p:sp>
        <p:nvSpPr>
          <p:cNvPr id="821275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21274" name="Object 26"/>
          <p:cNvGraphicFramePr>
            <a:graphicFrameLocks noChangeAspect="1"/>
          </p:cNvGraphicFramePr>
          <p:nvPr/>
        </p:nvGraphicFramePr>
        <p:xfrm>
          <a:off x="539750" y="4868863"/>
          <a:ext cx="244792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01" name="Equation" r:id="rId5" imgW="1091726" imgH="393529" progId="Equation.DSMT4">
                  <p:embed/>
                </p:oleObj>
              </mc:Choice>
              <mc:Fallback>
                <p:oleObj name="Equation" r:id="rId5" imgW="1091726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868863"/>
                        <a:ext cx="2447925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277" name="Line 29"/>
          <p:cNvSpPr>
            <a:spLocks noChangeShapeType="1"/>
          </p:cNvSpPr>
          <p:nvPr/>
        </p:nvSpPr>
        <p:spPr bwMode="auto">
          <a:xfrm flipV="1">
            <a:off x="4894263" y="5157788"/>
            <a:ext cx="0" cy="1077912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miter lim="800000"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21278" name="AutoShape 30"/>
          <p:cNvSpPr>
            <a:spLocks noChangeArrowheads="1"/>
          </p:cNvSpPr>
          <p:nvPr/>
        </p:nvSpPr>
        <p:spPr bwMode="auto">
          <a:xfrm>
            <a:off x="7524750" y="4076700"/>
            <a:ext cx="144463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2" name="AutoShape 34"/>
          <p:cNvSpPr>
            <a:spLocks noChangeArrowheads="1"/>
          </p:cNvSpPr>
          <p:nvPr/>
        </p:nvSpPr>
        <p:spPr bwMode="auto">
          <a:xfrm>
            <a:off x="7308850" y="4292600"/>
            <a:ext cx="144463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3" name="AutoShape 35"/>
          <p:cNvSpPr>
            <a:spLocks noChangeArrowheads="1"/>
          </p:cNvSpPr>
          <p:nvPr/>
        </p:nvSpPr>
        <p:spPr bwMode="auto">
          <a:xfrm>
            <a:off x="7092950" y="4508500"/>
            <a:ext cx="144463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4" name="AutoShape 36"/>
          <p:cNvSpPr>
            <a:spLocks noChangeArrowheads="1"/>
          </p:cNvSpPr>
          <p:nvPr/>
        </p:nvSpPr>
        <p:spPr bwMode="auto">
          <a:xfrm>
            <a:off x="6877050" y="4652963"/>
            <a:ext cx="144463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5" name="AutoShape 37"/>
          <p:cNvSpPr>
            <a:spLocks noChangeArrowheads="1"/>
          </p:cNvSpPr>
          <p:nvPr/>
        </p:nvSpPr>
        <p:spPr bwMode="auto">
          <a:xfrm>
            <a:off x="6588125" y="4797425"/>
            <a:ext cx="144463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7" name="AutoShape 39"/>
          <p:cNvSpPr>
            <a:spLocks noChangeArrowheads="1"/>
          </p:cNvSpPr>
          <p:nvPr/>
        </p:nvSpPr>
        <p:spPr bwMode="auto">
          <a:xfrm>
            <a:off x="6300788" y="4941888"/>
            <a:ext cx="144462" cy="142875"/>
          </a:xfrm>
          <a:prstGeom prst="flowChartConnector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88" name="AutoShape 40"/>
          <p:cNvSpPr>
            <a:spLocks noChangeArrowheads="1"/>
          </p:cNvSpPr>
          <p:nvPr/>
        </p:nvSpPr>
        <p:spPr bwMode="auto">
          <a:xfrm>
            <a:off x="6011863" y="5013325"/>
            <a:ext cx="144462" cy="142875"/>
          </a:xfrm>
          <a:prstGeom prst="flowChartConnector">
            <a:avLst/>
          </a:prstGeom>
          <a:solidFill>
            <a:srgbClr val="0000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90" name="Rectangle 42"/>
          <p:cNvSpPr>
            <a:spLocks noChangeArrowheads="1"/>
          </p:cNvSpPr>
          <p:nvPr/>
        </p:nvSpPr>
        <p:spPr bwMode="auto">
          <a:xfrm>
            <a:off x="5435600" y="5157788"/>
            <a:ext cx="1503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1292" name="Rectangle 44"/>
          <p:cNvSpPr>
            <a:spLocks noChangeArrowheads="1"/>
          </p:cNvSpPr>
          <p:nvPr/>
        </p:nvSpPr>
        <p:spPr bwMode="auto">
          <a:xfrm>
            <a:off x="3635375" y="4941888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821294" name="Picture 46" descr="u=3846450371,3302150411&amp;fm=0&amp;gp=0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197148">
            <a:off x="7600950" y="3063875"/>
            <a:ext cx="9366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297" name="Picture 49" descr="hom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16338"/>
            <a:ext cx="739775" cy="5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299" name="AutoShape 51"/>
          <p:cNvSpPr>
            <a:spLocks noChangeArrowheads="1"/>
          </p:cNvSpPr>
          <p:nvPr/>
        </p:nvSpPr>
        <p:spPr bwMode="auto">
          <a:xfrm>
            <a:off x="4821238" y="4365625"/>
            <a:ext cx="144462" cy="142875"/>
          </a:xfrm>
          <a:prstGeom prst="flowChartConnector">
            <a:avLst/>
          </a:prstGeom>
          <a:solidFill>
            <a:srgbClr val="FF00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2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2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2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2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2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2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2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82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2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2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2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63" grpId="0"/>
      <p:bldP spid="821273" grpId="0"/>
      <p:bldP spid="821277" grpId="0" animBg="1"/>
      <p:bldP spid="821278" grpId="0" animBg="1"/>
      <p:bldP spid="821282" grpId="0" animBg="1"/>
      <p:bldP spid="821283" grpId="0" animBg="1"/>
      <p:bldP spid="821284" grpId="0" animBg="1"/>
      <p:bldP spid="821285" grpId="0" animBg="1"/>
      <p:bldP spid="821287" grpId="0" animBg="1"/>
      <p:bldP spid="821288" grpId="0" animBg="1"/>
      <p:bldP spid="821290" grpId="0"/>
      <p:bldP spid="8212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1D38-F5CE-4FF4-86DF-AE6814892486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2276" name="Rectangle 4"/>
          <p:cNvSpPr>
            <a:spLocks noChangeArrowheads="1"/>
          </p:cNvSpPr>
          <p:nvPr/>
        </p:nvSpPr>
        <p:spPr bwMode="auto">
          <a:xfrm>
            <a:off x="323850" y="981075"/>
            <a:ext cx="84963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猎狗在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[0,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]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内走过的路程为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2290" name="Rectangle 1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2293" name="Rectangle 21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22292" name="Object 20"/>
          <p:cNvGraphicFramePr>
            <a:graphicFrameLocks noChangeAspect="1"/>
          </p:cNvGraphicFramePr>
          <p:nvPr/>
        </p:nvGraphicFramePr>
        <p:xfrm>
          <a:off x="1116013" y="1773238"/>
          <a:ext cx="7102475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15" name="Equation" r:id="rId3" imgW="2869920" imgH="583920" progId="Equation.DSMT4">
                  <p:embed/>
                </p:oleObj>
              </mc:Choice>
              <mc:Fallback>
                <p:oleObj name="Equation" r:id="rId3" imgW="2869920" imgH="5839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773238"/>
                        <a:ext cx="7102475" cy="143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295" name="Rectangle 23"/>
          <p:cNvSpPr>
            <a:spLocks noChangeArrowheads="1"/>
          </p:cNvSpPr>
          <p:nvPr/>
        </p:nvSpPr>
        <p:spPr bwMode="auto">
          <a:xfrm>
            <a:off x="323850" y="321310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u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是猎狗奔跑的速度。</a:t>
            </a:r>
          </a:p>
        </p:txBody>
      </p:sp>
      <p:sp>
        <p:nvSpPr>
          <p:cNvPr id="822298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822309" name="Group 37"/>
          <p:cNvGrpSpPr>
            <a:grpSpLocks/>
          </p:cNvGrpSpPr>
          <p:nvPr/>
        </p:nvGrpSpPr>
        <p:grpSpPr bwMode="auto">
          <a:xfrm>
            <a:off x="468313" y="3789363"/>
            <a:ext cx="6629400" cy="1011237"/>
            <a:chOff x="295" y="2387"/>
            <a:chExt cx="4176" cy="637"/>
          </a:xfrm>
        </p:grpSpPr>
        <p:sp>
          <p:nvSpPr>
            <p:cNvPr id="822296" name="AutoShape 24"/>
            <p:cNvSpPr>
              <a:spLocks noChangeArrowheads="1"/>
            </p:cNvSpPr>
            <p:nvPr/>
          </p:nvSpPr>
          <p:spPr bwMode="auto">
            <a:xfrm>
              <a:off x="295" y="2614"/>
              <a:ext cx="1270" cy="272"/>
            </a:xfrm>
            <a:prstGeom prst="rightArrow">
              <a:avLst>
                <a:gd name="adj1" fmla="val 50000"/>
                <a:gd name="adj2" fmla="val 7479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822297" name="Object 25"/>
            <p:cNvGraphicFramePr>
              <a:graphicFrameLocks noChangeAspect="1"/>
            </p:cNvGraphicFramePr>
            <p:nvPr/>
          </p:nvGraphicFramePr>
          <p:xfrm>
            <a:off x="1610" y="2478"/>
            <a:ext cx="2861" cy="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16" name="Equation" r:id="rId5" imgW="2044700" imgH="393700" progId="Equation.DSMT4">
                    <p:embed/>
                  </p:oleObj>
                </mc:Choice>
                <mc:Fallback>
                  <p:oleObj name="Equation" r:id="rId5" imgW="2044700" imgH="3937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2478"/>
                          <a:ext cx="2861" cy="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300" name="Rectangle 28"/>
            <p:cNvSpPr>
              <a:spLocks noChangeArrowheads="1"/>
            </p:cNvSpPr>
            <p:nvPr/>
          </p:nvSpPr>
          <p:spPr bwMode="auto">
            <a:xfrm>
              <a:off x="295" y="2387"/>
              <a:ext cx="12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消去变量 </a:t>
              </a:r>
              <a:r>
                <a:rPr lang="en-US" altLang="zh-CN" b="1" i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t</a:t>
              </a:r>
              <a:endPara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822305" name="Rectangle 3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822310" name="Group 38"/>
          <p:cNvGrpSpPr>
            <a:grpSpLocks/>
          </p:cNvGrpSpPr>
          <p:nvPr/>
        </p:nvGrpSpPr>
        <p:grpSpPr bwMode="auto">
          <a:xfrm>
            <a:off x="468313" y="4941888"/>
            <a:ext cx="4584700" cy="1009650"/>
            <a:chOff x="295" y="3113"/>
            <a:chExt cx="2888" cy="636"/>
          </a:xfrm>
        </p:grpSpPr>
        <p:sp>
          <p:nvSpPr>
            <p:cNvPr id="822301" name="AutoShape 29"/>
            <p:cNvSpPr>
              <a:spLocks noChangeArrowheads="1"/>
            </p:cNvSpPr>
            <p:nvPr/>
          </p:nvSpPr>
          <p:spPr bwMode="auto">
            <a:xfrm>
              <a:off x="295" y="3339"/>
              <a:ext cx="1089" cy="272"/>
            </a:xfrm>
            <a:prstGeom prst="rightArrow">
              <a:avLst>
                <a:gd name="adj1" fmla="val 50000"/>
                <a:gd name="adj2" fmla="val 641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2303" name="Rectangle 31"/>
            <p:cNvSpPr>
              <a:spLocks noChangeArrowheads="1"/>
            </p:cNvSpPr>
            <p:nvPr/>
          </p:nvSpPr>
          <p:spPr bwMode="auto">
            <a:xfrm>
              <a:off x="295" y="3113"/>
              <a:ext cx="12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两边求导</a:t>
              </a:r>
            </a:p>
          </p:txBody>
        </p:sp>
        <p:graphicFrame>
          <p:nvGraphicFramePr>
            <p:cNvPr id="822304" name="Object 32"/>
            <p:cNvGraphicFramePr>
              <a:graphicFrameLocks noChangeAspect="1"/>
            </p:cNvGraphicFramePr>
            <p:nvPr/>
          </p:nvGraphicFramePr>
          <p:xfrm>
            <a:off x="1474" y="3203"/>
            <a:ext cx="1709" cy="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17" name="Equation" r:id="rId7" imgW="1218671" imgH="393529" progId="Equation.DSMT4">
                    <p:embed/>
                  </p:oleObj>
                </mc:Choice>
                <mc:Fallback>
                  <p:oleObj name="Equation" r:id="rId7" imgW="1218671" imgH="393529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3203"/>
                          <a:ext cx="1709" cy="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2311" name="Group 39"/>
          <p:cNvGrpSpPr>
            <a:grpSpLocks/>
          </p:cNvGrpSpPr>
          <p:nvPr/>
        </p:nvGrpSpPr>
        <p:grpSpPr bwMode="auto">
          <a:xfrm>
            <a:off x="5292725" y="5300663"/>
            <a:ext cx="3527425" cy="476250"/>
            <a:chOff x="3334" y="3339"/>
            <a:chExt cx="2222" cy="300"/>
          </a:xfrm>
        </p:grpSpPr>
        <p:sp>
          <p:nvSpPr>
            <p:cNvPr id="822306" name="Line 34"/>
            <p:cNvSpPr>
              <a:spLocks noChangeShapeType="1"/>
            </p:cNvSpPr>
            <p:nvPr/>
          </p:nvSpPr>
          <p:spPr bwMode="auto">
            <a:xfrm>
              <a:off x="3334" y="3475"/>
              <a:ext cx="63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822308" name="Rectangle 36"/>
            <p:cNvSpPr>
              <a:spLocks noChangeArrowheads="1"/>
            </p:cNvSpPr>
            <p:nvPr/>
          </p:nvSpPr>
          <p:spPr bwMode="auto">
            <a:xfrm>
              <a:off x="4014" y="3339"/>
              <a:ext cx="1542" cy="300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猎狗奔跑的轨迹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67A7-8504-4E5B-9114-E03E0826D35E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3299" name="Rectangle 3"/>
          <p:cNvSpPr>
            <a:spLocks noChangeArrowheads="1"/>
          </p:cNvSpPr>
          <p:nvPr/>
        </p:nvSpPr>
        <p:spPr bwMode="auto">
          <a:xfrm>
            <a:off x="323850" y="981075"/>
            <a:ext cx="84963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如何判断猎狗有没有在野兔跑回家前追上兔子？</a:t>
            </a:r>
            <a:endParaRPr lang="zh-CN" altLang="en-US" sz="2800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3300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3301" name="Rectangle 5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3305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3314" name="Rectangle 18"/>
          <p:cNvSpPr>
            <a:spLocks noChangeArrowheads="1"/>
          </p:cNvSpPr>
          <p:nvPr/>
        </p:nvSpPr>
        <p:spPr bwMode="auto">
          <a:xfrm>
            <a:off x="468313" y="1916113"/>
            <a:ext cx="3240087" cy="538162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计算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solidFill>
                  <a:srgbClr val="0000CC"/>
                </a:solidFill>
                <a:ea typeface="黑体" panose="02010609060101010101" pitchFamily="49" charset="-122"/>
              </a:rPr>
              <a:t>=0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时 </a:t>
            </a:r>
            <a:r>
              <a:rPr lang="en-US" altLang="zh-CN" sz="2800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的值！</a:t>
            </a:r>
          </a:p>
        </p:txBody>
      </p:sp>
      <p:grpSp>
        <p:nvGrpSpPr>
          <p:cNvPr id="823321" name="Group 25"/>
          <p:cNvGrpSpPr>
            <a:grpSpLocks/>
          </p:cNvGrpSpPr>
          <p:nvPr/>
        </p:nvGrpSpPr>
        <p:grpSpPr bwMode="auto">
          <a:xfrm>
            <a:off x="395288" y="2708275"/>
            <a:ext cx="6410325" cy="1008063"/>
            <a:chOff x="249" y="1706"/>
            <a:chExt cx="4038" cy="635"/>
          </a:xfrm>
        </p:grpSpPr>
        <p:sp>
          <p:nvSpPr>
            <p:cNvPr id="823320" name="Rectangle 24"/>
            <p:cNvSpPr>
              <a:spLocks noChangeArrowheads="1"/>
            </p:cNvSpPr>
            <p:nvPr/>
          </p:nvSpPr>
          <p:spPr bwMode="auto">
            <a:xfrm>
              <a:off x="249" y="1706"/>
              <a:ext cx="3334" cy="635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23319" name="Group 23"/>
            <p:cNvGrpSpPr>
              <a:grpSpLocks/>
            </p:cNvGrpSpPr>
            <p:nvPr/>
          </p:nvGrpSpPr>
          <p:grpSpPr bwMode="auto">
            <a:xfrm>
              <a:off x="431" y="1797"/>
              <a:ext cx="3856" cy="372"/>
              <a:chOff x="294" y="1797"/>
              <a:chExt cx="3856" cy="372"/>
            </a:xfrm>
          </p:grpSpPr>
          <p:sp>
            <p:nvSpPr>
              <p:cNvPr id="823315" name="Rectangle 19"/>
              <p:cNvSpPr>
                <a:spLocks noChangeArrowheads="1"/>
              </p:cNvSpPr>
              <p:nvPr/>
            </p:nvSpPr>
            <p:spPr bwMode="auto">
              <a:xfrm>
                <a:off x="294" y="1797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800" b="1" i="1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y</a:t>
                </a:r>
                <a:r>
                  <a:rPr lang="en-US" altLang="zh-CN" b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 </a:t>
                </a:r>
                <a:r>
                  <a:rPr lang="en-US" altLang="zh-CN" b="1">
                    <a:solidFill>
                      <a:srgbClr val="0000CC"/>
                    </a:solidFill>
                    <a:ea typeface="黑体" panose="02010609060101010101" pitchFamily="49" charset="-122"/>
                  </a:rPr>
                  <a:t>&lt;0</a:t>
                </a:r>
                <a:endParaRPr lang="zh-CN" altLang="en-US" b="1">
                  <a:solidFill>
                    <a:srgbClr val="0000CC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823316" name="AutoShape 20"/>
              <p:cNvSpPr>
                <a:spLocks noChangeArrowheads="1"/>
              </p:cNvSpPr>
              <p:nvPr/>
            </p:nvSpPr>
            <p:spPr bwMode="auto">
              <a:xfrm>
                <a:off x="929" y="1888"/>
                <a:ext cx="907" cy="227"/>
              </a:xfrm>
              <a:prstGeom prst="rightArrow">
                <a:avLst>
                  <a:gd name="adj1" fmla="val 50000"/>
                  <a:gd name="adj2" fmla="val 9989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3318" name="Rectangle 22"/>
              <p:cNvSpPr>
                <a:spLocks noChangeArrowheads="1"/>
              </p:cNvSpPr>
              <p:nvPr/>
            </p:nvSpPr>
            <p:spPr bwMode="auto">
              <a:xfrm>
                <a:off x="1927" y="1842"/>
                <a:ext cx="222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800" b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追上兔子</a:t>
                </a:r>
                <a:r>
                  <a:rPr lang="en-US" altLang="zh-CN" sz="2800" b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!</a:t>
                </a:r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82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3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03FB-370B-4302-BA76-387661634CB1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4323" name="Rectangle 3"/>
          <p:cNvSpPr>
            <a:spLocks noChangeArrowheads="1"/>
          </p:cNvSpPr>
          <p:nvPr/>
        </p:nvSpPr>
        <p:spPr bwMode="auto">
          <a:xfrm>
            <a:off x="323850" y="981075"/>
            <a:ext cx="84963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微分方程求解：</a:t>
            </a:r>
            <a:endParaRPr lang="zh-CN" altLang="en-US" sz="2800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432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4325" name="Rectangle 5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4326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4335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24334" name="Object 14"/>
          <p:cNvGraphicFramePr>
            <a:graphicFrameLocks noChangeAspect="1"/>
          </p:cNvGraphicFramePr>
          <p:nvPr/>
        </p:nvGraphicFramePr>
        <p:xfrm>
          <a:off x="2771775" y="1557338"/>
          <a:ext cx="27130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49" name="Equation" r:id="rId3" imgW="1218671" imgH="393529" progId="Equation.DSMT4">
                  <p:embed/>
                </p:oleObj>
              </mc:Choice>
              <mc:Fallback>
                <p:oleObj name="Equation" r:id="rId3" imgW="1218671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557338"/>
                        <a:ext cx="271303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337" name="Rectangle 1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24336" name="Object 16"/>
          <p:cNvGraphicFramePr>
            <a:graphicFrameLocks noChangeAspect="1"/>
          </p:cNvGraphicFramePr>
          <p:nvPr/>
        </p:nvGraphicFramePr>
        <p:xfrm>
          <a:off x="2051050" y="2924175"/>
          <a:ext cx="39338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50" name="Equation" r:id="rId5" imgW="1790700" imgH="431800" progId="Equation.DSMT4">
                  <p:embed/>
                </p:oleObj>
              </mc:Choice>
              <mc:Fallback>
                <p:oleObj name="Equation" r:id="rId5" imgW="1790700" imgH="431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924175"/>
                        <a:ext cx="3933825" cy="949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338" name="Rectangle 18"/>
          <p:cNvSpPr>
            <a:spLocks noChangeArrowheads="1"/>
          </p:cNvSpPr>
          <p:nvPr/>
        </p:nvSpPr>
        <p:spPr bwMode="auto">
          <a:xfrm>
            <a:off x="395288" y="2420938"/>
            <a:ext cx="216058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初值条件：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4341" name="Rectangle 21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824345" name="Group 25"/>
          <p:cNvGrpSpPr>
            <a:grpSpLocks/>
          </p:cNvGrpSpPr>
          <p:nvPr/>
        </p:nvGrpSpPr>
        <p:grpSpPr bwMode="auto">
          <a:xfrm>
            <a:off x="395288" y="4365625"/>
            <a:ext cx="5975350" cy="2492375"/>
            <a:chOff x="249" y="2750"/>
            <a:chExt cx="3764" cy="1570"/>
          </a:xfrm>
        </p:grpSpPr>
        <p:sp>
          <p:nvSpPr>
            <p:cNvPr id="824339" name="Rectangle 19"/>
            <p:cNvSpPr>
              <a:spLocks noChangeArrowheads="1"/>
            </p:cNvSpPr>
            <p:nvPr/>
          </p:nvSpPr>
          <p:spPr bwMode="auto">
            <a:xfrm>
              <a:off x="249" y="2750"/>
              <a:ext cx="376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spcBef>
                  <a:spcPct val="20000"/>
                </a:spcBef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化为方程组：令 </a:t>
              </a:r>
              <a:r>
                <a:rPr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z=y'</a:t>
              </a:r>
              <a:endPara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824340" name="Object 20"/>
            <p:cNvGraphicFramePr>
              <a:graphicFrameLocks noChangeAspect="1"/>
            </p:cNvGraphicFramePr>
            <p:nvPr/>
          </p:nvGraphicFramePr>
          <p:xfrm>
            <a:off x="2290" y="3152"/>
            <a:ext cx="1496" cy="1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351" name="Equation" r:id="rId7" imgW="1066680" imgH="838080" progId="Equation.DSMT4">
                    <p:embed/>
                  </p:oleObj>
                </mc:Choice>
                <mc:Fallback>
                  <p:oleObj name="Equation" r:id="rId7" imgW="1066680" imgH="83808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3152"/>
                          <a:ext cx="1496" cy="11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4344" name="AutoShape 24"/>
            <p:cNvSpPr>
              <a:spLocks noChangeArrowheads="1"/>
            </p:cNvSpPr>
            <p:nvPr/>
          </p:nvSpPr>
          <p:spPr bwMode="auto">
            <a:xfrm>
              <a:off x="1338" y="3385"/>
              <a:ext cx="862" cy="409"/>
            </a:xfrm>
            <a:prstGeom prst="rightArrow">
              <a:avLst>
                <a:gd name="adj1" fmla="val 50000"/>
                <a:gd name="adj2" fmla="val 526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BE7-30A3-45B8-A927-BED1A1346423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5348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49" name="Rectangle 5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50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51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53" name="Rectangle 9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57" name="Rectangle 13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5361" name="Rectangle 17"/>
          <p:cNvSpPr>
            <a:spLocks noChangeArrowheads="1"/>
          </p:cNvSpPr>
          <p:nvPr/>
        </p:nvSpPr>
        <p:spPr bwMode="auto">
          <a:xfrm>
            <a:off x="395288" y="2997200"/>
            <a:ext cx="8064500" cy="25114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函数文件</a:t>
            </a:r>
          </a:p>
          <a:p>
            <a:pPr>
              <a:lnSpc>
                <a:spcPct val="110000"/>
              </a:lnSpc>
            </a:pPr>
            <a:r>
              <a:rPr lang="es-ES" altLang="zh-CN" b="1">
                <a:latin typeface="Consolas" panose="020B0609020204030204" pitchFamily="49" charset="0"/>
              </a:rPr>
              <a:t>function dy = dog(x,y)</a:t>
            </a:r>
          </a:p>
          <a:p>
            <a:pPr>
              <a:lnSpc>
                <a:spcPct val="110000"/>
              </a:lnSpc>
            </a:pPr>
            <a:r>
              <a:rPr lang="es-ES" altLang="zh-CN" b="1">
                <a:latin typeface="Consolas" panose="020B0609020204030204" pitchFamily="49" charset="0"/>
              </a:rPr>
              <a:t>global u v;</a:t>
            </a:r>
          </a:p>
          <a:p>
            <a:pPr>
              <a:lnSpc>
                <a:spcPct val="110000"/>
              </a:lnSpc>
            </a:pPr>
            <a:r>
              <a:rPr lang="es-ES" altLang="zh-CN" b="1">
                <a:latin typeface="Consolas" panose="020B0609020204030204" pitchFamily="49" charset="0"/>
              </a:rPr>
              <a:t>dy = zeros(size(y(:)));</a:t>
            </a:r>
          </a:p>
          <a:p>
            <a:pPr>
              <a:lnSpc>
                <a:spcPct val="110000"/>
              </a:lnSpc>
            </a:pPr>
            <a:r>
              <a:rPr lang="es-ES" altLang="zh-CN" b="1">
                <a:latin typeface="Consolas" panose="020B0609020204030204" pitchFamily="49" charset="0"/>
              </a:rPr>
              <a:t>dy(1) = y(2);</a:t>
            </a:r>
          </a:p>
          <a:p>
            <a:pPr>
              <a:lnSpc>
                <a:spcPct val="110000"/>
              </a:lnSpc>
            </a:pPr>
            <a:r>
              <a:rPr lang="es-ES" altLang="zh-CN" b="1">
                <a:latin typeface="Consolas" panose="020B0609020204030204" pitchFamily="49" charset="0"/>
              </a:rPr>
              <a:t>dy(2) = v/u*sqrt(1+y(2)*y(2))/x;</a:t>
            </a:r>
            <a:endParaRPr lang="en-US" altLang="zh-CN" b="1">
              <a:latin typeface="Consolas" panose="020B0609020204030204" pitchFamily="49" charset="0"/>
            </a:endParaRPr>
          </a:p>
        </p:txBody>
      </p:sp>
      <p:sp>
        <p:nvSpPr>
          <p:cNvPr id="825362" name="Rectangle 18"/>
          <p:cNvSpPr>
            <a:spLocks noChangeArrowheads="1"/>
          </p:cNvSpPr>
          <p:nvPr/>
        </p:nvSpPr>
        <p:spPr bwMode="auto">
          <a:xfrm>
            <a:off x="250825" y="1052513"/>
            <a:ext cx="84963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例：设野兔的家为原点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(0,0)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，兔子与猎狗的初始位置分别为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b="1" i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60)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(70, 15)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，猎狗和野兔的奔跑速度分别为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5m/s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3m/s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，问：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猎狗能否在野兔进洞前抓住野兔？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0F4-B472-4146-901D-F87EB26ED6AC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86092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latin typeface="宋体" panose="02010600030101010101" pitchFamily="2" charset="-122"/>
              </a:rPr>
              <a:t>微分方程应用</a:t>
            </a:r>
          </a:p>
        </p:txBody>
      </p:sp>
      <p:sp>
        <p:nvSpPr>
          <p:cNvPr id="827395" name="Rectangle 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396" name="Rectangle 4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397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398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399" name="Rectangle 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400" name="Rectangle 8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27403" name="Rectangle 11"/>
          <p:cNvSpPr>
            <a:spLocks noChangeArrowheads="1"/>
          </p:cNvSpPr>
          <p:nvPr/>
        </p:nvSpPr>
        <p:spPr bwMode="auto">
          <a:xfrm>
            <a:off x="468313" y="1052513"/>
            <a:ext cx="8064500" cy="532288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脚本文件</a:t>
            </a:r>
            <a:endParaRPr lang="en-US" altLang="zh-CN" b="1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clear all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global u v;  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u = 5; 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v = 3;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Y0 = [15; 15/14];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%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初值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[T,Y] = ode45(@dog,[70,0],Y0);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if Y(end,1)&lt;=0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    disp('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猎狗能抓住野兔！</a:t>
            </a:r>
            <a:r>
              <a:rPr lang="en-US" altLang="zh-CN" b="1">
                <a:latin typeface="Consolas" panose="020B0609020204030204" pitchFamily="49" charset="0"/>
              </a:rPr>
              <a:t>')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else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    disp('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猎狗抓不到野兔！</a:t>
            </a:r>
            <a:r>
              <a:rPr lang="en-US" altLang="zh-CN" b="1">
                <a:latin typeface="Consolas" panose="020B0609020204030204" pitchFamily="49" charset="0"/>
              </a:rPr>
              <a:t>')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end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fprintf('x=0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lang="zh-CN" altLang="en-US" b="1">
                <a:latin typeface="Consolas" panose="020B0609020204030204" pitchFamily="49" charset="0"/>
              </a:rPr>
              <a:t> </a:t>
            </a:r>
            <a:r>
              <a:rPr lang="en-US" altLang="zh-CN" b="1">
                <a:latin typeface="Consolas" panose="020B0609020204030204" pitchFamily="49" charset="0"/>
              </a:rPr>
              <a:t>y=%.4f\n', Y(end,1));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7891</TotalTime>
  <Words>424</Words>
  <Application>Microsoft Office PowerPoint</Application>
  <PresentationFormat>全屏显示(4:3)</PresentationFormat>
  <Paragraphs>64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黑体</vt:lpstr>
      <vt:lpstr>宋体</vt:lpstr>
      <vt:lpstr>Arial</vt:lpstr>
      <vt:lpstr>Consolas</vt:lpstr>
      <vt:lpstr>Tahoma</vt:lpstr>
      <vt:lpstr>Times New Roman</vt:lpstr>
      <vt:lpstr>Wingdings</vt:lpstr>
      <vt:lpstr>Blends</vt:lpstr>
      <vt:lpstr>Equation</vt:lpstr>
      <vt:lpstr>第二讲</vt:lpstr>
      <vt:lpstr>微分方程应用</vt:lpstr>
      <vt:lpstr>微分方程应用</vt:lpstr>
      <vt:lpstr>微分方程应用</vt:lpstr>
      <vt:lpstr>微分方程应用</vt:lpstr>
      <vt:lpstr>微分方程应用</vt:lpstr>
      <vt:lpstr>微分方程应用</vt:lpstr>
      <vt:lpstr>微分方程应用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net fish</cp:lastModifiedBy>
  <cp:revision>859</cp:revision>
  <cp:lastPrinted>1601-01-01T00:00:00Z</cp:lastPrinted>
  <dcterms:created xsi:type="dcterms:W3CDTF">2005-02-05T01:21:04Z</dcterms:created>
  <dcterms:modified xsi:type="dcterms:W3CDTF">2017-02-14T08:53:16Z</dcterms:modified>
</cp:coreProperties>
</file>