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9"/>
  </p:notesMasterIdLst>
  <p:sldIdLst>
    <p:sldId id="422" r:id="rId2"/>
    <p:sldId id="404" r:id="rId3"/>
    <p:sldId id="421" r:id="rId4"/>
    <p:sldId id="405" r:id="rId5"/>
    <p:sldId id="406" r:id="rId6"/>
    <p:sldId id="417" r:id="rId7"/>
    <p:sldId id="407" r:id="rId8"/>
    <p:sldId id="408" r:id="rId9"/>
    <p:sldId id="409" r:id="rId10"/>
    <p:sldId id="418" r:id="rId11"/>
    <p:sldId id="419" r:id="rId12"/>
    <p:sldId id="420" r:id="rId13"/>
    <p:sldId id="410" r:id="rId14"/>
    <p:sldId id="411" r:id="rId15"/>
    <p:sldId id="412" r:id="rId16"/>
    <p:sldId id="413" r:id="rId17"/>
    <p:sldId id="414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3300"/>
    <a:srgbClr val="FFFF00"/>
    <a:srgbClr val="0033CC"/>
    <a:srgbClr val="FF3300"/>
    <a:srgbClr val="CC9900"/>
    <a:srgbClr val="006600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64" autoAdjust="0"/>
    <p:restoredTop sz="86364" autoAdjust="0"/>
  </p:normalViewPr>
  <p:slideViewPr>
    <p:cSldViewPr>
      <p:cViewPr varScale="1">
        <p:scale>
          <a:sx n="74" d="100"/>
          <a:sy n="74" d="100"/>
        </p:scale>
        <p:origin x="30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1" smtClean="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66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66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466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1"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66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1" smtClean="0"/>
            </a:lvl1pPr>
          </a:lstStyle>
          <a:p>
            <a:pPr>
              <a:defRPr/>
            </a:pPr>
            <a:fld id="{9A3C11B1-1FB3-49EE-8779-A82FE44ADC1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48094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371600" y="155733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141663"/>
            <a:ext cx="6400800" cy="1752600"/>
          </a:xfrm>
        </p:spPr>
        <p:txBody>
          <a:bodyPr/>
          <a:lstStyle>
            <a:lvl1pPr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A7618235-5524-4FA2-A24A-EAC4830CDB2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23929322"/>
      </p:ext>
    </p:extLst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47E93-6082-4ACA-857E-9704A6EC865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44068523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96075" y="260350"/>
            <a:ext cx="2124075" cy="59055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23850" y="260350"/>
            <a:ext cx="6219825" cy="59055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B2CA5E-EE52-4E14-90C6-86A252D2757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83532754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24BFB-0FF1-4871-A514-4E183B73A80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42200627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E5F83-920B-4B2A-A871-C7575C55055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66800675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95288" y="1125538"/>
            <a:ext cx="4135437" cy="504031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83125" y="1125538"/>
            <a:ext cx="4137025" cy="504031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B293D-4653-4B3A-AB87-18137004166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88155005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AF93D-0447-46E9-8E2F-4ED01EE4B03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80351686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6B4026-AF0B-47B8-964D-4A9564C2845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61445022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C0BF0-3624-46B0-ABE1-0F89F967D80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80317008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F765E-30FF-4C8F-A9B3-D481A1C7833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36451038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E38A0-D004-43D2-8852-33399999383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84014064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 userDrawn="1"/>
        </p:nvSpPr>
        <p:spPr bwMode="gray">
          <a:xfrm>
            <a:off x="323850" y="836613"/>
            <a:ext cx="8496300" cy="36512"/>
          </a:xfrm>
          <a:prstGeom prst="rect">
            <a:avLst/>
          </a:prstGeom>
          <a:solidFill>
            <a:srgbClr val="00CCFF">
              <a:alpha val="5294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/>
          </a:p>
        </p:txBody>
      </p:sp>
      <p:sp>
        <p:nvSpPr>
          <p:cNvPr id="102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260350"/>
            <a:ext cx="7162800" cy="61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125538"/>
            <a:ext cx="8424862" cy="504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452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400"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452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452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/>
            </a:lvl1pPr>
          </a:lstStyle>
          <a:p>
            <a:pPr>
              <a:defRPr/>
            </a:pPr>
            <a:fld id="{3BA3B0F1-33F1-41BB-9E9F-65C03173C3E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ransition>
    <p:random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 b="1" kern="1200">
          <a:solidFill>
            <a:srgbClr val="0066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65175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 b="1" kern="1200">
          <a:solidFill>
            <a:schemeClr val="tx1"/>
          </a:solidFill>
          <a:latin typeface="Tahoma" panose="020B0604030504040204" pitchFamily="34" charset="0"/>
          <a:ea typeface="+mj-ea"/>
          <a:cs typeface="+mn-cs"/>
        </a:defRPr>
      </a:lvl2pPr>
      <a:lvl3pPr marL="1184275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800" b="1" kern="1200">
          <a:solidFill>
            <a:schemeClr val="tx1"/>
          </a:solidFill>
          <a:latin typeface="Tahoma" panose="020B0604030504040204" pitchFamily="34" charset="0"/>
          <a:ea typeface="+mj-ea"/>
          <a:cs typeface="+mn-cs"/>
        </a:defRPr>
      </a:lvl3pPr>
      <a:lvl4pPr marL="160337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800" b="1" kern="1200">
          <a:solidFill>
            <a:schemeClr val="tx1"/>
          </a:solidFill>
          <a:latin typeface="Tahoma" panose="020B0604030504040204" pitchFamily="34" charset="0"/>
          <a:ea typeface="+mj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800" b="1" kern="1200">
          <a:solidFill>
            <a:schemeClr val="tx1"/>
          </a:solidFill>
          <a:latin typeface="Tahoma" panose="020B0604030504040204" pitchFamily="34" charset="0"/>
          <a:ea typeface="+mj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7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0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6466" y="1434566"/>
            <a:ext cx="3025031" cy="1015663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r>
              <a:rPr lang="zh-CN" altLang="en-US" sz="6000" b="0" dirty="0" smtClean="0">
                <a:solidFill>
                  <a:schemeClr val="tx1"/>
                </a:solidFill>
                <a:ea typeface="黑体" panose="02010609060101010101" pitchFamily="49" charset="-122"/>
              </a:rPr>
              <a:t>第二讲</a:t>
            </a:r>
            <a:endParaRPr lang="zh-CN" altLang="en-US" sz="6000" b="0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1079299" name="Rectangle 3"/>
          <p:cNvSpPr>
            <a:spLocks noChangeArrowheads="1"/>
          </p:cNvSpPr>
          <p:nvPr/>
        </p:nvSpPr>
        <p:spPr bwMode="auto">
          <a:xfrm>
            <a:off x="231775" y="3042353"/>
            <a:ext cx="8531225" cy="10156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6000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常微分方程数值</a:t>
            </a:r>
            <a:r>
              <a:rPr lang="zh-CN" altLang="en-US" sz="6000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求解</a:t>
            </a:r>
          </a:p>
        </p:txBody>
      </p:sp>
      <p:sp>
        <p:nvSpPr>
          <p:cNvPr id="1079301" name="Line 5"/>
          <p:cNvSpPr>
            <a:spLocks noChangeShapeType="1"/>
          </p:cNvSpPr>
          <p:nvPr/>
        </p:nvSpPr>
        <p:spPr bwMode="auto">
          <a:xfrm>
            <a:off x="323850" y="2492375"/>
            <a:ext cx="3167063" cy="0"/>
          </a:xfrm>
          <a:prstGeom prst="line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39" y="16913"/>
            <a:ext cx="3421677" cy="678239"/>
          </a:xfrm>
          <a:prstGeom prst="rect">
            <a:avLst/>
          </a:prstGeom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386885" y="4445322"/>
            <a:ext cx="554461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Aft>
                <a:spcPct val="20000"/>
              </a:spcAft>
            </a:pP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—— </a:t>
            </a:r>
            <a:r>
              <a:rPr lang="en-US" altLang="zh-CN" sz="40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MATLAB </a:t>
            </a:r>
            <a:r>
              <a:rPr lang="zh-CN" altLang="en-US" sz="4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求解</a:t>
            </a:r>
          </a:p>
        </p:txBody>
      </p:sp>
    </p:spTree>
    <p:extLst>
      <p:ext uri="{BB962C8B-B14F-4D97-AF65-F5344CB8AC3E}">
        <p14:creationId xmlns:p14="http://schemas.microsoft.com/office/powerpoint/2010/main" val="1174438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灯片编号占位符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fld id="{574FAC6D-DDD9-48DC-A067-A8D44267EE58}" type="slidenum">
              <a:rPr kumimoji="0" lang="zh-CN" altLang="en-US" sz="1400"/>
              <a:pPr/>
              <a:t>10</a:t>
            </a:fld>
            <a:endParaRPr kumimoji="0" lang="en-US" altLang="zh-CN" sz="140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6172200" cy="641350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zh-CN" smtClean="0">
                <a:solidFill>
                  <a:srgbClr val="993300"/>
                </a:solidFill>
              </a:rPr>
              <a:t>dsolve </a:t>
            </a:r>
            <a:r>
              <a:rPr lang="zh-CN" altLang="en-US" smtClean="0">
                <a:solidFill>
                  <a:srgbClr val="993300"/>
                </a:solidFill>
              </a:rPr>
              <a:t>举例</a:t>
            </a:r>
          </a:p>
        </p:txBody>
      </p:sp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250825" y="1125538"/>
            <a:ext cx="83058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  <a:buClr>
                <a:srgbClr val="FF3300"/>
              </a:buClr>
              <a:buFont typeface="Wingdings" panose="05000000000000000000" pitchFamily="2" charset="2"/>
              <a:buChar char="l"/>
            </a:pPr>
            <a:r>
              <a:rPr lang="zh-CN" altLang="en-US" sz="2800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使用符号方程</a:t>
            </a:r>
            <a:endParaRPr lang="en-US" altLang="zh-CN" sz="2800" b="1">
              <a:solidFill>
                <a:srgbClr val="006600"/>
              </a:solidFill>
              <a:latin typeface="Courier New" panose="02070309020205020404" pitchFamily="49" charset="0"/>
              <a:ea typeface="黑体" panose="02010609060101010101" pitchFamily="49" charset="-122"/>
            </a:endParaRPr>
          </a:p>
        </p:txBody>
      </p:sp>
      <p:sp>
        <p:nvSpPr>
          <p:cNvPr id="13317" name="Rectangle 4"/>
          <p:cNvSpPr>
            <a:spLocks noChangeArrowheads="1"/>
          </p:cNvSpPr>
          <p:nvPr/>
        </p:nvSpPr>
        <p:spPr bwMode="auto">
          <a:xfrm>
            <a:off x="755650" y="1844675"/>
            <a:ext cx="7696200" cy="1306513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altLang="zh-CN" b="1">
                <a:solidFill>
                  <a:srgbClr val="003300"/>
                </a:solidFill>
                <a:latin typeface="Arial" panose="020B0604020202020204" pitchFamily="34" charset="0"/>
              </a:rPr>
              <a:t>syms   x(t)   y(t) 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CN" b="1">
                <a:solidFill>
                  <a:srgbClr val="003300"/>
                </a:solidFill>
                <a:latin typeface="Arial" panose="020B0604020202020204" pitchFamily="34" charset="0"/>
              </a:rPr>
              <a:t>sol=dsolve(</a:t>
            </a:r>
            <a:r>
              <a:rPr lang="en-US" altLang="zh-CN" b="1">
                <a:solidFill>
                  <a:srgbClr val="0000FF"/>
                </a:solidFill>
                <a:latin typeface="Arial" panose="020B0604020202020204" pitchFamily="34" charset="0"/>
              </a:rPr>
              <a:t>diff(x)+5*x==0, diff(y)-3*y==0, ... 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CN" b="1">
                <a:solidFill>
                  <a:srgbClr val="0000FF"/>
                </a:solidFill>
                <a:latin typeface="Arial" panose="020B0604020202020204" pitchFamily="34" charset="0"/>
              </a:rPr>
              <a:t>                    x(0)==1, y(0)==1</a:t>
            </a:r>
            <a:r>
              <a:rPr lang="en-US" altLang="zh-CN" b="1">
                <a:solidFill>
                  <a:srgbClr val="003300"/>
                </a:solidFill>
                <a:latin typeface="Arial" panose="020B0604020202020204" pitchFamily="34" charset="0"/>
              </a:rPr>
              <a:t>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灯片编号占位符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fld id="{507E4F79-C6AA-4A18-8A1B-AE9DD33A00E9}" type="slidenum">
              <a:rPr kumimoji="0" lang="zh-CN" altLang="en-US" sz="1400"/>
              <a:pPr/>
              <a:t>11</a:t>
            </a:fld>
            <a:endParaRPr kumimoji="0" lang="en-US" altLang="zh-CN" sz="140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6172200" cy="641350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zh-CN" smtClean="0">
                <a:solidFill>
                  <a:srgbClr val="993300"/>
                </a:solidFill>
              </a:rPr>
              <a:t>dsolve </a:t>
            </a:r>
            <a:r>
              <a:rPr lang="zh-CN" altLang="en-US" smtClean="0">
                <a:solidFill>
                  <a:srgbClr val="993300"/>
                </a:solidFill>
              </a:rPr>
              <a:t>举例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042988" y="3357563"/>
            <a:ext cx="7696200" cy="503237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s-ES" altLang="zh-CN" b="1">
                <a:solidFill>
                  <a:srgbClr val="003300"/>
                </a:solidFill>
                <a:latin typeface="Arial" panose="020B0604020202020204" pitchFamily="34" charset="0"/>
              </a:rPr>
              <a:t>dsolve(</a:t>
            </a:r>
            <a:r>
              <a:rPr lang="es-ES" altLang="zh-CN" b="1">
                <a:solidFill>
                  <a:srgbClr val="0000FF"/>
                </a:solidFill>
                <a:latin typeface="Arial" panose="020B0604020202020204" pitchFamily="34" charset="0"/>
              </a:rPr>
              <a:t>'D2y=-a^2*y','y(0)=1','Dy(pi/a)=0'</a:t>
            </a:r>
            <a:r>
              <a:rPr lang="es-ES" altLang="zh-CN" b="1">
                <a:solidFill>
                  <a:srgbClr val="003300"/>
                </a:solidFill>
                <a:latin typeface="Arial" panose="020B0604020202020204" pitchFamily="34" charset="0"/>
              </a:rPr>
              <a:t>)</a:t>
            </a:r>
            <a:endParaRPr lang="en-US" altLang="zh-CN" b="1">
              <a:solidFill>
                <a:srgbClr val="003300"/>
              </a:solidFill>
              <a:latin typeface="Arial" panose="020B0604020202020204" pitchFamily="34" charset="0"/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250825" y="1052513"/>
            <a:ext cx="8305800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sz="2800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例 </a:t>
            </a:r>
            <a:r>
              <a:rPr lang="en-US" altLang="zh-CN" sz="2800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4</a:t>
            </a:r>
            <a:r>
              <a:rPr lang="zh-CN" altLang="en-US" sz="2800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：</a:t>
            </a:r>
            <a:r>
              <a:rPr lang="zh-CN" altLang="en-US" b="1">
                <a:latin typeface="黑体" panose="02010609060101010101" pitchFamily="49" charset="-122"/>
                <a:ea typeface="黑体" panose="02010609060101010101" pitchFamily="49" charset="-122"/>
              </a:rPr>
              <a:t>求微分方程               的特解，初值条件为</a:t>
            </a:r>
            <a:endParaRPr lang="en-US" altLang="zh-CN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14342" name="Object 8"/>
          <p:cNvGraphicFramePr>
            <a:graphicFrameLocks noChangeAspect="1"/>
          </p:cNvGraphicFramePr>
          <p:nvPr/>
        </p:nvGraphicFramePr>
        <p:xfrm>
          <a:off x="3059113" y="908050"/>
          <a:ext cx="2063750" cy="922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4" name="Equation" r:id="rId3" imgW="787400" imgH="419100" progId="Equation.DSMT4">
                  <p:embed/>
                </p:oleObj>
              </mc:Choice>
              <mc:Fallback>
                <p:oleObj name="Equation" r:id="rId3" imgW="787400" imgH="4191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908050"/>
                        <a:ext cx="2063750" cy="922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3" name="Object 11"/>
          <p:cNvGraphicFramePr>
            <a:graphicFrameLocks noChangeAspect="1"/>
          </p:cNvGraphicFramePr>
          <p:nvPr/>
        </p:nvGraphicFramePr>
        <p:xfrm>
          <a:off x="1835150" y="1916113"/>
          <a:ext cx="3529013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5" name="Equation" r:id="rId5" imgW="1346200" imgH="203200" progId="Equation.DSMT4">
                  <p:embed/>
                </p:oleObj>
              </mc:Choice>
              <mc:Fallback>
                <p:oleObj name="Equation" r:id="rId5" imgW="1346200" imgH="2032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1916113"/>
                        <a:ext cx="3529013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4" name="Rectangle 13"/>
          <p:cNvSpPr>
            <a:spLocks noChangeArrowheads="1"/>
          </p:cNvSpPr>
          <p:nvPr/>
        </p:nvSpPr>
        <p:spPr bwMode="auto">
          <a:xfrm>
            <a:off x="900113" y="2492375"/>
            <a:ext cx="26590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其中 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是符号常量</a:t>
            </a:r>
          </a:p>
        </p:txBody>
      </p:sp>
      <p:sp>
        <p:nvSpPr>
          <p:cNvPr id="14345" name="Rectangle 14"/>
          <p:cNvSpPr>
            <a:spLocks noChangeArrowheads="1"/>
          </p:cNvSpPr>
          <p:nvPr/>
        </p:nvSpPr>
        <p:spPr bwMode="auto">
          <a:xfrm>
            <a:off x="1042988" y="4076700"/>
            <a:ext cx="7696200" cy="1306513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altLang="zh-CN" b="1">
                <a:solidFill>
                  <a:srgbClr val="003300"/>
                </a:solidFill>
                <a:latin typeface="Arial" panose="020B0604020202020204" pitchFamily="34" charset="0"/>
              </a:rPr>
              <a:t>syms y(t)  a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CN" b="1">
                <a:solidFill>
                  <a:srgbClr val="0000FF"/>
                </a:solidFill>
                <a:latin typeface="Arial" panose="020B0604020202020204" pitchFamily="34" charset="0"/>
              </a:rPr>
              <a:t>dy = diff(y)</a:t>
            </a:r>
            <a:r>
              <a:rPr lang="en-US" altLang="zh-CN" b="1">
                <a:solidFill>
                  <a:srgbClr val="003300"/>
                </a:solidFill>
                <a:latin typeface="Arial" panose="020B0604020202020204" pitchFamily="34" charset="0"/>
              </a:rPr>
              <a:t>;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CN" b="1">
                <a:solidFill>
                  <a:srgbClr val="003300"/>
                </a:solidFill>
                <a:latin typeface="Arial" panose="020B0604020202020204" pitchFamily="34" charset="0"/>
              </a:rPr>
              <a:t>sol=dsolve(</a:t>
            </a:r>
            <a:r>
              <a:rPr lang="en-US" altLang="zh-CN" b="1">
                <a:solidFill>
                  <a:srgbClr val="0000FF"/>
                </a:solidFill>
                <a:latin typeface="Arial" panose="020B0604020202020204" pitchFamily="34" charset="0"/>
              </a:rPr>
              <a:t>diff(y,2)==-a^2*y, y(0)==1, dy(pi/a)==0</a:t>
            </a:r>
            <a:r>
              <a:rPr lang="en-US" altLang="zh-CN" b="1">
                <a:solidFill>
                  <a:srgbClr val="003300"/>
                </a:solidFill>
                <a:latin typeface="Arial" panose="020B0604020202020204" pitchFamily="34" charset="0"/>
              </a:rPr>
              <a:t>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灯片编号占位符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fld id="{D4889911-90EC-4C3D-8E41-FA2D1549213D}" type="slidenum">
              <a:rPr kumimoji="0" lang="zh-CN" altLang="en-US" sz="1400"/>
              <a:pPr/>
              <a:t>12</a:t>
            </a:fld>
            <a:endParaRPr kumimoji="0" lang="en-US" altLang="zh-CN" sz="140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6172200" cy="641350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zh-CN" altLang="en-US" smtClean="0">
                <a:solidFill>
                  <a:srgbClr val="993300"/>
                </a:solidFill>
              </a:rPr>
              <a:t>数值求解</a:t>
            </a:r>
          </a:p>
        </p:txBody>
      </p:sp>
      <p:sp>
        <p:nvSpPr>
          <p:cNvPr id="15364" name="Text Box 5"/>
          <p:cNvSpPr txBox="1">
            <a:spLocks noChangeArrowheads="1"/>
          </p:cNvSpPr>
          <p:nvPr/>
        </p:nvSpPr>
        <p:spPr bwMode="auto">
          <a:xfrm>
            <a:off x="503610" y="3140968"/>
            <a:ext cx="727318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n-US" altLang="zh-CN" sz="4000" b="1">
                <a:solidFill>
                  <a:srgbClr val="0000FF"/>
                </a:solidFill>
                <a:latin typeface="Arial" panose="020B0604020202020204" pitchFamily="34" charset="0"/>
                <a:ea typeface="楷体_GB2312" panose="02010609030101010101" pitchFamily="49" charset="-122"/>
              </a:rPr>
              <a:t>ode45、ode23、</a:t>
            </a:r>
            <a:br>
              <a:rPr lang="en-US" altLang="zh-CN" sz="4000" b="1">
                <a:solidFill>
                  <a:srgbClr val="0000FF"/>
                </a:solidFill>
                <a:latin typeface="Arial" panose="020B0604020202020204" pitchFamily="34" charset="0"/>
                <a:ea typeface="楷体_GB2312" panose="02010609030101010101" pitchFamily="49" charset="-122"/>
              </a:rPr>
            </a:br>
            <a:r>
              <a:rPr lang="en-US" altLang="zh-CN" sz="4000" b="1">
                <a:solidFill>
                  <a:srgbClr val="0000FF"/>
                </a:solidFill>
                <a:latin typeface="Arial" panose="020B0604020202020204" pitchFamily="34" charset="0"/>
                <a:ea typeface="楷体_GB2312" panose="02010609030101010101" pitchFamily="49" charset="-122"/>
              </a:rPr>
              <a:t>ode113、ode23t</a:t>
            </a:r>
            <a:r>
              <a:rPr lang="zh-CN" altLang="en-US" sz="4000" b="1">
                <a:solidFill>
                  <a:srgbClr val="0000FF"/>
                </a:solidFill>
                <a:latin typeface="Arial" panose="020B0604020202020204" pitchFamily="34" charset="0"/>
                <a:ea typeface="楷体_GB2312" panose="02010609030101010101" pitchFamily="49" charset="-122"/>
              </a:rPr>
              <a:t>、</a:t>
            </a:r>
            <a:r>
              <a:rPr lang="en-US" altLang="zh-CN" sz="4000" b="1">
                <a:solidFill>
                  <a:srgbClr val="0000FF"/>
                </a:solidFill>
                <a:latin typeface="Arial" panose="020B0604020202020204" pitchFamily="34" charset="0"/>
                <a:ea typeface="楷体_GB2312" panose="02010609030101010101" pitchFamily="49" charset="-122"/>
              </a:rPr>
              <a:t>ode15s、</a:t>
            </a:r>
          </a:p>
          <a:p>
            <a:pPr eaLnBrk="1" hangingPunct="1">
              <a:lnSpc>
                <a:spcPct val="120000"/>
              </a:lnSpc>
              <a:buClr>
                <a:srgbClr val="0000FF"/>
              </a:buClr>
              <a:buFont typeface="Wingdings" panose="05000000000000000000" pitchFamily="2" charset="2"/>
              <a:buNone/>
            </a:pPr>
            <a:r>
              <a:rPr lang="en-US" altLang="zh-CN" sz="4000" b="1">
                <a:solidFill>
                  <a:srgbClr val="0000FF"/>
                </a:solidFill>
                <a:latin typeface="Arial" panose="020B0604020202020204" pitchFamily="34" charset="0"/>
                <a:ea typeface="楷体_GB2312" panose="02010609030101010101" pitchFamily="49" charset="-122"/>
              </a:rPr>
              <a:t>ode23s、ode23tb</a:t>
            </a:r>
          </a:p>
        </p:txBody>
      </p:sp>
      <p:sp>
        <p:nvSpPr>
          <p:cNvPr id="15365" name="AutoShape 7"/>
          <p:cNvSpPr>
            <a:spLocks noChangeArrowheads="1"/>
          </p:cNvSpPr>
          <p:nvPr/>
        </p:nvSpPr>
        <p:spPr bwMode="auto">
          <a:xfrm>
            <a:off x="395288" y="1412875"/>
            <a:ext cx="3744912" cy="1296988"/>
          </a:xfrm>
          <a:prstGeom prst="roundRect">
            <a:avLst>
              <a:gd name="adj" fmla="val 16667"/>
            </a:avLst>
          </a:prstGeom>
          <a:solidFill>
            <a:schemeClr val="accent1">
              <a:alpha val="49019"/>
            </a:schemeClr>
          </a:solidFill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6000">
                <a:solidFill>
                  <a:srgbClr val="0000FF"/>
                </a:solidFill>
                <a:ea typeface="黑体" panose="02010609060101010101" pitchFamily="49" charset="-122"/>
              </a:rPr>
              <a:t>数值求解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灯片编号占位符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fld id="{EF75E151-0813-426F-8DF1-764B7F9A5D2A}" type="slidenum">
              <a:rPr kumimoji="0" lang="zh-CN" altLang="en-US" sz="1400"/>
              <a:pPr/>
              <a:t>13</a:t>
            </a:fld>
            <a:endParaRPr kumimoji="0" lang="en-US" altLang="zh-CN" sz="140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6172200" cy="641350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zh-CN" altLang="en-US" smtClean="0">
                <a:solidFill>
                  <a:srgbClr val="993300"/>
                </a:solidFill>
              </a:rPr>
              <a:t>数值求解</a:t>
            </a:r>
          </a:p>
        </p:txBody>
      </p: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395288" y="1052513"/>
            <a:ext cx="8305800" cy="657225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zh-CN" altLang="en-US" sz="2800" b="1">
                <a:solidFill>
                  <a:srgbClr val="003300"/>
                </a:solidFill>
                <a:latin typeface="Arial" panose="020B0604020202020204" pitchFamily="34" charset="0"/>
              </a:rPr>
              <a:t>[</a:t>
            </a:r>
            <a:r>
              <a:rPr lang="en-US" altLang="zh-CN" sz="2800" b="1">
                <a:solidFill>
                  <a:srgbClr val="003300"/>
                </a:solidFill>
                <a:latin typeface="Arial" panose="020B0604020202020204" pitchFamily="34" charset="0"/>
              </a:rPr>
              <a:t>T, Y] = </a:t>
            </a:r>
            <a:r>
              <a:rPr lang="en-US" altLang="zh-CN" sz="3200" b="1">
                <a:solidFill>
                  <a:srgbClr val="006600"/>
                </a:solidFill>
                <a:latin typeface="Arial" panose="020B0604020202020204" pitchFamily="34" charset="0"/>
              </a:rPr>
              <a:t>solver</a:t>
            </a:r>
            <a:r>
              <a:rPr lang="en-US" altLang="zh-CN" sz="2800" b="1">
                <a:solidFill>
                  <a:srgbClr val="003300"/>
                </a:solidFill>
                <a:latin typeface="Arial" panose="020B0604020202020204" pitchFamily="34" charset="0"/>
              </a:rPr>
              <a:t>(</a:t>
            </a:r>
            <a:r>
              <a:rPr lang="en-US" altLang="zh-CN" sz="2800" b="1">
                <a:solidFill>
                  <a:srgbClr val="0000FF"/>
                </a:solidFill>
                <a:latin typeface="Arial" panose="020B0604020202020204" pitchFamily="34" charset="0"/>
              </a:rPr>
              <a:t>odefun</a:t>
            </a:r>
            <a:r>
              <a:rPr lang="en-US" altLang="zh-CN" sz="2800" b="1">
                <a:solidFill>
                  <a:srgbClr val="003300"/>
                </a:solidFill>
                <a:latin typeface="Arial" panose="020B0604020202020204" pitchFamily="34" charset="0"/>
              </a:rPr>
              <a:t>, </a:t>
            </a:r>
            <a:r>
              <a:rPr lang="en-US" altLang="zh-CN" sz="2800" b="1">
                <a:solidFill>
                  <a:srgbClr val="0000FF"/>
                </a:solidFill>
                <a:latin typeface="Arial" panose="020B0604020202020204" pitchFamily="34" charset="0"/>
              </a:rPr>
              <a:t>tspan</a:t>
            </a:r>
            <a:r>
              <a:rPr lang="en-US" altLang="zh-CN" sz="2800" b="1">
                <a:solidFill>
                  <a:srgbClr val="003300"/>
                </a:solidFill>
                <a:latin typeface="Arial" panose="020B0604020202020204" pitchFamily="34" charset="0"/>
              </a:rPr>
              <a:t>, </a:t>
            </a:r>
            <a:r>
              <a:rPr lang="en-US" altLang="zh-CN" sz="2800" b="1">
                <a:solidFill>
                  <a:srgbClr val="0000FF"/>
                </a:solidFill>
                <a:latin typeface="Arial" panose="020B0604020202020204" pitchFamily="34" charset="0"/>
              </a:rPr>
              <a:t>y0</a:t>
            </a:r>
            <a:r>
              <a:rPr lang="en-US" altLang="zh-CN" sz="2800" b="1">
                <a:solidFill>
                  <a:srgbClr val="003300"/>
                </a:solidFill>
                <a:latin typeface="Arial" panose="020B0604020202020204" pitchFamily="34" charset="0"/>
              </a:rPr>
              <a:t>)</a:t>
            </a:r>
            <a:endParaRPr lang="zh-CN" altLang="en-US" sz="2800" b="1">
              <a:solidFill>
                <a:srgbClr val="003300"/>
              </a:solidFill>
              <a:latin typeface="Arial" panose="020B0604020202020204" pitchFamily="34" charset="0"/>
            </a:endParaRPr>
          </a:p>
        </p:txBody>
      </p:sp>
      <p:sp>
        <p:nvSpPr>
          <p:cNvPr id="1094660" name="Rectangle 4"/>
          <p:cNvSpPr>
            <a:spLocks noChangeArrowheads="1"/>
          </p:cNvSpPr>
          <p:nvPr/>
        </p:nvSpPr>
        <p:spPr bwMode="auto">
          <a:xfrm>
            <a:off x="323850" y="1989138"/>
            <a:ext cx="8305800" cy="2805112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其中 </a:t>
            </a:r>
            <a:r>
              <a:rPr lang="en-US" altLang="zh-CN" b="1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y0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为初值条件，</a:t>
            </a:r>
            <a:r>
              <a:rPr lang="en-US" altLang="zh-CN" b="1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tspan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为求解区间；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Matlab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在数值求解时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自动对求解区间进行分割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，</a:t>
            </a:r>
            <a:r>
              <a:rPr lang="en-US" altLang="zh-CN" b="1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T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 (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列向量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)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中返回的是分割点的值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自变量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，</a:t>
            </a:r>
            <a:r>
              <a:rPr lang="en-US" altLang="zh-CN" b="1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Y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 (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数组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)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中返回的是这些分割点上的近似解，其列数等于应变量的个数。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zh-CN" sz="2800" b="1">
                <a:solidFill>
                  <a:srgbClr val="006600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solver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为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Matlab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的</a:t>
            </a:r>
            <a:r>
              <a:rPr lang="en-US" altLang="zh-CN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ODE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求解器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（可以是 </a:t>
            </a:r>
            <a:r>
              <a:rPr lang="en-US" altLang="zh-CN" b="1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ode45</a:t>
            </a:r>
            <a:r>
              <a:rPr lang="zh-CN" altLang="en-US" b="1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、</a:t>
            </a:r>
            <a:r>
              <a:rPr lang="en-US" altLang="zh-CN" b="1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ode23</a:t>
            </a:r>
            <a:r>
              <a:rPr lang="zh-CN" altLang="en-US" b="1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、</a:t>
            </a:r>
            <a:r>
              <a:rPr lang="en-US" altLang="zh-CN" b="1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ode113</a:t>
            </a:r>
            <a:r>
              <a:rPr lang="zh-CN" altLang="en-US" b="1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、</a:t>
            </a:r>
            <a:r>
              <a:rPr lang="en-US" altLang="zh-CN" b="1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ode15s</a:t>
            </a:r>
            <a:r>
              <a:rPr lang="zh-CN" altLang="en-US" b="1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、</a:t>
            </a:r>
            <a:r>
              <a:rPr lang="en-US" altLang="zh-CN" b="1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ode23s</a:t>
            </a:r>
            <a:r>
              <a:rPr lang="zh-CN" altLang="en-US" b="1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、</a:t>
            </a:r>
            <a:r>
              <a:rPr lang="en-US" altLang="zh-CN" b="1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ode23t</a:t>
            </a:r>
            <a:r>
              <a:rPr lang="zh-CN" altLang="en-US" b="1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、</a:t>
            </a:r>
            <a:r>
              <a:rPr lang="en-US" altLang="zh-CN" b="1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ode23tb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）</a:t>
            </a:r>
          </a:p>
        </p:txBody>
      </p:sp>
      <p:sp>
        <p:nvSpPr>
          <p:cNvPr id="1094661" name="Rectangle 5"/>
          <p:cNvSpPr>
            <a:spLocks noChangeArrowheads="1"/>
          </p:cNvSpPr>
          <p:nvPr/>
        </p:nvSpPr>
        <p:spPr bwMode="auto">
          <a:xfrm>
            <a:off x="323850" y="5084763"/>
            <a:ext cx="8280400" cy="1325562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没有一种算法可以有效地解决所有的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ODE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问题，因此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MATLAB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提供了多种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ODE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求解器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，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对于不同的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ODE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，可以调用不同的</a:t>
            </a:r>
            <a:r>
              <a:rPr lang="zh-CN" altLang="en-US" b="1">
                <a:ea typeface="黑体" panose="02010609060101010101" pitchFamily="49" charset="-122"/>
              </a:rPr>
              <a:t>求解器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。</a:t>
            </a:r>
            <a:endParaRPr lang="zh-CN" altLang="en-US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4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94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4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94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4660" grpId="0" animBg="1" autoUpdateAnimBg="0"/>
      <p:bldP spid="1094661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灯片编号占位符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fld id="{AF9E947F-22B0-4A02-9B78-F273DEBA0D1A}" type="slidenum">
              <a:rPr kumimoji="0" lang="zh-CN" altLang="en-US" sz="1400"/>
              <a:pPr/>
              <a:t>14</a:t>
            </a:fld>
            <a:endParaRPr kumimoji="0" lang="en-US" altLang="zh-CN" sz="140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6172200" cy="641350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zh-CN" smtClean="0">
                <a:solidFill>
                  <a:srgbClr val="993300"/>
                </a:solidFill>
              </a:rPr>
              <a:t>Matlab</a:t>
            </a:r>
            <a:r>
              <a:rPr lang="zh-CN" altLang="en-US" smtClean="0">
                <a:solidFill>
                  <a:srgbClr val="993300"/>
                </a:solidFill>
              </a:rPr>
              <a:t>的</a:t>
            </a:r>
            <a:r>
              <a:rPr lang="en-US" altLang="zh-CN" smtClean="0">
                <a:solidFill>
                  <a:srgbClr val="993300"/>
                </a:solidFill>
              </a:rPr>
              <a:t>ODE</a:t>
            </a:r>
            <a:r>
              <a:rPr lang="zh-CN" altLang="en-US" smtClean="0">
                <a:solidFill>
                  <a:srgbClr val="993300"/>
                </a:solidFill>
              </a:rPr>
              <a:t>求解器</a:t>
            </a:r>
          </a:p>
        </p:txBody>
      </p:sp>
      <p:graphicFrame>
        <p:nvGraphicFramePr>
          <p:cNvPr id="1095683" name="Group 3"/>
          <p:cNvGraphicFramePr>
            <a:graphicFrameLocks noGrp="1"/>
          </p:cNvGraphicFramePr>
          <p:nvPr/>
        </p:nvGraphicFramePr>
        <p:xfrm>
          <a:off x="323850" y="1125538"/>
          <a:ext cx="8610600" cy="5057774"/>
        </p:xfrm>
        <a:graphic>
          <a:graphicData uri="http://schemas.openxmlformats.org/drawingml/2006/table">
            <a:tbl>
              <a:tblPr/>
              <a:tblGrid>
                <a:gridCol w="1143000"/>
                <a:gridCol w="1295400"/>
                <a:gridCol w="3505200"/>
                <a:gridCol w="2667000"/>
              </a:tblGrid>
              <a:tr h="42550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求解器</a:t>
                      </a:r>
                    </a:p>
                  </a:txBody>
                  <a:tcPr marL="38100" marR="38100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ODE</a:t>
                      </a: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类型</a:t>
                      </a:r>
                    </a:p>
                  </a:txBody>
                  <a:tcPr marL="38100" marR="38100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特点	</a:t>
                      </a:r>
                    </a:p>
                  </a:txBody>
                  <a:tcPr marL="38100" marR="38100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说明</a:t>
                      </a:r>
                    </a:p>
                  </a:txBody>
                  <a:tcPr marL="38100" marR="38100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1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ode45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黑体" panose="02010609060101010101" pitchFamily="49" charset="-122"/>
                      </a:endParaRPr>
                    </a:p>
                  </a:txBody>
                  <a:tcPr marL="38100" marR="38100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非刚性</a:t>
                      </a:r>
                    </a:p>
                  </a:txBody>
                  <a:tcPr marL="38100" marR="38100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单步法；4，5 阶 </a:t>
                      </a: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R-K </a:t>
                      </a: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方法；累计截断误差为 (△</a:t>
                      </a: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x)</a:t>
                      </a:r>
                      <a:r>
                        <a:rPr kumimoji="1" lang="en-US" altLang="zh-CN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3</a:t>
                      </a:r>
                      <a:endParaRPr kumimoji="1" lang="zh-CN" altLang="en-US" sz="2000" b="1" i="0" u="none" strike="noStrike" cap="none" normalizeH="0" baseline="3000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nsolas" panose="020B0609020204030204" pitchFamily="49" charset="0"/>
                        <a:ea typeface="黑体" panose="02010609060101010101" pitchFamily="49" charset="-122"/>
                      </a:endParaRPr>
                    </a:p>
                  </a:txBody>
                  <a:tcPr marL="38100" marR="38100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大部分场合的</a:t>
                      </a: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首选方法</a:t>
                      </a:r>
                    </a:p>
                  </a:txBody>
                  <a:tcPr marL="38100" marR="38100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1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ode23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黑体" panose="02010609060101010101" pitchFamily="49" charset="-122"/>
                      </a:endParaRPr>
                    </a:p>
                  </a:txBody>
                  <a:tcPr marL="38100" marR="38100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非刚性</a:t>
                      </a:r>
                    </a:p>
                  </a:txBody>
                  <a:tcPr marL="38100" marR="38100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单步法；2，3 阶 </a:t>
                      </a: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R-K </a:t>
                      </a: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方法；累计截断误差为 (△</a:t>
                      </a: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x)</a:t>
                      </a:r>
                      <a:r>
                        <a:rPr kumimoji="1" lang="en-US" altLang="zh-CN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3</a:t>
                      </a:r>
                      <a:endParaRPr kumimoji="1" lang="zh-CN" altLang="en-US" sz="2000" b="1" i="0" u="none" strike="noStrike" cap="none" normalizeH="0" baseline="3000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nsolas" panose="020B0609020204030204" pitchFamily="49" charset="0"/>
                        <a:ea typeface="黑体" panose="02010609060101010101" pitchFamily="49" charset="-122"/>
                      </a:endParaRPr>
                    </a:p>
                  </a:txBody>
                  <a:tcPr marL="38100" marR="38100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使用于精度较低的情形</a:t>
                      </a:r>
                    </a:p>
                  </a:txBody>
                  <a:tcPr marL="38100" marR="38100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1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ode113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onsolas" panose="020B0609020204030204" pitchFamily="49" charset="0"/>
                        <a:ea typeface="黑体" panose="02010609060101010101" pitchFamily="49" charset="-122"/>
                      </a:endParaRPr>
                    </a:p>
                  </a:txBody>
                  <a:tcPr marL="38100" marR="38100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非刚性</a:t>
                      </a:r>
                    </a:p>
                  </a:txBody>
                  <a:tcPr marL="38100" marR="38100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多步法；</a:t>
                      </a: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Adams</a:t>
                      </a: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算法；高低精度均可到 10</a:t>
                      </a:r>
                      <a:r>
                        <a:rPr kumimoji="1" lang="zh-CN" altLang="en-US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-3</a:t>
                      </a: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～10</a:t>
                      </a:r>
                      <a:r>
                        <a:rPr kumimoji="1" lang="zh-CN" altLang="en-US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-6</a:t>
                      </a: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	</a:t>
                      </a:r>
                    </a:p>
                  </a:txBody>
                  <a:tcPr marL="38100" marR="38100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计算时间比 </a:t>
                      </a: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ode45</a:t>
                      </a: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 </a:t>
                      </a: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短</a:t>
                      </a:r>
                    </a:p>
                  </a:txBody>
                  <a:tcPr marL="38100" marR="38100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50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ode23t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onsolas" panose="020B0609020204030204" pitchFamily="49" charset="0"/>
                        <a:ea typeface="黑体" panose="02010609060101010101" pitchFamily="49" charset="-122"/>
                      </a:endParaRPr>
                    </a:p>
                  </a:txBody>
                  <a:tcPr marL="38100" marR="38100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适度刚性</a:t>
                      </a:r>
                    </a:p>
                  </a:txBody>
                  <a:tcPr marL="38100" marR="38100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采用梯形算法</a:t>
                      </a:r>
                    </a:p>
                  </a:txBody>
                  <a:tcPr marL="38100" marR="38100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适度刚性情形</a:t>
                      </a:r>
                    </a:p>
                  </a:txBody>
                  <a:tcPr marL="38100" marR="38100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1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ode15s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onsolas" panose="020B0609020204030204" pitchFamily="49" charset="0"/>
                        <a:ea typeface="黑体" panose="02010609060101010101" pitchFamily="49" charset="-122"/>
                      </a:endParaRPr>
                    </a:p>
                  </a:txBody>
                  <a:tcPr marL="38100" marR="38100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刚性</a:t>
                      </a:r>
                    </a:p>
                  </a:txBody>
                  <a:tcPr marL="38100" marR="38100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多步法；</a:t>
                      </a: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Gear’s </a:t>
                      </a: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反向数值微分；精度中等</a:t>
                      </a:r>
                    </a:p>
                  </a:txBody>
                  <a:tcPr marL="38100" marR="38100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若 </a:t>
                      </a: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ode45</a:t>
                      </a: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 </a:t>
                      </a: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失效时，可尝试使用</a:t>
                      </a:r>
                    </a:p>
                  </a:txBody>
                  <a:tcPr marL="38100" marR="38100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1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ode23s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onsolas" panose="020B0609020204030204" pitchFamily="49" charset="0"/>
                        <a:ea typeface="黑体" panose="02010609060101010101" pitchFamily="49" charset="-122"/>
                      </a:endParaRPr>
                    </a:p>
                  </a:txBody>
                  <a:tcPr marL="38100" marR="38100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刚性</a:t>
                      </a:r>
                    </a:p>
                  </a:txBody>
                  <a:tcPr marL="38100" marR="38100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单步法；2 阶</a:t>
                      </a: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Rosebrock </a:t>
                      </a: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算法；低精度</a:t>
                      </a:r>
                    </a:p>
                  </a:txBody>
                  <a:tcPr marL="38100" marR="38100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当精度较低时，计算时间比 </a:t>
                      </a: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ode15s</a:t>
                      </a: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 </a:t>
                      </a: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短</a:t>
                      </a:r>
                    </a:p>
                  </a:txBody>
                  <a:tcPr marL="38100" marR="38100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1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ode23tb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onsolas" panose="020B0609020204030204" pitchFamily="49" charset="0"/>
                        <a:ea typeface="黑体" panose="02010609060101010101" pitchFamily="49" charset="-122"/>
                      </a:endParaRPr>
                    </a:p>
                  </a:txBody>
                  <a:tcPr marL="38100" marR="38100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刚性</a:t>
                      </a:r>
                    </a:p>
                  </a:txBody>
                  <a:tcPr marL="38100" marR="38100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梯形算法；低精度</a:t>
                      </a:r>
                    </a:p>
                  </a:txBody>
                  <a:tcPr marL="38100" marR="38100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当精度较低时，计算时间比</a:t>
                      </a: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ode15s</a:t>
                      </a: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nsolas" panose="020B0609020204030204" pitchFamily="49" charset="0"/>
                          <a:ea typeface="黑体" panose="02010609060101010101" pitchFamily="49" charset="-122"/>
                        </a:rPr>
                        <a:t>短</a:t>
                      </a:r>
                    </a:p>
                  </a:txBody>
                  <a:tcPr marL="38100" marR="38100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灯片编号占位符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fld id="{236ACE94-E365-4867-8BDF-70FB9B7D61DC}" type="slidenum">
              <a:rPr kumimoji="0" lang="zh-CN" altLang="en-US" sz="1400"/>
              <a:pPr/>
              <a:t>15</a:t>
            </a:fld>
            <a:endParaRPr kumimoji="0" lang="en-US" altLang="zh-CN" sz="140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6172200" cy="641350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zh-CN" altLang="en-US" smtClean="0">
                <a:solidFill>
                  <a:srgbClr val="993300"/>
                </a:solidFill>
              </a:rPr>
              <a:t>参数说明</a:t>
            </a:r>
          </a:p>
        </p:txBody>
      </p:sp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323850" y="1916113"/>
            <a:ext cx="8305800" cy="977900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zh-CN" b="1">
                <a:solidFill>
                  <a:srgbClr val="0000FF"/>
                </a:solidFill>
                <a:latin typeface="Arial" panose="020B0604020202020204" pitchFamily="34" charset="0"/>
              </a:rPr>
              <a:t>odefun</a:t>
            </a:r>
            <a:r>
              <a:rPr lang="en-US" altLang="zh-CN" b="1" i="1">
                <a:solidFill>
                  <a:srgbClr val="0066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为函数句柄，代表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显式常微分方程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，可以通过匿名函数定义，或在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函数文件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中定义，然后通过函数句柄调用。</a:t>
            </a:r>
          </a:p>
        </p:txBody>
      </p:sp>
      <p:sp>
        <p:nvSpPr>
          <p:cNvPr id="1096708" name="Rectangle 4"/>
          <p:cNvSpPr>
            <a:spLocks noChangeArrowheads="1"/>
          </p:cNvSpPr>
          <p:nvPr/>
        </p:nvSpPr>
        <p:spPr bwMode="auto">
          <a:xfrm>
            <a:off x="539750" y="4437063"/>
            <a:ext cx="8382000" cy="904875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altLang="zh-CN" b="1">
                <a:solidFill>
                  <a:srgbClr val="003300"/>
                </a:solidFill>
                <a:latin typeface="Arial" panose="020B0604020202020204" pitchFamily="34" charset="0"/>
              </a:rPr>
              <a:t>f = @(x,y) </a:t>
            </a:r>
            <a:r>
              <a:rPr lang="en-US" altLang="zh-CN" b="1">
                <a:solidFill>
                  <a:srgbClr val="0000CC"/>
                </a:solidFill>
                <a:latin typeface="Arial" panose="020B0604020202020204" pitchFamily="34" charset="0"/>
              </a:rPr>
              <a:t>-2*y+2*x^2+2*x</a:t>
            </a:r>
            <a:r>
              <a:rPr lang="en-US" altLang="zh-CN" b="1">
                <a:solidFill>
                  <a:srgbClr val="003300"/>
                </a:solidFill>
                <a:latin typeface="Arial" panose="020B0604020202020204" pitchFamily="34" charset="0"/>
              </a:rPr>
              <a:t>;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CN" b="1">
                <a:solidFill>
                  <a:srgbClr val="003300"/>
                </a:solidFill>
                <a:latin typeface="Arial" panose="020B0604020202020204" pitchFamily="34" charset="0"/>
              </a:rPr>
              <a:t>[x,y] = ode45(f, [0,0.5],1);</a:t>
            </a:r>
          </a:p>
        </p:txBody>
      </p:sp>
      <p:sp>
        <p:nvSpPr>
          <p:cNvPr id="1096709" name="Rectangle 5"/>
          <p:cNvSpPr>
            <a:spLocks noChangeArrowheads="1"/>
          </p:cNvSpPr>
          <p:nvPr/>
        </p:nvSpPr>
        <p:spPr bwMode="auto">
          <a:xfrm>
            <a:off x="539750" y="5445125"/>
            <a:ext cx="8353425" cy="539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注：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也可以在 </a:t>
            </a:r>
            <a:r>
              <a:rPr lang="en-US" altLang="zh-CN" b="1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tspan</a:t>
            </a:r>
            <a:r>
              <a:rPr lang="en-US" altLang="zh-CN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中指定对求解区间的分割，如：</a:t>
            </a:r>
          </a:p>
        </p:txBody>
      </p:sp>
      <p:sp>
        <p:nvSpPr>
          <p:cNvPr id="1096710" name="Rectangle 6"/>
          <p:cNvSpPr>
            <a:spLocks noChangeArrowheads="1"/>
          </p:cNvSpPr>
          <p:nvPr/>
        </p:nvSpPr>
        <p:spPr bwMode="auto">
          <a:xfrm>
            <a:off x="539750" y="6092825"/>
            <a:ext cx="8382000" cy="503238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altLang="zh-CN" b="1">
                <a:solidFill>
                  <a:srgbClr val="003300"/>
                </a:solidFill>
                <a:latin typeface="Arial" panose="020B0604020202020204" pitchFamily="34" charset="0"/>
              </a:rPr>
              <a:t>[x,y] = ode45(f, </a:t>
            </a:r>
            <a:r>
              <a:rPr lang="en-US" altLang="zh-CN" b="1">
                <a:solidFill>
                  <a:srgbClr val="0000FF"/>
                </a:solidFill>
                <a:latin typeface="Arial" panose="020B0604020202020204" pitchFamily="34" charset="0"/>
              </a:rPr>
              <a:t>[0:0.1:0.5]</a:t>
            </a:r>
            <a:r>
              <a:rPr lang="en-US" altLang="zh-CN" b="1">
                <a:solidFill>
                  <a:srgbClr val="003300"/>
                </a:solidFill>
                <a:latin typeface="Arial" panose="020B0604020202020204" pitchFamily="34" charset="0"/>
              </a:rPr>
              <a:t>,1);    </a:t>
            </a:r>
            <a:r>
              <a:rPr lang="en-US" altLang="zh-CN" b="1">
                <a:solidFill>
                  <a:srgbClr val="006600"/>
                </a:solidFill>
                <a:latin typeface="Arial" panose="020B0604020202020204" pitchFamily="34" charset="0"/>
              </a:rPr>
              <a:t>%</a:t>
            </a:r>
            <a:r>
              <a:rPr lang="zh-CN" altLang="en-US" b="1">
                <a:solidFill>
                  <a:srgbClr val="0000CC"/>
                </a:solidFill>
                <a:latin typeface="Arial" panose="020B0604020202020204" pitchFamily="34" charset="0"/>
              </a:rPr>
              <a:t> </a:t>
            </a:r>
            <a:r>
              <a:rPr lang="en-US" altLang="zh-CN" b="1">
                <a:solidFill>
                  <a:srgbClr val="0000CC"/>
                </a:solidFill>
                <a:latin typeface="Arial" panose="020B0604020202020204" pitchFamily="34" charset="0"/>
              </a:rPr>
              <a:t>x=[0:0.1:0.5]</a:t>
            </a:r>
          </a:p>
        </p:txBody>
      </p:sp>
      <p:sp>
        <p:nvSpPr>
          <p:cNvPr id="18440" name="Rectangle 7"/>
          <p:cNvSpPr>
            <a:spLocks noChangeArrowheads="1"/>
          </p:cNvSpPr>
          <p:nvPr/>
        </p:nvSpPr>
        <p:spPr bwMode="auto">
          <a:xfrm>
            <a:off x="323850" y="1052513"/>
            <a:ext cx="8305800" cy="592137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zh-CN" altLang="en-US" sz="2800" b="1">
                <a:solidFill>
                  <a:srgbClr val="003300"/>
                </a:solidFill>
                <a:latin typeface="Arial" panose="020B0604020202020204" pitchFamily="34" charset="0"/>
              </a:rPr>
              <a:t>[</a:t>
            </a:r>
            <a:r>
              <a:rPr lang="en-US" altLang="zh-CN" sz="2800" b="1">
                <a:solidFill>
                  <a:srgbClr val="003300"/>
                </a:solidFill>
                <a:latin typeface="Arial" panose="020B0604020202020204" pitchFamily="34" charset="0"/>
              </a:rPr>
              <a:t>T, Y] = </a:t>
            </a:r>
            <a:r>
              <a:rPr lang="en-US" altLang="zh-CN" sz="3200" b="1">
                <a:solidFill>
                  <a:srgbClr val="006600"/>
                </a:solidFill>
                <a:latin typeface="Arial" panose="020B0604020202020204" pitchFamily="34" charset="0"/>
              </a:rPr>
              <a:t>solver</a:t>
            </a:r>
            <a:r>
              <a:rPr lang="en-US" altLang="zh-CN" sz="2800" b="1">
                <a:solidFill>
                  <a:srgbClr val="003300"/>
                </a:solidFill>
                <a:latin typeface="Arial" panose="020B0604020202020204" pitchFamily="34" charset="0"/>
              </a:rPr>
              <a:t>(</a:t>
            </a:r>
            <a:r>
              <a:rPr lang="en-US" altLang="zh-CN" sz="2800" b="1">
                <a:solidFill>
                  <a:srgbClr val="0000FF"/>
                </a:solidFill>
                <a:latin typeface="Arial" panose="020B0604020202020204" pitchFamily="34" charset="0"/>
              </a:rPr>
              <a:t>odefun</a:t>
            </a:r>
            <a:r>
              <a:rPr lang="en-US" altLang="zh-CN" sz="2800" b="1">
                <a:solidFill>
                  <a:srgbClr val="003300"/>
                </a:solidFill>
                <a:latin typeface="Arial" panose="020B0604020202020204" pitchFamily="34" charset="0"/>
              </a:rPr>
              <a:t>,</a:t>
            </a:r>
            <a:r>
              <a:rPr lang="en-US" altLang="zh-CN" sz="2800" b="1">
                <a:solidFill>
                  <a:srgbClr val="0000FF"/>
                </a:solidFill>
                <a:latin typeface="Arial" panose="020B0604020202020204" pitchFamily="34" charset="0"/>
              </a:rPr>
              <a:t>tspan</a:t>
            </a:r>
            <a:r>
              <a:rPr lang="en-US" altLang="zh-CN" sz="2800" b="1">
                <a:solidFill>
                  <a:srgbClr val="003300"/>
                </a:solidFill>
                <a:latin typeface="Arial" panose="020B0604020202020204" pitchFamily="34" charset="0"/>
              </a:rPr>
              <a:t>,</a:t>
            </a:r>
            <a:r>
              <a:rPr lang="en-US" altLang="zh-CN" sz="2800" b="1">
                <a:solidFill>
                  <a:srgbClr val="0000FF"/>
                </a:solidFill>
                <a:latin typeface="Arial" panose="020B0604020202020204" pitchFamily="34" charset="0"/>
              </a:rPr>
              <a:t>y0</a:t>
            </a:r>
            <a:r>
              <a:rPr lang="en-US" altLang="zh-CN" sz="2800" b="1">
                <a:solidFill>
                  <a:srgbClr val="003300"/>
                </a:solidFill>
                <a:latin typeface="Arial" panose="020B0604020202020204" pitchFamily="34" charset="0"/>
              </a:rPr>
              <a:t>)</a:t>
            </a:r>
            <a:endParaRPr lang="zh-CN" altLang="en-US" sz="2800" b="1">
              <a:solidFill>
                <a:srgbClr val="003300"/>
              </a:solidFill>
              <a:latin typeface="Arial" panose="020B0604020202020204" pitchFamily="34" charset="0"/>
            </a:endParaRPr>
          </a:p>
        </p:txBody>
      </p:sp>
      <p:grpSp>
        <p:nvGrpSpPr>
          <p:cNvPr id="1096712" name="Group 8"/>
          <p:cNvGrpSpPr>
            <a:grpSpLocks/>
          </p:cNvGrpSpPr>
          <p:nvPr/>
        </p:nvGrpSpPr>
        <p:grpSpPr bwMode="auto">
          <a:xfrm>
            <a:off x="179388" y="3068638"/>
            <a:ext cx="8713787" cy="1316037"/>
            <a:chOff x="113" y="1933"/>
            <a:chExt cx="5489" cy="829"/>
          </a:xfrm>
        </p:grpSpPr>
        <p:sp>
          <p:nvSpPr>
            <p:cNvPr id="18442" name="Text Box 9"/>
            <p:cNvSpPr txBox="1">
              <a:spLocks noChangeArrowheads="1"/>
            </p:cNvSpPr>
            <p:nvPr/>
          </p:nvSpPr>
          <p:spPr bwMode="auto">
            <a:xfrm>
              <a:off x="249" y="2160"/>
              <a:ext cx="5353" cy="3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10000"/>
                </a:lnSpc>
                <a:buClr>
                  <a:srgbClr val="FF3300"/>
                </a:buClr>
                <a:buFont typeface="Wingdings" panose="05000000000000000000" pitchFamily="2" charset="2"/>
                <a:buNone/>
              </a:pPr>
              <a:r>
                <a:rPr lang="zh-CN" altLang="en-US" b="1">
                  <a:latin typeface="Times New Roman" panose="02020603050405020304" pitchFamily="18" charset="0"/>
                  <a:ea typeface="黑体" panose="02010609060101010101" pitchFamily="49" charset="-122"/>
                </a:rPr>
                <a:t>        求</a:t>
              </a:r>
              <a:r>
                <a:rPr lang="en-US" altLang="zh-CN" b="1">
                  <a:latin typeface="Times New Roman" panose="02020603050405020304" pitchFamily="18" charset="0"/>
                  <a:ea typeface="黑体" panose="02010609060101010101" pitchFamily="49" charset="-122"/>
                </a:rPr>
                <a:t>                   </a:t>
              </a:r>
              <a:r>
                <a:rPr lang="zh-CN" altLang="en-US" b="1">
                  <a:latin typeface="Times New Roman" panose="02020603050405020304" pitchFamily="18" charset="0"/>
                  <a:ea typeface="黑体" panose="02010609060101010101" pitchFamily="49" charset="-122"/>
                </a:rPr>
                <a:t>                          的数值解，求解区间为 [0,0.5]</a:t>
              </a:r>
              <a:endParaRPr lang="en-US" altLang="zh-CN" b="1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graphicFrame>
          <p:nvGraphicFramePr>
            <p:cNvPr id="18443" name="Object 10"/>
            <p:cNvGraphicFramePr>
              <a:graphicFrameLocks noChangeAspect="1"/>
            </p:cNvGraphicFramePr>
            <p:nvPr/>
          </p:nvGraphicFramePr>
          <p:xfrm>
            <a:off x="921" y="1933"/>
            <a:ext cx="2121" cy="8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49" name="Equation" r:id="rId3" imgW="1422400" imgH="660400" progId="Equation.DSMT4">
                    <p:embed/>
                  </p:oleObj>
                </mc:Choice>
                <mc:Fallback>
                  <p:oleObj name="Equation" r:id="rId3" imgW="1422400" imgH="660400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21" y="1933"/>
                          <a:ext cx="2121" cy="82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444" name="Rectangle 11"/>
            <p:cNvSpPr>
              <a:spLocks noChangeArrowheads="1"/>
            </p:cNvSpPr>
            <p:nvPr/>
          </p:nvSpPr>
          <p:spPr bwMode="auto">
            <a:xfrm>
              <a:off x="113" y="2160"/>
              <a:ext cx="62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2800" b="1">
                  <a:solidFill>
                    <a:srgbClr val="0000CC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例 ：</a:t>
              </a:r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96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967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967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096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1096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6708" grpId="0" animBg="1" autoUpdateAnimBg="0"/>
      <p:bldP spid="1096709" grpId="0" animBg="1" autoUpdateAnimBg="0"/>
      <p:bldP spid="1096710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灯片编号占位符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fld id="{978A088E-47FD-4563-BC04-E9DE81CCD238}" type="slidenum">
              <a:rPr kumimoji="0" lang="zh-CN" altLang="en-US" sz="1400"/>
              <a:pPr/>
              <a:t>16</a:t>
            </a:fld>
            <a:endParaRPr kumimoji="0" lang="en-US" altLang="zh-CN" sz="140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6172200" cy="641350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zh-CN" altLang="en-US" smtClean="0">
                <a:solidFill>
                  <a:srgbClr val="993300"/>
                </a:solidFill>
              </a:rPr>
              <a:t>数值求解举例</a:t>
            </a:r>
          </a:p>
        </p:txBody>
      </p:sp>
      <p:sp>
        <p:nvSpPr>
          <p:cNvPr id="19460" name="Rectangle 3"/>
          <p:cNvSpPr>
            <a:spLocks noChangeArrowheads="1"/>
          </p:cNvSpPr>
          <p:nvPr/>
        </p:nvSpPr>
        <p:spPr bwMode="auto">
          <a:xfrm>
            <a:off x="323850" y="1052513"/>
            <a:ext cx="8305800" cy="996950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zh-CN" altLang="en-US" b="1">
                <a:latin typeface="Courier New" panose="02070309020205020404" pitchFamily="49" charset="0"/>
                <a:ea typeface="黑体" panose="02010609060101010101" pitchFamily="49" charset="-122"/>
              </a:rPr>
              <a:t>如果需求解的问题是</a:t>
            </a:r>
            <a:r>
              <a:rPr lang="zh-CN" altLang="en-US" b="1">
                <a:solidFill>
                  <a:srgbClr val="0000FF"/>
                </a:solidFill>
                <a:latin typeface="Courier New" panose="02070309020205020404" pitchFamily="49" charset="0"/>
                <a:ea typeface="黑体" panose="02010609060101010101" pitchFamily="49" charset="-122"/>
              </a:rPr>
              <a:t>高阶</a:t>
            </a:r>
            <a:r>
              <a:rPr lang="zh-CN" altLang="en-US" b="1">
                <a:latin typeface="Courier New" panose="02070309020205020404" pitchFamily="49" charset="0"/>
                <a:ea typeface="黑体" panose="02010609060101010101" pitchFamily="49" charset="-122"/>
              </a:rPr>
              <a:t>常微分方程，则需将其化为</a:t>
            </a:r>
            <a:r>
              <a:rPr lang="zh-CN" altLang="en-US" b="1">
                <a:solidFill>
                  <a:srgbClr val="0000FF"/>
                </a:solidFill>
                <a:latin typeface="Courier New" panose="02070309020205020404" pitchFamily="49" charset="0"/>
                <a:ea typeface="黑体" panose="02010609060101010101" pitchFamily="49" charset="-122"/>
              </a:rPr>
              <a:t>一阶常微分方程组</a:t>
            </a:r>
            <a:r>
              <a:rPr lang="zh-CN" altLang="en-US" b="1">
                <a:latin typeface="Courier New" panose="02070309020205020404" pitchFamily="49" charset="0"/>
                <a:ea typeface="黑体" panose="02010609060101010101" pitchFamily="49" charset="-122"/>
              </a:rPr>
              <a:t>，此时必须用</a:t>
            </a:r>
            <a:r>
              <a:rPr lang="zh-CN" altLang="en-US" b="1">
                <a:solidFill>
                  <a:srgbClr val="0000FF"/>
                </a:solidFill>
                <a:latin typeface="Courier New" panose="02070309020205020404" pitchFamily="49" charset="0"/>
                <a:ea typeface="黑体" panose="02010609060101010101" pitchFamily="49" charset="-122"/>
              </a:rPr>
              <a:t>函数文件</a:t>
            </a:r>
            <a:r>
              <a:rPr lang="zh-CN" altLang="en-US" b="1">
                <a:latin typeface="Courier New" panose="02070309020205020404" pitchFamily="49" charset="0"/>
                <a:ea typeface="黑体" panose="02010609060101010101" pitchFamily="49" charset="-122"/>
              </a:rPr>
              <a:t>来定义该常微分方程组。</a:t>
            </a:r>
            <a:endParaRPr lang="en-US" altLang="zh-CN" b="1">
              <a:latin typeface="Courier New" panose="02070309020205020404" pitchFamily="49" charset="0"/>
              <a:ea typeface="黑体" panose="02010609060101010101" pitchFamily="49" charset="-122"/>
            </a:endParaRPr>
          </a:p>
        </p:txBody>
      </p:sp>
      <p:graphicFrame>
        <p:nvGraphicFramePr>
          <p:cNvPr id="1097732" name="Object 4"/>
          <p:cNvGraphicFramePr>
            <a:graphicFrameLocks noChangeAspect="1"/>
          </p:cNvGraphicFramePr>
          <p:nvPr/>
        </p:nvGraphicFramePr>
        <p:xfrm>
          <a:off x="3635375" y="3860800"/>
          <a:ext cx="3313113" cy="2681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2" name="Equation" r:id="rId3" imgW="1600200" imgH="1295400" progId="Equation.DSMT4">
                  <p:embed/>
                </p:oleObj>
              </mc:Choice>
              <mc:Fallback>
                <p:oleObj name="Equation" r:id="rId3" imgW="1600200" imgH="1295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3860800"/>
                        <a:ext cx="3313113" cy="2681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97733" name="Group 5"/>
          <p:cNvGrpSpPr>
            <a:grpSpLocks/>
          </p:cNvGrpSpPr>
          <p:nvPr/>
        </p:nvGrpSpPr>
        <p:grpSpPr bwMode="auto">
          <a:xfrm>
            <a:off x="684213" y="4581525"/>
            <a:ext cx="1689100" cy="1285875"/>
            <a:chOff x="431" y="2886"/>
            <a:chExt cx="1064" cy="810"/>
          </a:xfrm>
        </p:grpSpPr>
        <p:sp>
          <p:nvSpPr>
            <p:cNvPr id="19468" name="Text Box 6"/>
            <p:cNvSpPr txBox="1">
              <a:spLocks noChangeArrowheads="1"/>
            </p:cNvSpPr>
            <p:nvPr/>
          </p:nvSpPr>
          <p:spPr bwMode="auto">
            <a:xfrm>
              <a:off x="431" y="3022"/>
              <a:ext cx="453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50000"/>
                </a:lnSpc>
                <a:buClr>
                  <a:srgbClr val="FF3300"/>
                </a:buClr>
                <a:buFont typeface="Wingdings" panose="05000000000000000000" pitchFamily="2" charset="2"/>
                <a:buNone/>
              </a:pPr>
              <a:r>
                <a:rPr lang="zh-CN" altLang="en-US" b="1">
                  <a:solidFill>
                    <a:srgbClr val="0000CC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令</a:t>
              </a:r>
              <a:r>
                <a:rPr lang="zh-CN" altLang="en-US" b="1">
                  <a:solidFill>
                    <a:srgbClr val="0000CC"/>
                  </a:solidFill>
                  <a:latin typeface="宋体" panose="02010600030101010101" pitchFamily="2" charset="-122"/>
                </a:rPr>
                <a:t>            </a:t>
              </a:r>
              <a:endParaRPr lang="zh-CN" altLang="en-US" b="1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graphicFrame>
          <p:nvGraphicFramePr>
            <p:cNvPr id="19469" name="Object 7"/>
            <p:cNvGraphicFramePr>
              <a:graphicFrameLocks noChangeAspect="1"/>
            </p:cNvGraphicFramePr>
            <p:nvPr/>
          </p:nvGraphicFramePr>
          <p:xfrm>
            <a:off x="748" y="2886"/>
            <a:ext cx="747" cy="8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483" name="Equation" r:id="rId5" imgW="609336" imgH="660113" progId="Equation.DSMT4">
                    <p:embed/>
                  </p:oleObj>
                </mc:Choice>
                <mc:Fallback>
                  <p:oleObj name="Equation" r:id="rId5" imgW="609336" imgH="660113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8" y="2886"/>
                          <a:ext cx="747" cy="81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97736" name="Group 8"/>
          <p:cNvGrpSpPr>
            <a:grpSpLocks/>
          </p:cNvGrpSpPr>
          <p:nvPr/>
        </p:nvGrpSpPr>
        <p:grpSpPr bwMode="auto">
          <a:xfrm>
            <a:off x="179388" y="2349500"/>
            <a:ext cx="8432800" cy="1398588"/>
            <a:chOff x="158" y="1661"/>
            <a:chExt cx="5312" cy="881"/>
          </a:xfrm>
        </p:grpSpPr>
        <p:sp>
          <p:nvSpPr>
            <p:cNvPr id="19465" name="Text Box 9"/>
            <p:cNvSpPr txBox="1">
              <a:spLocks noChangeArrowheads="1"/>
            </p:cNvSpPr>
            <p:nvPr/>
          </p:nvSpPr>
          <p:spPr bwMode="auto">
            <a:xfrm>
              <a:off x="612" y="1888"/>
              <a:ext cx="2928" cy="3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10000"/>
                </a:lnSpc>
                <a:buClr>
                  <a:srgbClr val="FF3300"/>
                </a:buClr>
                <a:buFont typeface="Wingdings" panose="05000000000000000000" pitchFamily="2" charset="2"/>
                <a:buNone/>
              </a:pPr>
              <a:r>
                <a:rPr lang="zh-CN" altLang="en-US" b="1">
                  <a:latin typeface="Times New Roman" panose="02020603050405020304" pitchFamily="18" charset="0"/>
                </a:rPr>
                <a:t>  </a:t>
              </a:r>
              <a:r>
                <a:rPr lang="zh-CN" altLang="en-US" b="1">
                  <a:latin typeface="Times New Roman" panose="02020603050405020304" pitchFamily="18" charset="0"/>
                  <a:ea typeface="黑体" panose="02010609060101010101" pitchFamily="49" charset="-122"/>
                </a:rPr>
                <a:t>求解 </a:t>
              </a:r>
              <a:r>
                <a:rPr lang="en-US" altLang="zh-CN" b="1">
                  <a:latin typeface="Times New Roman" panose="02020603050405020304" pitchFamily="18" charset="0"/>
                  <a:ea typeface="黑体" panose="02010609060101010101" pitchFamily="49" charset="-122"/>
                </a:rPr>
                <a:t>Ver der Pol </a:t>
              </a:r>
              <a:r>
                <a:rPr lang="zh-CN" altLang="en-US" b="1">
                  <a:latin typeface="Times New Roman" panose="02020603050405020304" pitchFamily="18" charset="0"/>
                  <a:ea typeface="黑体" panose="02010609060101010101" pitchFamily="49" charset="-122"/>
                </a:rPr>
                <a:t>初值问题</a:t>
              </a:r>
            </a:p>
          </p:txBody>
        </p:sp>
        <p:graphicFrame>
          <p:nvGraphicFramePr>
            <p:cNvPr id="19466" name="Object 10"/>
            <p:cNvGraphicFramePr>
              <a:graphicFrameLocks noChangeAspect="1"/>
            </p:cNvGraphicFramePr>
            <p:nvPr/>
          </p:nvGraphicFramePr>
          <p:xfrm>
            <a:off x="3016" y="1661"/>
            <a:ext cx="2454" cy="8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484" name="Equation" r:id="rId7" imgW="1841500" imgH="660400" progId="Equation.DSMT4">
                    <p:embed/>
                  </p:oleObj>
                </mc:Choice>
                <mc:Fallback>
                  <p:oleObj name="Equation" r:id="rId7" imgW="1841500" imgH="660400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16" y="1661"/>
                          <a:ext cx="2454" cy="88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467" name="Rectangle 11"/>
            <p:cNvSpPr>
              <a:spLocks noChangeArrowheads="1"/>
            </p:cNvSpPr>
            <p:nvPr/>
          </p:nvSpPr>
          <p:spPr bwMode="auto">
            <a:xfrm>
              <a:off x="158" y="1888"/>
              <a:ext cx="62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2800" b="1">
                  <a:solidFill>
                    <a:srgbClr val="0000CC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例 ：</a:t>
              </a:r>
            </a:p>
          </p:txBody>
        </p:sp>
      </p:grpSp>
      <p:sp>
        <p:nvSpPr>
          <p:cNvPr id="1097740" name="AutoShape 12"/>
          <p:cNvSpPr>
            <a:spLocks noChangeArrowheads="1"/>
          </p:cNvSpPr>
          <p:nvPr/>
        </p:nvSpPr>
        <p:spPr bwMode="auto">
          <a:xfrm>
            <a:off x="2555875" y="4941888"/>
            <a:ext cx="936625" cy="574675"/>
          </a:xfrm>
          <a:prstGeom prst="rightArrow">
            <a:avLst>
              <a:gd name="adj1" fmla="val 50000"/>
              <a:gd name="adj2" fmla="val 4074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97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97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97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097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774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灯片编号占位符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fld id="{DF2B33E1-1FD5-4BC8-86FC-4759F02FADCC}" type="slidenum">
              <a:rPr kumimoji="0" lang="zh-CN" altLang="en-US" sz="1400"/>
              <a:pPr/>
              <a:t>17</a:t>
            </a:fld>
            <a:endParaRPr kumimoji="0" lang="en-US" altLang="zh-CN" sz="140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6172200" cy="641350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zh-CN" altLang="en-US" smtClean="0">
                <a:solidFill>
                  <a:srgbClr val="993300"/>
                </a:solidFill>
              </a:rPr>
              <a:t>数值求解举例</a:t>
            </a: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250825" y="981075"/>
            <a:ext cx="62484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Clr>
                <a:srgbClr val="FF3300"/>
              </a:buClr>
              <a:buFont typeface="Wingdings" panose="05000000000000000000" pitchFamily="2" charset="2"/>
              <a:buChar char="l"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b="1">
                <a:latin typeface="黑体" panose="02010609060101010101" pitchFamily="49" charset="-122"/>
                <a:ea typeface="黑体" panose="02010609060101010101" pitchFamily="49" charset="-122"/>
              </a:rPr>
              <a:t>先编写函数文件</a:t>
            </a:r>
            <a:r>
              <a:rPr lang="zh-CN" altLang="en-US" b="1">
                <a:solidFill>
                  <a:srgbClr val="0000CC"/>
                </a:solidFill>
                <a:latin typeface="宋体" panose="02010600030101010101" pitchFamily="2" charset="-122"/>
              </a:rPr>
              <a:t> </a:t>
            </a:r>
            <a:r>
              <a:rPr lang="en-US" altLang="zh-CN" b="1">
                <a:solidFill>
                  <a:srgbClr val="0000FF"/>
                </a:solidFill>
                <a:latin typeface="Arial" panose="020B0604020202020204" pitchFamily="34" charset="0"/>
              </a:rPr>
              <a:t>verderpol.m</a:t>
            </a:r>
          </a:p>
        </p:txBody>
      </p:sp>
      <p:sp>
        <p:nvSpPr>
          <p:cNvPr id="20485" name="Rectangle 4"/>
          <p:cNvSpPr>
            <a:spLocks noChangeArrowheads="1"/>
          </p:cNvSpPr>
          <p:nvPr/>
        </p:nvSpPr>
        <p:spPr bwMode="auto">
          <a:xfrm>
            <a:off x="684213" y="1628775"/>
            <a:ext cx="8208962" cy="1525588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en-US" altLang="zh-CN" b="1">
                <a:solidFill>
                  <a:srgbClr val="003300"/>
                </a:solidFill>
                <a:latin typeface="Arial" panose="020B0604020202020204" pitchFamily="34" charset="0"/>
              </a:rPr>
              <a:t>function dx=verderpol(t,x) </a:t>
            </a:r>
            <a:r>
              <a:rPr lang="en-US" altLang="zh-CN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% 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必须是两个输入和一个输出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zh-CN" b="1">
                <a:solidFill>
                  <a:srgbClr val="0000FF"/>
                </a:solidFill>
                <a:latin typeface="Arial" panose="020B0604020202020204" pitchFamily="34" charset="0"/>
              </a:rPr>
              <a:t>global mu;  </a:t>
            </a:r>
            <a:r>
              <a:rPr lang="en-US" altLang="zh-CN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% 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其它参数只能通过全局变量传递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zh-CN" b="1">
                <a:solidFill>
                  <a:srgbClr val="003300"/>
                </a:solidFill>
                <a:latin typeface="Arial" panose="020B0604020202020204" pitchFamily="34" charset="0"/>
              </a:rPr>
              <a:t>dx=[x(2); mu*(1-x(1)^2)*x(2) - x(1)]; </a:t>
            </a:r>
            <a:r>
              <a:rPr lang="en-US" altLang="zh-CN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% 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必须是列向量</a:t>
            </a:r>
          </a:p>
        </p:txBody>
      </p:sp>
      <p:sp>
        <p:nvSpPr>
          <p:cNvPr id="1098757" name="Text Box 5"/>
          <p:cNvSpPr txBox="1">
            <a:spLocks noChangeArrowheads="1"/>
          </p:cNvSpPr>
          <p:nvPr/>
        </p:nvSpPr>
        <p:spPr bwMode="auto">
          <a:xfrm>
            <a:off x="250825" y="3284538"/>
            <a:ext cx="83820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Clr>
                <a:srgbClr val="FF3300"/>
              </a:buClr>
              <a:buFont typeface="Wingdings" panose="05000000000000000000" pitchFamily="2" charset="2"/>
              <a:buChar char="l"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 然后编写脚本文件</a:t>
            </a:r>
            <a:r>
              <a:rPr lang="zh-CN" altLang="en-US" b="1">
                <a:latin typeface="Arial" panose="020B0604020202020204" pitchFamily="34" charset="0"/>
                <a:ea typeface="黑体" panose="02010609060101010101" pitchFamily="49" charset="-122"/>
              </a:rPr>
              <a:t> </a:t>
            </a:r>
            <a:r>
              <a:rPr lang="en-US" altLang="zh-CN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vanderpol_main.m</a:t>
            </a:r>
            <a:endParaRPr lang="en-US" altLang="zh-CN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098758" name="Rectangle 6"/>
          <p:cNvSpPr>
            <a:spLocks noChangeArrowheads="1"/>
          </p:cNvSpPr>
          <p:nvPr/>
        </p:nvSpPr>
        <p:spPr bwMode="auto">
          <a:xfrm>
            <a:off x="684213" y="3860800"/>
            <a:ext cx="7986712" cy="2511425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altLang="zh-CN" b="1">
                <a:latin typeface="Arial" panose="020B0604020202020204" pitchFamily="34" charset="0"/>
              </a:rPr>
              <a:t>clear;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CN" b="1">
                <a:solidFill>
                  <a:srgbClr val="0000FF"/>
                </a:solidFill>
                <a:latin typeface="Arial" panose="020B0604020202020204" pitchFamily="34" charset="0"/>
              </a:rPr>
              <a:t>global mu;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CN" b="1">
                <a:latin typeface="Arial" panose="020B0604020202020204" pitchFamily="34" charset="0"/>
              </a:rPr>
              <a:t>mu=7;  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CN" b="1">
                <a:latin typeface="Arial" panose="020B0604020202020204" pitchFamily="34" charset="0"/>
              </a:rPr>
              <a:t>y0=[1; 0];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CN" b="1">
                <a:latin typeface="Arial" panose="020B0604020202020204" pitchFamily="34" charset="0"/>
              </a:rPr>
              <a:t>[t,x] = ode45(</a:t>
            </a:r>
            <a:r>
              <a:rPr lang="en-US" altLang="zh-CN" b="1">
                <a:solidFill>
                  <a:srgbClr val="0000FF"/>
                </a:solidFill>
                <a:latin typeface="Arial" panose="020B0604020202020204" pitchFamily="34" charset="0"/>
              </a:rPr>
              <a:t>@verderpol</a:t>
            </a:r>
            <a:r>
              <a:rPr lang="en-US" altLang="zh-CN" b="1">
                <a:latin typeface="Arial" panose="020B0604020202020204" pitchFamily="34" charset="0"/>
              </a:rPr>
              <a:t>, [0,40], y0);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CN" b="1">
                <a:latin typeface="Arial" panose="020B0604020202020204" pitchFamily="34" charset="0"/>
              </a:rPr>
              <a:t>plot(t, x(:,1));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98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98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98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8757" grpId="0" autoUpdateAnimBg="0"/>
      <p:bldP spid="1098758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灯片编号占位符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fld id="{0BB2197D-AE7A-405E-9305-531DE0B53266}" type="slidenum">
              <a:rPr kumimoji="0" lang="zh-CN" altLang="en-US" sz="1400"/>
              <a:pPr/>
              <a:t>2</a:t>
            </a:fld>
            <a:endParaRPr kumimoji="0" lang="en-US" altLang="zh-CN" sz="140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6172200" cy="641350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zh-CN" smtClean="0">
                <a:solidFill>
                  <a:srgbClr val="993300"/>
                </a:solidFill>
              </a:rPr>
              <a:t>Matlab </a:t>
            </a:r>
            <a:r>
              <a:rPr lang="zh-CN" altLang="en-US" smtClean="0">
                <a:solidFill>
                  <a:srgbClr val="993300"/>
                </a:solidFill>
              </a:rPr>
              <a:t>解初值问题函数</a:t>
            </a:r>
          </a:p>
        </p:txBody>
      </p:sp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250825" y="981075"/>
            <a:ext cx="7772400" cy="60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Clr>
                <a:srgbClr val="0000FF"/>
              </a:buClr>
              <a:buFont typeface="Wingdings" panose="05000000000000000000" pitchFamily="2" charset="2"/>
              <a:buChar char="n"/>
            </a:pP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用 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Maltab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自带函数 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解初值问题</a:t>
            </a:r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611188" y="1916113"/>
            <a:ext cx="7772400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求解析解：</a:t>
            </a:r>
            <a:r>
              <a:rPr lang="en-US" altLang="zh-CN" sz="3200" b="1">
                <a:solidFill>
                  <a:srgbClr val="0000FF"/>
                </a:solidFill>
                <a:latin typeface="Consolas" panose="020B0609020204030204" pitchFamily="49" charset="0"/>
                <a:ea typeface="楷体_GB2312" panose="02010609030101010101" pitchFamily="49" charset="-122"/>
              </a:rPr>
              <a:t>dsolve</a:t>
            </a:r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611188" y="2636838"/>
            <a:ext cx="8208962" cy="235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求数值解： </a:t>
            </a:r>
            <a:b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</a:br>
            <a:r>
              <a:rPr lang="zh-CN" altLang="en-US" sz="3200" b="1">
                <a:latin typeface="Consolas" panose="020B0609020204030204" pitchFamily="49" charset="0"/>
                <a:ea typeface="黑体" panose="02010609060101010101" pitchFamily="49" charset="-122"/>
              </a:rPr>
              <a:t>   </a:t>
            </a:r>
            <a:r>
              <a:rPr lang="en-US" altLang="zh-CN" sz="3200" b="1">
                <a:solidFill>
                  <a:srgbClr val="0000FF"/>
                </a:solidFill>
                <a:latin typeface="Consolas" panose="020B0609020204030204" pitchFamily="49" charset="0"/>
                <a:ea typeface="楷体_GB2312" panose="02010609030101010101" pitchFamily="49" charset="-122"/>
              </a:rPr>
              <a:t>ode45、ode23、</a:t>
            </a:r>
            <a:br>
              <a:rPr lang="en-US" altLang="zh-CN" sz="3200" b="1">
                <a:solidFill>
                  <a:srgbClr val="0000FF"/>
                </a:solidFill>
                <a:latin typeface="Consolas" panose="020B0609020204030204" pitchFamily="49" charset="0"/>
                <a:ea typeface="楷体_GB2312" panose="02010609030101010101" pitchFamily="49" charset="-122"/>
              </a:rPr>
            </a:br>
            <a:r>
              <a:rPr lang="en-US" altLang="zh-CN" sz="3200" b="1">
                <a:solidFill>
                  <a:srgbClr val="0000FF"/>
                </a:solidFill>
                <a:latin typeface="Consolas" panose="020B0609020204030204" pitchFamily="49" charset="0"/>
                <a:ea typeface="楷体_GB2312" panose="02010609030101010101" pitchFamily="49" charset="-122"/>
              </a:rPr>
              <a:t>   ode113、ode23t</a:t>
            </a:r>
            <a:r>
              <a:rPr lang="zh-CN" altLang="en-US" sz="3200" b="1">
                <a:solidFill>
                  <a:srgbClr val="0000FF"/>
                </a:solidFill>
                <a:latin typeface="Consolas" panose="020B0609020204030204" pitchFamily="49" charset="0"/>
                <a:ea typeface="楷体_GB2312" panose="02010609030101010101" pitchFamily="49" charset="-122"/>
              </a:rPr>
              <a:t>、</a:t>
            </a:r>
            <a:r>
              <a:rPr lang="en-US" altLang="zh-CN" sz="3200" b="1">
                <a:solidFill>
                  <a:srgbClr val="0000FF"/>
                </a:solidFill>
                <a:latin typeface="Consolas" panose="020B0609020204030204" pitchFamily="49" charset="0"/>
                <a:ea typeface="楷体_GB2312" panose="02010609030101010101" pitchFamily="49" charset="-122"/>
              </a:rPr>
              <a:t>ode15s、</a:t>
            </a:r>
          </a:p>
          <a:p>
            <a:pPr eaLnBrk="1" hangingPunct="1">
              <a:lnSpc>
                <a:spcPct val="120000"/>
              </a:lnSpc>
              <a:buClr>
                <a:srgbClr val="0000FF"/>
              </a:buClr>
              <a:buFont typeface="Wingdings" panose="05000000000000000000" pitchFamily="2" charset="2"/>
              <a:buNone/>
            </a:pPr>
            <a:r>
              <a:rPr lang="en-US" altLang="zh-CN" sz="3200" b="1">
                <a:solidFill>
                  <a:srgbClr val="0000FF"/>
                </a:solidFill>
                <a:latin typeface="Consolas" panose="020B0609020204030204" pitchFamily="49" charset="0"/>
                <a:ea typeface="楷体_GB2312" panose="02010609030101010101" pitchFamily="49" charset="-122"/>
              </a:rPr>
              <a:t>   ode23s、ode23tb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灯片编号占位符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fld id="{3CB29F7D-EB7D-4CF2-AA90-28D47438A146}" type="slidenum">
              <a:rPr kumimoji="0" lang="zh-CN" altLang="en-US" sz="1400"/>
              <a:pPr/>
              <a:t>3</a:t>
            </a:fld>
            <a:endParaRPr kumimoji="0" lang="en-US" altLang="zh-CN" sz="140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6172200" cy="641350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zh-CN" altLang="en-US" smtClean="0">
                <a:solidFill>
                  <a:srgbClr val="993300"/>
                </a:solidFill>
              </a:rPr>
              <a:t>符号求解</a:t>
            </a: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5220072" y="1719737"/>
            <a:ext cx="2376264" cy="9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n-US" altLang="zh-CN" sz="4400" b="1" dirty="0" err="1">
                <a:solidFill>
                  <a:srgbClr val="0000FF"/>
                </a:solidFill>
                <a:latin typeface="Consolas" panose="020B0609020204030204" pitchFamily="49" charset="0"/>
                <a:ea typeface="楷体_GB2312" panose="02010609030101010101" pitchFamily="49" charset="-122"/>
                <a:cs typeface="Consolas" panose="020B0609020204030204" pitchFamily="49" charset="0"/>
              </a:rPr>
              <a:t>dsolve</a:t>
            </a:r>
            <a:endParaRPr lang="en-US" altLang="zh-CN" sz="4400" b="1" dirty="0">
              <a:solidFill>
                <a:srgbClr val="0000FF"/>
              </a:solidFill>
              <a:latin typeface="Consolas" panose="020B0609020204030204" pitchFamily="49" charset="0"/>
              <a:ea typeface="楷体_GB2312" panose="02010609030101010101" pitchFamily="49" charset="-122"/>
              <a:cs typeface="Consolas" panose="020B0609020204030204" pitchFamily="49" charset="0"/>
            </a:endParaRPr>
          </a:p>
        </p:txBody>
      </p:sp>
      <p:sp>
        <p:nvSpPr>
          <p:cNvPr id="6149" name="AutoShape 4"/>
          <p:cNvSpPr>
            <a:spLocks noChangeArrowheads="1"/>
          </p:cNvSpPr>
          <p:nvPr/>
        </p:nvSpPr>
        <p:spPr bwMode="auto">
          <a:xfrm>
            <a:off x="611188" y="1412875"/>
            <a:ext cx="3744912" cy="1296988"/>
          </a:xfrm>
          <a:prstGeom prst="roundRect">
            <a:avLst>
              <a:gd name="adj" fmla="val 16667"/>
            </a:avLst>
          </a:prstGeom>
          <a:solidFill>
            <a:schemeClr val="accent1">
              <a:alpha val="49019"/>
            </a:schemeClr>
          </a:solidFill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6000">
                <a:solidFill>
                  <a:srgbClr val="0000FF"/>
                </a:solidFill>
                <a:ea typeface="黑体" panose="02010609060101010101" pitchFamily="49" charset="-122"/>
              </a:rPr>
              <a:t>符号求解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灯片编号占位符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fld id="{80D9F1EF-4C02-4DBF-BFCD-DE16824308D2}" type="slidenum">
              <a:rPr kumimoji="0" lang="zh-CN" altLang="en-US" sz="1400"/>
              <a:pPr/>
              <a:t>4</a:t>
            </a:fld>
            <a:endParaRPr kumimoji="0" lang="en-US" altLang="zh-CN" sz="140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6172200" cy="641350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zh-CN" smtClean="0">
                <a:solidFill>
                  <a:srgbClr val="993300"/>
                </a:solidFill>
              </a:rPr>
              <a:t>dsolve </a:t>
            </a:r>
            <a:r>
              <a:rPr lang="zh-CN" altLang="en-US" smtClean="0">
                <a:solidFill>
                  <a:srgbClr val="993300"/>
                </a:solidFill>
              </a:rPr>
              <a:t>求解析解</a:t>
            </a: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250825" y="981075"/>
            <a:ext cx="7772400" cy="60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Clr>
                <a:srgbClr val="FF3300"/>
              </a:buClr>
              <a:buFont typeface="Wingdings" panose="05000000000000000000" pitchFamily="2" charset="2"/>
              <a:buChar char="l"/>
            </a:pP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求解析解：</a:t>
            </a:r>
            <a:r>
              <a:rPr lang="en-US" altLang="zh-CN" sz="2800" b="1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dsolve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endParaRPr lang="zh-CN" altLang="en-US" sz="28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089540" name="Rectangle 4"/>
          <p:cNvSpPr>
            <a:spLocks noChangeArrowheads="1"/>
          </p:cNvSpPr>
          <p:nvPr/>
        </p:nvSpPr>
        <p:spPr bwMode="auto">
          <a:xfrm>
            <a:off x="684213" y="1700213"/>
            <a:ext cx="8064500" cy="4699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altLang="zh-CN" sz="2200" b="1">
                <a:solidFill>
                  <a:srgbClr val="003300"/>
                </a:solidFill>
                <a:latin typeface="Arial" panose="020B0604020202020204" pitchFamily="34" charset="0"/>
              </a:rPr>
              <a:t>y=dsolve('</a:t>
            </a:r>
            <a:r>
              <a:rPr lang="en-US" altLang="zh-CN" sz="2200" b="1">
                <a:solidFill>
                  <a:srgbClr val="0000FF"/>
                </a:solidFill>
                <a:latin typeface="Arial" panose="020B0604020202020204" pitchFamily="34" charset="0"/>
              </a:rPr>
              <a:t>eq1</a:t>
            </a:r>
            <a:r>
              <a:rPr lang="en-US" altLang="zh-CN" sz="2200" b="1">
                <a:solidFill>
                  <a:srgbClr val="003300"/>
                </a:solidFill>
                <a:latin typeface="Arial" panose="020B0604020202020204" pitchFamily="34" charset="0"/>
              </a:rPr>
              <a:t>','</a:t>
            </a:r>
            <a:r>
              <a:rPr lang="en-US" altLang="zh-CN" sz="2200" b="1">
                <a:solidFill>
                  <a:srgbClr val="0000FF"/>
                </a:solidFill>
                <a:latin typeface="Arial" panose="020B0604020202020204" pitchFamily="34" charset="0"/>
              </a:rPr>
              <a:t>eq2</a:t>
            </a:r>
            <a:r>
              <a:rPr lang="en-US" altLang="zh-CN" sz="2200" b="1">
                <a:solidFill>
                  <a:srgbClr val="003300"/>
                </a:solidFill>
                <a:latin typeface="Arial" panose="020B0604020202020204" pitchFamily="34" charset="0"/>
              </a:rPr>
              <a:t>', ... ,'</a:t>
            </a:r>
            <a:r>
              <a:rPr lang="en-US" altLang="zh-CN" sz="2200" b="1">
                <a:solidFill>
                  <a:srgbClr val="0000FF"/>
                </a:solidFill>
                <a:latin typeface="Arial" panose="020B0604020202020204" pitchFamily="34" charset="0"/>
              </a:rPr>
              <a:t>cond1</a:t>
            </a:r>
            <a:r>
              <a:rPr lang="en-US" altLang="zh-CN" sz="2200" b="1">
                <a:solidFill>
                  <a:srgbClr val="003300"/>
                </a:solidFill>
                <a:latin typeface="Arial" panose="020B0604020202020204" pitchFamily="34" charset="0"/>
              </a:rPr>
              <a:t>','</a:t>
            </a:r>
            <a:r>
              <a:rPr lang="en-US" altLang="zh-CN" sz="2200" b="1">
                <a:solidFill>
                  <a:srgbClr val="0000FF"/>
                </a:solidFill>
                <a:latin typeface="Arial" panose="020B0604020202020204" pitchFamily="34" charset="0"/>
              </a:rPr>
              <a:t>cond2</a:t>
            </a:r>
            <a:r>
              <a:rPr lang="en-US" altLang="zh-CN" sz="2200" b="1">
                <a:solidFill>
                  <a:srgbClr val="003300"/>
                </a:solidFill>
                <a:latin typeface="Arial" panose="020B0604020202020204" pitchFamily="34" charset="0"/>
              </a:rPr>
              <a:t>', ... ,'</a:t>
            </a:r>
            <a:r>
              <a:rPr lang="en-US" altLang="zh-CN" sz="2200" b="1">
                <a:solidFill>
                  <a:srgbClr val="0000FF"/>
                </a:solidFill>
                <a:latin typeface="Arial" panose="020B0604020202020204" pitchFamily="34" charset="0"/>
              </a:rPr>
              <a:t>v</a:t>
            </a:r>
            <a:r>
              <a:rPr lang="en-US" altLang="zh-CN" sz="2200" b="1">
                <a:solidFill>
                  <a:srgbClr val="003300"/>
                </a:solidFill>
                <a:latin typeface="Arial" panose="020B0604020202020204" pitchFamily="34" charset="0"/>
              </a:rPr>
              <a:t>')</a:t>
            </a:r>
            <a:endParaRPr lang="zh-CN" altLang="en-US" sz="2200" b="1">
              <a:solidFill>
                <a:srgbClr val="003300"/>
              </a:solidFill>
              <a:latin typeface="Arial" panose="020B0604020202020204" pitchFamily="34" charset="0"/>
            </a:endParaRPr>
          </a:p>
        </p:txBody>
      </p:sp>
      <p:sp>
        <p:nvSpPr>
          <p:cNvPr id="1089541" name="Text Box 5"/>
          <p:cNvSpPr txBox="1">
            <a:spLocks noChangeArrowheads="1"/>
          </p:cNvSpPr>
          <p:nvPr/>
        </p:nvSpPr>
        <p:spPr bwMode="auto">
          <a:xfrm>
            <a:off x="395288" y="2349500"/>
            <a:ext cx="8534400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b="1">
                <a:latin typeface="Arial" panose="020B0604020202020204" pitchFamily="34" charset="0"/>
                <a:ea typeface="黑体" panose="02010609060101010101" pitchFamily="49" charset="-122"/>
              </a:rPr>
              <a:t>其中</a:t>
            </a:r>
            <a:r>
              <a:rPr lang="zh-CN" altLang="en-US" b="1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 </a:t>
            </a:r>
            <a:r>
              <a:rPr lang="en-US" altLang="zh-CN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y</a:t>
            </a:r>
            <a:r>
              <a:rPr lang="en-US" altLang="zh-CN" b="1">
                <a:solidFill>
                  <a:srgbClr val="0033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 </a:t>
            </a:r>
            <a:r>
              <a:rPr lang="zh-CN" altLang="en-US" b="1">
                <a:latin typeface="Arial" panose="020B0604020202020204" pitchFamily="34" charset="0"/>
                <a:ea typeface="黑体" panose="02010609060101010101" pitchFamily="49" charset="-122"/>
              </a:rPr>
              <a:t>为输出的解，</a:t>
            </a:r>
            <a:r>
              <a:rPr lang="zh-CN" altLang="en-US" b="1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 </a:t>
            </a:r>
            <a:r>
              <a:rPr lang="en-US" altLang="zh-CN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eq1</a:t>
            </a:r>
            <a:r>
              <a:rPr lang="en-US" altLang="zh-CN" b="1">
                <a:latin typeface="Arial" panose="020B0604020202020204" pitchFamily="34" charset="0"/>
                <a:ea typeface="黑体" panose="02010609060101010101" pitchFamily="49" charset="-122"/>
              </a:rPr>
              <a:t>、</a:t>
            </a:r>
            <a:r>
              <a:rPr lang="en-US" altLang="zh-CN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eq2</a:t>
            </a:r>
            <a:r>
              <a:rPr lang="en-US" altLang="zh-CN" b="1">
                <a:latin typeface="Arial" panose="020B0604020202020204" pitchFamily="34" charset="0"/>
                <a:ea typeface="黑体" panose="02010609060101010101" pitchFamily="49" charset="-122"/>
              </a:rPr>
              <a:t>、</a:t>
            </a:r>
            <a:r>
              <a:rPr lang="en-US" altLang="zh-CN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...</a:t>
            </a:r>
            <a:r>
              <a:rPr lang="en-US" altLang="zh-CN" b="1">
                <a:solidFill>
                  <a:schemeClr val="hlink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 </a:t>
            </a:r>
            <a:r>
              <a:rPr lang="zh-CN" altLang="en-US" b="1">
                <a:latin typeface="Arial" panose="020B0604020202020204" pitchFamily="34" charset="0"/>
                <a:ea typeface="黑体" panose="02010609060101010101" pitchFamily="49" charset="-122"/>
              </a:rPr>
              <a:t>为方程，</a:t>
            </a:r>
            <a:r>
              <a:rPr lang="en-US" altLang="zh-CN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cond1</a:t>
            </a:r>
            <a:r>
              <a:rPr lang="en-US" altLang="zh-CN" b="1">
                <a:latin typeface="Arial" panose="020B0604020202020204" pitchFamily="34" charset="0"/>
                <a:ea typeface="黑体" panose="02010609060101010101" pitchFamily="49" charset="-122"/>
              </a:rPr>
              <a:t>、</a:t>
            </a:r>
            <a:r>
              <a:rPr lang="en-US" altLang="zh-CN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cond2</a:t>
            </a:r>
            <a:r>
              <a:rPr lang="en-US" altLang="zh-CN" b="1">
                <a:latin typeface="Arial" panose="020B0604020202020204" pitchFamily="34" charset="0"/>
                <a:ea typeface="黑体" panose="02010609060101010101" pitchFamily="49" charset="-122"/>
              </a:rPr>
              <a:t>、</a:t>
            </a:r>
            <a:r>
              <a:rPr lang="en-US" altLang="zh-CN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... </a:t>
            </a:r>
            <a:r>
              <a:rPr lang="zh-CN" altLang="en-US" b="1">
                <a:latin typeface="Arial" panose="020B0604020202020204" pitchFamily="34" charset="0"/>
                <a:ea typeface="黑体" panose="02010609060101010101" pitchFamily="49" charset="-122"/>
              </a:rPr>
              <a:t>为初值条件，</a:t>
            </a:r>
            <a:r>
              <a:rPr lang="en-US" altLang="zh-CN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v</a:t>
            </a:r>
            <a:r>
              <a:rPr lang="en-US" altLang="zh-CN" b="1">
                <a:solidFill>
                  <a:schemeClr val="hlink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 </a:t>
            </a:r>
            <a:r>
              <a:rPr lang="zh-CN" altLang="en-US" b="1">
                <a:latin typeface="Arial" panose="020B0604020202020204" pitchFamily="34" charset="0"/>
                <a:ea typeface="黑体" panose="02010609060101010101" pitchFamily="49" charset="-122"/>
              </a:rPr>
              <a:t>为自变量。</a:t>
            </a:r>
          </a:p>
        </p:txBody>
      </p:sp>
      <p:sp>
        <p:nvSpPr>
          <p:cNvPr id="1089542" name="Text Box 6"/>
          <p:cNvSpPr txBox="1">
            <a:spLocks noChangeArrowheads="1"/>
          </p:cNvSpPr>
          <p:nvPr/>
        </p:nvSpPr>
        <p:spPr bwMode="auto">
          <a:xfrm>
            <a:off x="323850" y="3716338"/>
            <a:ext cx="8497888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sz="2600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例 1：</a:t>
            </a: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求微分方程                                    的通解，并验证。</a:t>
            </a:r>
            <a:endParaRPr lang="en-US" altLang="zh-CN" sz="26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1089543" name="Object 7"/>
          <p:cNvGraphicFramePr>
            <a:graphicFrameLocks noChangeAspect="1"/>
          </p:cNvGraphicFramePr>
          <p:nvPr/>
        </p:nvGraphicFramePr>
        <p:xfrm>
          <a:off x="3132138" y="3644900"/>
          <a:ext cx="2763837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Equation" r:id="rId3" imgW="1091726" imgH="393529" progId="Equation.DSMT4">
                  <p:embed/>
                </p:oleObj>
              </mc:Choice>
              <mc:Fallback>
                <p:oleObj name="Equation" r:id="rId3" imgW="1091726" imgH="393529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3644900"/>
                        <a:ext cx="2763837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9544" name="Rectangle 8"/>
          <p:cNvSpPr>
            <a:spLocks noChangeArrowheads="1"/>
          </p:cNvSpPr>
          <p:nvPr/>
        </p:nvSpPr>
        <p:spPr bwMode="auto">
          <a:xfrm>
            <a:off x="539750" y="4508500"/>
            <a:ext cx="8153400" cy="53975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zh-CN" b="1" dirty="0">
                <a:latin typeface="Consolas" panose="020B0609020204030204" pitchFamily="49" charset="0"/>
                <a:cs typeface="Consolas" panose="020B0609020204030204" pitchFamily="49" charset="0"/>
              </a:rPr>
              <a:t>sol=</a:t>
            </a:r>
            <a:r>
              <a:rPr lang="en-US" altLang="zh-CN" b="1" dirty="0" err="1">
                <a:latin typeface="Consolas" panose="020B0609020204030204" pitchFamily="49" charset="0"/>
                <a:cs typeface="Consolas" panose="020B0609020204030204" pitchFamily="49" charset="0"/>
              </a:rPr>
              <a:t>dsolve</a:t>
            </a:r>
            <a:r>
              <a:rPr lang="en-US" altLang="zh-CN" b="1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CN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'Dy+2*x*y=x*</a:t>
            </a:r>
            <a:r>
              <a:rPr lang="en-US" altLang="zh-CN" b="1" dirty="0" err="1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exp</a:t>
            </a:r>
            <a:r>
              <a:rPr lang="en-US" altLang="zh-CN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(-x^2)',</a:t>
            </a:r>
            <a:r>
              <a:rPr lang="en-US" altLang="zh-CN" b="1" dirty="0">
                <a:latin typeface="Consolas" panose="020B0609020204030204" pitchFamily="49" charset="0"/>
                <a:cs typeface="Consolas" panose="020B0609020204030204" pitchFamily="49" charset="0"/>
              </a:rPr>
              <a:t>'x')</a:t>
            </a:r>
            <a:endParaRPr lang="zh-CN" altLang="en-US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089545" name="Rectangle 9"/>
          <p:cNvSpPr>
            <a:spLocks noChangeArrowheads="1"/>
          </p:cNvSpPr>
          <p:nvPr/>
        </p:nvSpPr>
        <p:spPr bwMode="auto">
          <a:xfrm>
            <a:off x="539750" y="5300663"/>
            <a:ext cx="8135938" cy="90487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altLang="zh-CN" b="1" dirty="0" err="1">
                <a:latin typeface="Consolas" panose="020B0609020204030204" pitchFamily="49" charset="0"/>
                <a:cs typeface="Consolas" panose="020B0609020204030204" pitchFamily="49" charset="0"/>
              </a:rPr>
              <a:t>syms</a:t>
            </a:r>
            <a:r>
              <a:rPr lang="en-US" altLang="zh-CN" b="1" dirty="0">
                <a:latin typeface="Consolas" panose="020B0609020204030204" pitchFamily="49" charset="0"/>
                <a:cs typeface="Consolas" panose="020B0609020204030204" pitchFamily="49" charset="0"/>
              </a:rPr>
              <a:t> x 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CN" b="1" dirty="0">
                <a:latin typeface="Consolas" panose="020B0609020204030204" pitchFamily="49" charset="0"/>
                <a:cs typeface="Consolas" panose="020B0609020204030204" pitchFamily="49" charset="0"/>
              </a:rPr>
              <a:t>diff(sol)+2*x*sol - x*</a:t>
            </a:r>
            <a:r>
              <a:rPr lang="en-US" altLang="zh-CN" b="1" dirty="0" err="1">
                <a:latin typeface="Consolas" panose="020B0609020204030204" pitchFamily="49" charset="0"/>
                <a:cs typeface="Consolas" panose="020B0609020204030204" pitchFamily="49" charset="0"/>
              </a:rPr>
              <a:t>exp</a:t>
            </a:r>
            <a:r>
              <a:rPr lang="en-US" altLang="zh-CN" b="1" dirty="0">
                <a:latin typeface="Consolas" panose="020B0609020204030204" pitchFamily="49" charset="0"/>
                <a:cs typeface="Consolas" panose="020B0609020204030204" pitchFamily="49" charset="0"/>
              </a:rPr>
              <a:t>(-x^2)  </a:t>
            </a:r>
            <a:r>
              <a:rPr lang="en-US" altLang="zh-CN" b="1" dirty="0"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% </a:t>
            </a:r>
            <a:r>
              <a:rPr lang="zh-CN" altLang="en-US" b="1" dirty="0"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验证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89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89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89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89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89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6" dur="500"/>
                                        <p:tgtEl>
                                          <p:spTgt spid="1089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1089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9540" grpId="0" animBg="1" autoUpdateAnimBg="0"/>
      <p:bldP spid="1089541" grpId="0" autoUpdateAnimBg="0"/>
      <p:bldP spid="1089542" grpId="0" autoUpdateAnimBg="0"/>
      <p:bldP spid="1089544" grpId="0" animBg="1" autoUpdateAnimBg="0"/>
      <p:bldP spid="108954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灯片编号占位符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fld id="{050C807E-8EE5-452F-853D-53E77FE47A25}" type="slidenum">
              <a:rPr kumimoji="0" lang="zh-CN" altLang="en-US" sz="1400"/>
              <a:pPr/>
              <a:t>5</a:t>
            </a:fld>
            <a:endParaRPr kumimoji="0" lang="en-US" altLang="zh-CN" sz="140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6172200" cy="641350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zh-CN" smtClean="0">
                <a:solidFill>
                  <a:srgbClr val="993300"/>
                </a:solidFill>
              </a:rPr>
              <a:t>dsolve </a:t>
            </a:r>
            <a:r>
              <a:rPr lang="zh-CN" altLang="en-US" smtClean="0">
                <a:solidFill>
                  <a:srgbClr val="993300"/>
                </a:solidFill>
              </a:rPr>
              <a:t>的使用</a:t>
            </a:r>
          </a:p>
        </p:txBody>
      </p:sp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250825" y="981075"/>
            <a:ext cx="7772400" cy="60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en-US" altLang="zh-CN" sz="2800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800" b="1">
                <a:solidFill>
                  <a:srgbClr val="0033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几点说明</a:t>
            </a:r>
          </a:p>
        </p:txBody>
      </p:sp>
      <p:sp>
        <p:nvSpPr>
          <p:cNvPr id="1090564" name="Text Box 4"/>
          <p:cNvSpPr txBox="1">
            <a:spLocks noChangeArrowheads="1"/>
          </p:cNvSpPr>
          <p:nvPr/>
        </p:nvSpPr>
        <p:spPr bwMode="auto">
          <a:xfrm>
            <a:off x="611188" y="2781300"/>
            <a:ext cx="77724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Clr>
                <a:srgbClr val="FF3300"/>
              </a:buClr>
              <a:buFont typeface="Wingdings" panose="05000000000000000000" pitchFamily="2" charset="2"/>
              <a:buChar char="l"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 如果省略初值条件，则表示求通解；</a:t>
            </a:r>
            <a:endParaRPr lang="en-US" altLang="zh-CN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090565" name="Text Box 5"/>
          <p:cNvSpPr txBox="1">
            <a:spLocks noChangeArrowheads="1"/>
          </p:cNvSpPr>
          <p:nvPr/>
        </p:nvSpPr>
        <p:spPr bwMode="auto">
          <a:xfrm>
            <a:off x="611188" y="3141663"/>
            <a:ext cx="7772400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Clr>
                <a:srgbClr val="FF3300"/>
              </a:buClr>
              <a:buFont typeface="Wingdings" panose="05000000000000000000" pitchFamily="2" charset="2"/>
              <a:buChar char="l"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 如果省略自变量，则默认自变量为  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t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</a:p>
        </p:txBody>
      </p:sp>
      <p:sp>
        <p:nvSpPr>
          <p:cNvPr id="1090566" name="Rectangle 6"/>
          <p:cNvSpPr>
            <a:spLocks noChangeArrowheads="1"/>
          </p:cNvSpPr>
          <p:nvPr/>
        </p:nvSpPr>
        <p:spPr bwMode="auto">
          <a:xfrm>
            <a:off x="1042988" y="4005263"/>
            <a:ext cx="6934200" cy="94297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5000"/>
              </a:lnSpc>
            </a:pPr>
            <a:r>
              <a:rPr lang="en-US" altLang="zh-CN" b="1">
                <a:solidFill>
                  <a:srgbClr val="003300"/>
                </a:solidFill>
                <a:latin typeface="Arial" panose="020B0604020202020204" pitchFamily="34" charset="0"/>
              </a:rPr>
              <a:t>dsolve('</a:t>
            </a:r>
            <a:r>
              <a:rPr lang="en-US" altLang="zh-CN" b="1">
                <a:solidFill>
                  <a:srgbClr val="0000CC"/>
                </a:solidFill>
                <a:latin typeface="Arial" panose="020B0604020202020204" pitchFamily="34" charset="0"/>
              </a:rPr>
              <a:t>Dy=2*x</a:t>
            </a:r>
            <a:r>
              <a:rPr lang="en-US" altLang="zh-CN" b="1">
                <a:solidFill>
                  <a:srgbClr val="003300"/>
                </a:solidFill>
                <a:latin typeface="Arial" panose="020B0604020202020204" pitchFamily="34" charset="0"/>
              </a:rPr>
              <a:t>','</a:t>
            </a:r>
            <a:r>
              <a:rPr lang="en-US" altLang="zh-CN" b="1">
                <a:solidFill>
                  <a:srgbClr val="0000CC"/>
                </a:solidFill>
                <a:latin typeface="Arial" panose="020B0604020202020204" pitchFamily="34" charset="0"/>
              </a:rPr>
              <a:t>x</a:t>
            </a:r>
            <a:r>
              <a:rPr lang="en-US" altLang="zh-CN" b="1">
                <a:solidFill>
                  <a:srgbClr val="003300"/>
                </a:solidFill>
                <a:latin typeface="Arial" panose="020B0604020202020204" pitchFamily="34" charset="0"/>
              </a:rPr>
              <a:t>');     </a:t>
            </a:r>
            <a:r>
              <a:rPr lang="en-US" altLang="zh-CN" b="1">
                <a:solidFill>
                  <a:srgbClr val="0000FF"/>
                </a:solidFill>
                <a:latin typeface="Arial" panose="020B0604020202020204" pitchFamily="34" charset="0"/>
              </a:rPr>
              <a:t>%</a:t>
            </a:r>
            <a:r>
              <a:rPr lang="en-US" altLang="zh-CN" b="1">
                <a:solidFill>
                  <a:srgbClr val="003300"/>
                </a:solidFill>
                <a:latin typeface="Arial" panose="020B0604020202020204" pitchFamily="34" charset="0"/>
              </a:rPr>
              <a:t> </a:t>
            </a:r>
            <a:r>
              <a:rPr lang="en-US" altLang="zh-CN" b="1">
                <a:solidFill>
                  <a:srgbClr val="0000CC"/>
                </a:solidFill>
                <a:latin typeface="Arial" panose="020B0604020202020204" pitchFamily="34" charset="0"/>
              </a:rPr>
              <a:t>dy/dx = 2x</a:t>
            </a:r>
          </a:p>
          <a:p>
            <a:pPr eaLnBrk="1" hangingPunct="1">
              <a:lnSpc>
                <a:spcPct val="115000"/>
              </a:lnSpc>
            </a:pPr>
            <a:r>
              <a:rPr lang="en-US" altLang="zh-CN" b="1">
                <a:solidFill>
                  <a:srgbClr val="003300"/>
                </a:solidFill>
                <a:latin typeface="Arial" panose="020B0604020202020204" pitchFamily="34" charset="0"/>
              </a:rPr>
              <a:t>dsolve('</a:t>
            </a:r>
            <a:r>
              <a:rPr lang="en-US" altLang="zh-CN" b="1">
                <a:solidFill>
                  <a:srgbClr val="0000CC"/>
                </a:solidFill>
                <a:latin typeface="Arial" panose="020B0604020202020204" pitchFamily="34" charset="0"/>
              </a:rPr>
              <a:t>Dy=2*x</a:t>
            </a:r>
            <a:r>
              <a:rPr lang="en-US" altLang="zh-CN" b="1">
                <a:solidFill>
                  <a:srgbClr val="003300"/>
                </a:solidFill>
                <a:latin typeface="Arial" panose="020B0604020202020204" pitchFamily="34" charset="0"/>
              </a:rPr>
              <a:t>');          </a:t>
            </a:r>
            <a:r>
              <a:rPr lang="en-US" altLang="zh-CN" b="1">
                <a:solidFill>
                  <a:srgbClr val="0000FF"/>
                </a:solidFill>
                <a:latin typeface="Arial" panose="020B0604020202020204" pitchFamily="34" charset="0"/>
              </a:rPr>
              <a:t>%</a:t>
            </a:r>
            <a:r>
              <a:rPr lang="en-US" altLang="zh-CN" b="1">
                <a:solidFill>
                  <a:srgbClr val="CC9900"/>
                </a:solidFill>
                <a:latin typeface="Arial" panose="020B0604020202020204" pitchFamily="34" charset="0"/>
              </a:rPr>
              <a:t> </a:t>
            </a:r>
            <a:r>
              <a:rPr lang="en-US" altLang="zh-CN" b="1">
                <a:solidFill>
                  <a:srgbClr val="0000CC"/>
                </a:solidFill>
                <a:latin typeface="Arial" panose="020B0604020202020204" pitchFamily="34" charset="0"/>
              </a:rPr>
              <a:t>dy/dt = 2x</a:t>
            </a:r>
            <a:endParaRPr lang="zh-CN" altLang="en-US" b="1">
              <a:solidFill>
                <a:srgbClr val="0000CC"/>
              </a:solidFill>
              <a:latin typeface="Arial" panose="020B0604020202020204" pitchFamily="34" charset="0"/>
            </a:endParaRPr>
          </a:p>
        </p:txBody>
      </p:sp>
      <p:sp>
        <p:nvSpPr>
          <p:cNvPr id="1090567" name="Text Box 7"/>
          <p:cNvSpPr txBox="1">
            <a:spLocks noChangeArrowheads="1"/>
          </p:cNvSpPr>
          <p:nvPr/>
        </p:nvSpPr>
        <p:spPr bwMode="auto">
          <a:xfrm>
            <a:off x="611188" y="5300663"/>
            <a:ext cx="74168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Clr>
                <a:srgbClr val="FF3300"/>
              </a:buClr>
              <a:buFont typeface="Wingdings" panose="05000000000000000000" pitchFamily="2" charset="2"/>
              <a:buChar char="l"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 若找不到解析解，则提出警告，并返回空解。</a:t>
            </a:r>
            <a:endParaRPr lang="en-US" altLang="zh-CN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8201" name="Text Box 8"/>
          <p:cNvSpPr txBox="1">
            <a:spLocks noChangeArrowheads="1"/>
          </p:cNvSpPr>
          <p:nvPr/>
        </p:nvSpPr>
        <p:spPr bwMode="auto">
          <a:xfrm>
            <a:off x="611188" y="1628775"/>
            <a:ext cx="77724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Clr>
                <a:srgbClr val="FF3300"/>
              </a:buClr>
              <a:buFont typeface="Wingdings" panose="05000000000000000000" pitchFamily="2" charset="2"/>
              <a:buChar char="l"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 微分方程中用 </a:t>
            </a:r>
            <a:r>
              <a:rPr lang="en-US" altLang="zh-CN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D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表示对 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自变量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 的导数，如：</a:t>
            </a:r>
            <a:endParaRPr lang="en-US" altLang="zh-CN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8202" name="Rectangle 9"/>
          <p:cNvSpPr>
            <a:spLocks noChangeArrowheads="1"/>
          </p:cNvSpPr>
          <p:nvPr/>
        </p:nvSpPr>
        <p:spPr bwMode="auto">
          <a:xfrm>
            <a:off x="971550" y="2133600"/>
            <a:ext cx="75438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zh-CN" b="1">
                <a:latin typeface="Arial" panose="020B0604020202020204" pitchFamily="34" charset="0"/>
              </a:rPr>
              <a:t>Dy            y</a:t>
            </a:r>
            <a:r>
              <a:rPr lang="en-US" altLang="zh-CN" b="1">
                <a:solidFill>
                  <a:srgbClr val="003300"/>
                </a:solidFill>
                <a:latin typeface="Arial" panose="020B0604020202020204" pitchFamily="34" charset="0"/>
              </a:rPr>
              <a:t>'</a:t>
            </a:r>
            <a:r>
              <a:rPr lang="en-US" altLang="zh-CN" b="1">
                <a:latin typeface="Arial" panose="020B0604020202020204" pitchFamily="34" charset="0"/>
                <a:ea typeface="楷体_GB2312" panose="02010609030101010101" pitchFamily="49" charset="-122"/>
              </a:rPr>
              <a:t>；</a:t>
            </a:r>
            <a:r>
              <a:rPr lang="en-US" altLang="zh-CN" b="1">
                <a:latin typeface="Arial" panose="020B0604020202020204" pitchFamily="34" charset="0"/>
              </a:rPr>
              <a:t> D2y             y</a:t>
            </a:r>
            <a:r>
              <a:rPr lang="en-US" altLang="zh-CN" b="1">
                <a:solidFill>
                  <a:srgbClr val="003300"/>
                </a:solidFill>
                <a:latin typeface="Arial" panose="020B0604020202020204" pitchFamily="34" charset="0"/>
              </a:rPr>
              <a:t>''</a:t>
            </a:r>
            <a:r>
              <a:rPr lang="en-US" altLang="zh-CN" b="1">
                <a:latin typeface="Arial" panose="020B0604020202020204" pitchFamily="34" charset="0"/>
                <a:ea typeface="楷体_GB2312" panose="02010609030101010101" pitchFamily="49" charset="-122"/>
              </a:rPr>
              <a:t>；</a:t>
            </a:r>
            <a:r>
              <a:rPr lang="en-US" altLang="zh-CN" b="1">
                <a:latin typeface="Arial" panose="020B0604020202020204" pitchFamily="34" charset="0"/>
              </a:rPr>
              <a:t> D3y             y</a:t>
            </a:r>
            <a:r>
              <a:rPr lang="en-US" altLang="zh-CN" b="1">
                <a:solidFill>
                  <a:srgbClr val="003300"/>
                </a:solidFill>
                <a:latin typeface="Arial" panose="020B0604020202020204" pitchFamily="34" charset="0"/>
              </a:rPr>
              <a:t>'''</a:t>
            </a:r>
          </a:p>
        </p:txBody>
      </p:sp>
      <p:sp>
        <p:nvSpPr>
          <p:cNvPr id="8203" name="Line 10"/>
          <p:cNvSpPr>
            <a:spLocks noChangeShapeType="1"/>
          </p:cNvSpPr>
          <p:nvPr/>
        </p:nvSpPr>
        <p:spPr bwMode="auto">
          <a:xfrm>
            <a:off x="1581150" y="2438400"/>
            <a:ext cx="762000" cy="0"/>
          </a:xfrm>
          <a:prstGeom prst="line">
            <a:avLst/>
          </a:prstGeom>
          <a:noFill/>
          <a:ln w="28575">
            <a:solidFill>
              <a:srgbClr val="0000CC"/>
            </a:solidFill>
            <a:miter lim="800000"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8204" name="Line 11"/>
          <p:cNvSpPr>
            <a:spLocks noChangeShapeType="1"/>
          </p:cNvSpPr>
          <p:nvPr/>
        </p:nvSpPr>
        <p:spPr bwMode="auto">
          <a:xfrm>
            <a:off x="3924300" y="2420938"/>
            <a:ext cx="762000" cy="0"/>
          </a:xfrm>
          <a:prstGeom prst="line">
            <a:avLst/>
          </a:prstGeom>
          <a:noFill/>
          <a:ln w="28575">
            <a:solidFill>
              <a:srgbClr val="0000CC"/>
            </a:solidFill>
            <a:miter lim="800000"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8205" name="Line 12"/>
          <p:cNvSpPr>
            <a:spLocks noChangeShapeType="1"/>
          </p:cNvSpPr>
          <p:nvPr/>
        </p:nvSpPr>
        <p:spPr bwMode="auto">
          <a:xfrm>
            <a:off x="6227763" y="2420938"/>
            <a:ext cx="762000" cy="0"/>
          </a:xfrm>
          <a:prstGeom prst="line">
            <a:avLst/>
          </a:prstGeom>
          <a:noFill/>
          <a:ln w="28575">
            <a:solidFill>
              <a:srgbClr val="0000CC"/>
            </a:solidFill>
            <a:miter lim="800000"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90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90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90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90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090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0564" grpId="0" autoUpdateAnimBg="0"/>
      <p:bldP spid="1090565" grpId="0" autoUpdateAnimBg="0"/>
      <p:bldP spid="1090566" grpId="0" animBg="1" autoUpdateAnimBg="0"/>
      <p:bldP spid="1090567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灯片编号占位符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fld id="{52990F84-7DCD-4CEF-812A-DAC46D43F081}" type="slidenum">
              <a:rPr kumimoji="0" lang="zh-CN" altLang="en-US" sz="1400"/>
              <a:pPr/>
              <a:t>6</a:t>
            </a:fld>
            <a:endParaRPr kumimoji="0" lang="en-US" altLang="zh-CN" sz="140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6172200" cy="641350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zh-CN" smtClean="0">
                <a:solidFill>
                  <a:srgbClr val="993300"/>
                </a:solidFill>
              </a:rPr>
              <a:t>dsolve </a:t>
            </a:r>
            <a:r>
              <a:rPr lang="zh-CN" altLang="en-US" smtClean="0">
                <a:solidFill>
                  <a:srgbClr val="993300"/>
                </a:solidFill>
              </a:rPr>
              <a:t>的使用</a:t>
            </a:r>
          </a:p>
        </p:txBody>
      </p:sp>
      <p:sp>
        <p:nvSpPr>
          <p:cNvPr id="9220" name="Text Box 3"/>
          <p:cNvSpPr txBox="1">
            <a:spLocks noChangeArrowheads="1"/>
          </p:cNvSpPr>
          <p:nvPr/>
        </p:nvSpPr>
        <p:spPr bwMode="auto">
          <a:xfrm>
            <a:off x="250825" y="981075"/>
            <a:ext cx="7772400" cy="60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en-US" altLang="zh-CN" sz="2800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800" b="1">
                <a:solidFill>
                  <a:srgbClr val="0033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使用符号方程</a:t>
            </a:r>
          </a:p>
        </p:txBody>
      </p:sp>
      <p:sp>
        <p:nvSpPr>
          <p:cNvPr id="1101828" name="Text Box 4"/>
          <p:cNvSpPr txBox="1">
            <a:spLocks noChangeArrowheads="1"/>
          </p:cNvSpPr>
          <p:nvPr/>
        </p:nvSpPr>
        <p:spPr bwMode="auto">
          <a:xfrm>
            <a:off x="684213" y="1628775"/>
            <a:ext cx="7772400" cy="140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Clr>
                <a:srgbClr val="FF3300"/>
              </a:buClr>
              <a:buFont typeface="Wingdings" panose="05000000000000000000" pitchFamily="2" charset="2"/>
              <a:buChar char="l"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 导数：</a:t>
            </a:r>
            <a:r>
              <a:rPr lang="en-US" altLang="zh-CN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diff</a:t>
            </a:r>
            <a:r>
              <a:rPr lang="zh-CN" altLang="en-US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，</a:t>
            </a:r>
            <a:r>
              <a:rPr lang="zh-CN" altLang="en-US" b="1">
                <a:latin typeface="Arial" panose="020B0604020202020204" pitchFamily="34" charset="0"/>
                <a:ea typeface="黑体" panose="02010609060101010101" pitchFamily="49" charset="-122"/>
              </a:rPr>
              <a:t>如 </a:t>
            </a:r>
            <a:r>
              <a:rPr lang="en-US" altLang="zh-CN" b="1">
                <a:latin typeface="Arial" panose="020B0604020202020204" pitchFamily="34" charset="0"/>
                <a:ea typeface="黑体" panose="02010609060101010101" pitchFamily="49" charset="-122"/>
              </a:rPr>
              <a:t>diff(y)</a:t>
            </a:r>
            <a:r>
              <a:rPr lang="zh-CN" altLang="en-US" b="1">
                <a:latin typeface="Arial" panose="020B0604020202020204" pitchFamily="34" charset="0"/>
                <a:ea typeface="黑体" panose="02010609060101010101" pitchFamily="49" charset="-122"/>
              </a:rPr>
              <a:t>，</a:t>
            </a:r>
            <a:r>
              <a:rPr lang="en-US" altLang="zh-CN" b="1">
                <a:latin typeface="Arial" panose="020B0604020202020204" pitchFamily="34" charset="0"/>
                <a:ea typeface="黑体" panose="02010609060101010101" pitchFamily="49" charset="-122"/>
              </a:rPr>
              <a:t>diff(y,2)</a:t>
            </a:r>
          </a:p>
          <a:p>
            <a:pPr eaLnBrk="1" hangingPunct="1">
              <a:lnSpc>
                <a:spcPct val="120000"/>
              </a:lnSpc>
              <a:buClr>
                <a:srgbClr val="FF3300"/>
              </a:buClr>
              <a:buFont typeface="Wingdings" panose="05000000000000000000" pitchFamily="2" charset="2"/>
              <a:buChar char="l"/>
            </a:pP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等号：</a:t>
            </a:r>
            <a:r>
              <a:rPr lang="en-US" altLang="zh-CN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==</a:t>
            </a:r>
          </a:p>
          <a:p>
            <a:pPr eaLnBrk="1" hangingPunct="1">
              <a:lnSpc>
                <a:spcPct val="120000"/>
              </a:lnSpc>
              <a:buClr>
                <a:srgbClr val="FF3300"/>
              </a:buClr>
              <a:buFont typeface="Wingdings" panose="05000000000000000000" pitchFamily="2" charset="2"/>
              <a:buChar char="l"/>
            </a:pPr>
            <a:r>
              <a:rPr lang="en-US" altLang="zh-CN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 </a:t>
            </a:r>
            <a:r>
              <a:rPr lang="zh-CN" altLang="en-US" b="1">
                <a:latin typeface="Arial" panose="020B0604020202020204" pitchFamily="34" charset="0"/>
                <a:ea typeface="黑体" panose="02010609060101010101" pitchFamily="49" charset="-122"/>
              </a:rPr>
              <a:t>必须声明应变量与自变量</a:t>
            </a:r>
            <a:r>
              <a:rPr lang="en-US" altLang="zh-CN" b="1">
                <a:latin typeface="Arial" panose="020B0604020202020204" pitchFamily="34" charset="0"/>
                <a:ea typeface="黑体" panose="02010609060101010101" pitchFamily="49" charset="-122"/>
              </a:rPr>
              <a:t>!</a:t>
            </a:r>
          </a:p>
        </p:txBody>
      </p:sp>
      <p:sp>
        <p:nvSpPr>
          <p:cNvPr id="1101837" name="Text Box 13"/>
          <p:cNvSpPr txBox="1">
            <a:spLocks noChangeArrowheads="1"/>
          </p:cNvSpPr>
          <p:nvPr/>
        </p:nvSpPr>
        <p:spPr bwMode="auto">
          <a:xfrm>
            <a:off x="395288" y="3573463"/>
            <a:ext cx="8497887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sz="2600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例 1：</a:t>
            </a: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求微分方程                                    的通解，并验证。</a:t>
            </a:r>
            <a:endParaRPr lang="en-US" altLang="zh-CN" sz="26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1101838" name="Object 14"/>
          <p:cNvGraphicFramePr>
            <a:graphicFrameLocks noChangeAspect="1"/>
          </p:cNvGraphicFramePr>
          <p:nvPr/>
        </p:nvGraphicFramePr>
        <p:xfrm>
          <a:off x="3203575" y="3502025"/>
          <a:ext cx="276383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Equation" r:id="rId3" imgW="1091726" imgH="393529" progId="Equation.DSMT4">
                  <p:embed/>
                </p:oleObj>
              </mc:Choice>
              <mc:Fallback>
                <p:oleObj name="Equation" r:id="rId3" imgW="1091726" imgH="393529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3502025"/>
                        <a:ext cx="2763838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01839" name="Rectangle 15"/>
          <p:cNvSpPr>
            <a:spLocks noChangeArrowheads="1"/>
          </p:cNvSpPr>
          <p:nvPr/>
        </p:nvSpPr>
        <p:spPr bwMode="auto">
          <a:xfrm>
            <a:off x="611188" y="4437063"/>
            <a:ext cx="8153400" cy="1491883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en-US" altLang="zh-CN" b="1" dirty="0" err="1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syms</a:t>
            </a:r>
            <a:r>
              <a:rPr lang="en-US" altLang="zh-CN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y(x)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zh-CN" b="1" dirty="0">
                <a:latin typeface="Consolas" panose="020B0609020204030204" pitchFamily="49" charset="0"/>
                <a:cs typeface="Consolas" panose="020B0609020204030204" pitchFamily="49" charset="0"/>
              </a:rPr>
              <a:t>sol=</a:t>
            </a:r>
            <a:r>
              <a:rPr lang="en-US" altLang="zh-CN" b="1" dirty="0" err="1">
                <a:latin typeface="Consolas" panose="020B0609020204030204" pitchFamily="49" charset="0"/>
                <a:cs typeface="Consolas" panose="020B0609020204030204" pitchFamily="49" charset="0"/>
              </a:rPr>
              <a:t>dsolve</a:t>
            </a:r>
            <a:r>
              <a:rPr lang="en-US" altLang="zh-CN" b="1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CN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diff(y)+2*x*y==x*</a:t>
            </a:r>
            <a:r>
              <a:rPr lang="en-US" altLang="zh-CN" b="1" dirty="0" err="1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exp</a:t>
            </a:r>
            <a:r>
              <a:rPr lang="en-US" altLang="zh-CN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(-x^2)</a:t>
            </a:r>
            <a:r>
              <a:rPr lang="en-US" altLang="zh-CN" b="1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zh-CN" b="1" dirty="0">
                <a:latin typeface="Consolas" panose="020B0609020204030204" pitchFamily="49" charset="0"/>
                <a:cs typeface="Consolas" panose="020B0609020204030204" pitchFamily="49" charset="0"/>
              </a:rPr>
              <a:t>diff(y)+2*x*y - x*</a:t>
            </a:r>
            <a:r>
              <a:rPr lang="en-US" altLang="zh-CN" b="1" dirty="0" err="1">
                <a:latin typeface="Consolas" panose="020B0609020204030204" pitchFamily="49" charset="0"/>
                <a:cs typeface="Consolas" panose="020B0609020204030204" pitchFamily="49" charset="0"/>
              </a:rPr>
              <a:t>exp</a:t>
            </a:r>
            <a:r>
              <a:rPr lang="en-US" altLang="zh-CN" b="1" dirty="0">
                <a:latin typeface="Consolas" panose="020B0609020204030204" pitchFamily="49" charset="0"/>
                <a:cs typeface="Consolas" panose="020B0609020204030204" pitchFamily="49" charset="0"/>
              </a:rPr>
              <a:t>(-x^2)</a:t>
            </a:r>
            <a:endParaRPr lang="zh-CN" altLang="en-US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1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01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1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01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1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01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1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1" dur="500"/>
                                        <p:tgtEl>
                                          <p:spTgt spid="1101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1828" grpId="0" autoUpdateAnimBg="0"/>
      <p:bldP spid="1101837" grpId="0" autoUpdateAnimBg="0"/>
      <p:bldP spid="1101839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灯片编号占位符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fld id="{78459F70-7DD9-462C-B6E9-A8E2B395CAEB}" type="slidenum">
              <a:rPr kumimoji="0" lang="zh-CN" altLang="en-US" sz="1400"/>
              <a:pPr/>
              <a:t>7</a:t>
            </a:fld>
            <a:endParaRPr kumimoji="0" lang="en-US" altLang="zh-CN" sz="140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6172200" cy="641350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zh-CN" smtClean="0">
                <a:solidFill>
                  <a:srgbClr val="993300"/>
                </a:solidFill>
              </a:rPr>
              <a:t>dsolve </a:t>
            </a:r>
            <a:r>
              <a:rPr lang="zh-CN" altLang="en-US" smtClean="0">
                <a:solidFill>
                  <a:srgbClr val="993300"/>
                </a:solidFill>
              </a:rPr>
              <a:t>举例</a:t>
            </a:r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250825" y="1052513"/>
            <a:ext cx="8305800" cy="1042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sz="2800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例 2：</a:t>
            </a:r>
            <a:r>
              <a:rPr lang="zh-CN" altLang="en-US" b="1">
                <a:latin typeface="黑体" panose="02010609060101010101" pitchFamily="49" charset="-122"/>
                <a:ea typeface="黑体" panose="02010609060101010101" pitchFamily="49" charset="-122"/>
              </a:rPr>
              <a:t>求微分方程                 在初值条件                  下的特解，并画出解函数的图形。</a:t>
            </a:r>
            <a:endParaRPr lang="en-US" altLang="zh-CN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10245" name="Object 4"/>
          <p:cNvGraphicFramePr>
            <a:graphicFrameLocks noChangeAspect="1"/>
          </p:cNvGraphicFramePr>
          <p:nvPr/>
        </p:nvGraphicFramePr>
        <p:xfrm>
          <a:off x="2987675" y="1125538"/>
          <a:ext cx="2562225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8" name="Equation" r:id="rId3" imgW="977900" imgH="228600" progId="Equation.DSMT4">
                  <p:embed/>
                </p:oleObj>
              </mc:Choice>
              <mc:Fallback>
                <p:oleObj name="Equation" r:id="rId3" imgW="97790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1125538"/>
                        <a:ext cx="2562225" cy="50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91589" name="Rectangle 5"/>
          <p:cNvSpPr>
            <a:spLocks noChangeArrowheads="1"/>
          </p:cNvSpPr>
          <p:nvPr/>
        </p:nvSpPr>
        <p:spPr bwMode="auto">
          <a:xfrm>
            <a:off x="395288" y="2276475"/>
            <a:ext cx="8569325" cy="9779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zh-CN" b="1" dirty="0">
                <a:solidFill>
                  <a:srgbClr val="003300"/>
                </a:solidFill>
                <a:latin typeface="Arial" panose="020B0604020202020204" pitchFamily="34" charset="0"/>
              </a:rPr>
              <a:t>sol=</a:t>
            </a:r>
            <a:r>
              <a:rPr lang="en-US" altLang="zh-CN" b="1" dirty="0" err="1">
                <a:solidFill>
                  <a:srgbClr val="003300"/>
                </a:solidFill>
                <a:latin typeface="Arial" panose="020B0604020202020204" pitchFamily="34" charset="0"/>
              </a:rPr>
              <a:t>dsolve</a:t>
            </a:r>
            <a:r>
              <a:rPr lang="en-US" altLang="zh-CN" b="1" dirty="0">
                <a:solidFill>
                  <a:srgbClr val="003300"/>
                </a:solidFill>
                <a:latin typeface="Arial" panose="020B0604020202020204" pitchFamily="34" charset="0"/>
              </a:rPr>
              <a:t>('</a:t>
            </a:r>
            <a:r>
              <a:rPr lang="en-US" altLang="zh-CN" b="1" dirty="0">
                <a:solidFill>
                  <a:srgbClr val="0000FF"/>
                </a:solidFill>
                <a:latin typeface="Arial" panose="020B0604020202020204" pitchFamily="34" charset="0"/>
              </a:rPr>
              <a:t>x*</a:t>
            </a:r>
            <a:r>
              <a:rPr lang="en-US" altLang="zh-CN" b="1" dirty="0" err="1">
                <a:solidFill>
                  <a:srgbClr val="0000FF"/>
                </a:solidFill>
                <a:latin typeface="Arial" panose="020B0604020202020204" pitchFamily="34" charset="0"/>
              </a:rPr>
              <a:t>Dy+y-exp</a:t>
            </a:r>
            <a:r>
              <a:rPr lang="en-US" altLang="zh-CN" b="1" dirty="0">
                <a:solidFill>
                  <a:srgbClr val="0000FF"/>
                </a:solidFill>
                <a:latin typeface="Arial" panose="020B0604020202020204" pitchFamily="34" charset="0"/>
              </a:rPr>
              <a:t>(x)=0</a:t>
            </a:r>
            <a:r>
              <a:rPr lang="en-US" altLang="zh-CN" b="1" dirty="0">
                <a:solidFill>
                  <a:srgbClr val="003300"/>
                </a:solidFill>
                <a:latin typeface="Arial" panose="020B0604020202020204" pitchFamily="34" charset="0"/>
              </a:rPr>
              <a:t>', </a:t>
            </a:r>
            <a:r>
              <a:rPr lang="en-US" altLang="zh-CN" b="1" dirty="0">
                <a:solidFill>
                  <a:srgbClr val="0000FF"/>
                </a:solidFill>
                <a:latin typeface="Arial" panose="020B0604020202020204" pitchFamily="34" charset="0"/>
              </a:rPr>
              <a:t>'y(1)=2*</a:t>
            </a:r>
            <a:r>
              <a:rPr lang="en-US" altLang="zh-CN" b="1" dirty="0" err="1">
                <a:solidFill>
                  <a:srgbClr val="0000FF"/>
                </a:solidFill>
                <a:latin typeface="Arial" panose="020B0604020202020204" pitchFamily="34" charset="0"/>
              </a:rPr>
              <a:t>exp</a:t>
            </a:r>
            <a:r>
              <a:rPr lang="en-US" altLang="zh-CN" b="1" dirty="0">
                <a:solidFill>
                  <a:srgbClr val="0000FF"/>
                </a:solidFill>
                <a:latin typeface="Arial" panose="020B0604020202020204" pitchFamily="34" charset="0"/>
              </a:rPr>
              <a:t>(1)'</a:t>
            </a:r>
            <a:r>
              <a:rPr lang="en-US" altLang="zh-CN" b="1" dirty="0">
                <a:solidFill>
                  <a:srgbClr val="003300"/>
                </a:solidFill>
                <a:latin typeface="Arial" panose="020B0604020202020204" pitchFamily="34" charset="0"/>
              </a:rPr>
              <a:t>, '</a:t>
            </a:r>
            <a:r>
              <a:rPr lang="en-US" altLang="zh-CN" b="1" dirty="0">
                <a:solidFill>
                  <a:srgbClr val="0000CC"/>
                </a:solidFill>
                <a:latin typeface="Arial" panose="020B0604020202020204" pitchFamily="34" charset="0"/>
              </a:rPr>
              <a:t>x</a:t>
            </a:r>
            <a:r>
              <a:rPr lang="en-US" altLang="zh-CN" b="1" dirty="0">
                <a:solidFill>
                  <a:srgbClr val="003300"/>
                </a:solidFill>
                <a:latin typeface="Arial" panose="020B0604020202020204" pitchFamily="34" charset="0"/>
              </a:rPr>
              <a:t>');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zh-CN" b="1" dirty="0" err="1">
                <a:solidFill>
                  <a:srgbClr val="003300"/>
                </a:solidFill>
                <a:latin typeface="Arial" panose="020B0604020202020204" pitchFamily="34" charset="0"/>
              </a:rPr>
              <a:t>ezplot</a:t>
            </a:r>
            <a:r>
              <a:rPr lang="en-US" altLang="zh-CN" b="1" dirty="0">
                <a:solidFill>
                  <a:srgbClr val="003300"/>
                </a:solidFill>
                <a:latin typeface="Arial" panose="020B0604020202020204" pitchFamily="34" charset="0"/>
              </a:rPr>
              <a:t>(sol);</a:t>
            </a:r>
          </a:p>
        </p:txBody>
      </p:sp>
      <p:graphicFrame>
        <p:nvGraphicFramePr>
          <p:cNvPr id="10247" name="Object 6"/>
          <p:cNvGraphicFramePr>
            <a:graphicFrameLocks noChangeAspect="1"/>
          </p:cNvGraphicFramePr>
          <p:nvPr/>
        </p:nvGraphicFramePr>
        <p:xfrm>
          <a:off x="7164388" y="1125538"/>
          <a:ext cx="1593850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9" name="Equation" r:id="rId5" imgW="609336" imgH="203112" progId="Equation.DSMT4">
                  <p:embed/>
                </p:oleObj>
              </mc:Choice>
              <mc:Fallback>
                <p:oleObj name="Equation" r:id="rId5" imgW="609336" imgH="203112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388" y="1125538"/>
                        <a:ext cx="1593850" cy="446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91591" name="Rectangle 7"/>
          <p:cNvSpPr>
            <a:spLocks noChangeArrowheads="1"/>
          </p:cNvSpPr>
          <p:nvPr/>
        </p:nvSpPr>
        <p:spPr bwMode="auto">
          <a:xfrm>
            <a:off x="395288" y="3500438"/>
            <a:ext cx="8569325" cy="141605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zh-CN" b="1" dirty="0" err="1">
                <a:solidFill>
                  <a:srgbClr val="003300"/>
                </a:solidFill>
                <a:latin typeface="Arial" panose="020B0604020202020204" pitchFamily="34" charset="0"/>
              </a:rPr>
              <a:t>syms</a:t>
            </a:r>
            <a:r>
              <a:rPr lang="en-US" altLang="zh-CN" b="1" dirty="0">
                <a:solidFill>
                  <a:srgbClr val="003300"/>
                </a:solidFill>
                <a:latin typeface="Arial" panose="020B0604020202020204" pitchFamily="34" charset="0"/>
              </a:rPr>
              <a:t> y(x)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zh-CN" b="1" dirty="0">
                <a:solidFill>
                  <a:srgbClr val="003300"/>
                </a:solidFill>
                <a:latin typeface="Arial" panose="020B0604020202020204" pitchFamily="34" charset="0"/>
              </a:rPr>
              <a:t>sol=</a:t>
            </a:r>
            <a:r>
              <a:rPr lang="en-US" altLang="zh-CN" b="1" dirty="0" err="1">
                <a:solidFill>
                  <a:srgbClr val="003300"/>
                </a:solidFill>
                <a:latin typeface="Arial" panose="020B0604020202020204" pitchFamily="34" charset="0"/>
              </a:rPr>
              <a:t>dsolve</a:t>
            </a:r>
            <a:r>
              <a:rPr lang="en-US" altLang="zh-CN" b="1" dirty="0">
                <a:solidFill>
                  <a:srgbClr val="003300"/>
                </a:solidFill>
                <a:latin typeface="Arial" panose="020B0604020202020204" pitchFamily="34" charset="0"/>
              </a:rPr>
              <a:t>(</a:t>
            </a:r>
            <a:r>
              <a:rPr lang="en-US" altLang="zh-CN" b="1" dirty="0">
                <a:solidFill>
                  <a:srgbClr val="0000FF"/>
                </a:solidFill>
                <a:latin typeface="Arial" panose="020B0604020202020204" pitchFamily="34" charset="0"/>
              </a:rPr>
              <a:t>diff(y)*</a:t>
            </a:r>
            <a:r>
              <a:rPr lang="en-US" altLang="zh-CN" b="1" dirty="0" err="1">
                <a:solidFill>
                  <a:srgbClr val="0000FF"/>
                </a:solidFill>
                <a:latin typeface="Arial" panose="020B0604020202020204" pitchFamily="34" charset="0"/>
              </a:rPr>
              <a:t>x+y-exp</a:t>
            </a:r>
            <a:r>
              <a:rPr lang="en-US" altLang="zh-CN" b="1" dirty="0">
                <a:solidFill>
                  <a:srgbClr val="0000FF"/>
                </a:solidFill>
                <a:latin typeface="Arial" panose="020B0604020202020204" pitchFamily="34" charset="0"/>
              </a:rPr>
              <a:t>(x)==0</a:t>
            </a:r>
            <a:r>
              <a:rPr lang="en-US" altLang="zh-CN" b="1" dirty="0">
                <a:solidFill>
                  <a:srgbClr val="003300"/>
                </a:solidFill>
                <a:latin typeface="Arial" panose="020B0604020202020204" pitchFamily="34" charset="0"/>
              </a:rPr>
              <a:t>, </a:t>
            </a:r>
            <a:r>
              <a:rPr lang="en-US" altLang="zh-CN" b="1" dirty="0">
                <a:solidFill>
                  <a:srgbClr val="0000FF"/>
                </a:solidFill>
                <a:latin typeface="Arial" panose="020B0604020202020204" pitchFamily="34" charset="0"/>
              </a:rPr>
              <a:t>y(1)==2*</a:t>
            </a:r>
            <a:r>
              <a:rPr lang="en-US" altLang="zh-CN" b="1" dirty="0" err="1">
                <a:solidFill>
                  <a:srgbClr val="0000FF"/>
                </a:solidFill>
                <a:latin typeface="Arial" panose="020B0604020202020204" pitchFamily="34" charset="0"/>
              </a:rPr>
              <a:t>exp</a:t>
            </a:r>
            <a:r>
              <a:rPr lang="en-US" altLang="zh-CN" b="1" dirty="0">
                <a:solidFill>
                  <a:srgbClr val="0000FF"/>
                </a:solidFill>
                <a:latin typeface="Arial" panose="020B0604020202020204" pitchFamily="34" charset="0"/>
              </a:rPr>
              <a:t>(1)</a:t>
            </a:r>
            <a:r>
              <a:rPr lang="en-US" altLang="zh-CN" b="1" dirty="0">
                <a:solidFill>
                  <a:srgbClr val="003300"/>
                </a:solidFill>
                <a:latin typeface="Arial" panose="020B0604020202020204" pitchFamily="34" charset="0"/>
              </a:rPr>
              <a:t>);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zh-CN" b="1" dirty="0" err="1">
                <a:solidFill>
                  <a:srgbClr val="003300"/>
                </a:solidFill>
                <a:latin typeface="Arial" panose="020B0604020202020204" pitchFamily="34" charset="0"/>
              </a:rPr>
              <a:t>ezplot</a:t>
            </a:r>
            <a:r>
              <a:rPr lang="en-US" altLang="zh-CN" b="1" dirty="0">
                <a:solidFill>
                  <a:srgbClr val="003300"/>
                </a:solidFill>
                <a:latin typeface="Arial" panose="020B0604020202020204" pitchFamily="34" charset="0"/>
              </a:rPr>
              <a:t>(sol);</a:t>
            </a:r>
          </a:p>
        </p:txBody>
      </p:sp>
      <p:sp>
        <p:nvSpPr>
          <p:cNvPr id="1091592" name="Rectangle 8"/>
          <p:cNvSpPr>
            <a:spLocks noChangeArrowheads="1"/>
          </p:cNvSpPr>
          <p:nvPr/>
        </p:nvSpPr>
        <p:spPr bwMode="auto">
          <a:xfrm>
            <a:off x="395288" y="5084763"/>
            <a:ext cx="8569325" cy="141605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zh-CN" b="1" dirty="0" err="1">
                <a:solidFill>
                  <a:srgbClr val="003300"/>
                </a:solidFill>
                <a:latin typeface="Arial" panose="020B0604020202020204" pitchFamily="34" charset="0"/>
              </a:rPr>
              <a:t>syms</a:t>
            </a:r>
            <a:r>
              <a:rPr lang="en-US" altLang="zh-CN" b="1" dirty="0">
                <a:solidFill>
                  <a:srgbClr val="003300"/>
                </a:solidFill>
                <a:latin typeface="Arial" panose="020B0604020202020204" pitchFamily="34" charset="0"/>
              </a:rPr>
              <a:t> y(x)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zh-CN" b="1" dirty="0">
                <a:solidFill>
                  <a:srgbClr val="003300"/>
                </a:solidFill>
                <a:latin typeface="Arial" panose="020B0604020202020204" pitchFamily="34" charset="0"/>
              </a:rPr>
              <a:t>sol=</a:t>
            </a:r>
            <a:r>
              <a:rPr lang="en-US" altLang="zh-CN" b="1" dirty="0" err="1">
                <a:solidFill>
                  <a:srgbClr val="003300"/>
                </a:solidFill>
                <a:latin typeface="Arial" panose="020B0604020202020204" pitchFamily="34" charset="0"/>
              </a:rPr>
              <a:t>dsolve</a:t>
            </a:r>
            <a:r>
              <a:rPr lang="en-US" altLang="zh-CN" b="1" dirty="0">
                <a:solidFill>
                  <a:srgbClr val="003300"/>
                </a:solidFill>
                <a:latin typeface="Arial" panose="020B0604020202020204" pitchFamily="34" charset="0"/>
              </a:rPr>
              <a:t>(</a:t>
            </a:r>
            <a:r>
              <a:rPr lang="en-US" altLang="zh-CN" b="1" dirty="0">
                <a:solidFill>
                  <a:srgbClr val="0000FF"/>
                </a:solidFill>
                <a:latin typeface="Arial" panose="020B0604020202020204" pitchFamily="34" charset="0"/>
              </a:rPr>
              <a:t>diff(y)*</a:t>
            </a:r>
            <a:r>
              <a:rPr lang="en-US" altLang="zh-CN" b="1" dirty="0" err="1">
                <a:solidFill>
                  <a:srgbClr val="0000FF"/>
                </a:solidFill>
                <a:latin typeface="Arial" panose="020B0604020202020204" pitchFamily="34" charset="0"/>
              </a:rPr>
              <a:t>x+y-exp</a:t>
            </a:r>
            <a:r>
              <a:rPr lang="en-US" altLang="zh-CN" b="1" dirty="0">
                <a:solidFill>
                  <a:srgbClr val="0000FF"/>
                </a:solidFill>
                <a:latin typeface="Arial" panose="020B0604020202020204" pitchFamily="34" charset="0"/>
              </a:rPr>
              <a:t>(x)==0</a:t>
            </a:r>
            <a:r>
              <a:rPr lang="en-US" altLang="zh-CN" b="1" dirty="0">
                <a:solidFill>
                  <a:srgbClr val="003300"/>
                </a:solidFill>
                <a:latin typeface="Arial" panose="020B0604020202020204" pitchFamily="34" charset="0"/>
              </a:rPr>
              <a:t>, </a:t>
            </a:r>
            <a:r>
              <a:rPr lang="en-US" altLang="zh-CN" b="1" dirty="0">
                <a:solidFill>
                  <a:srgbClr val="0000FF"/>
                </a:solidFill>
                <a:latin typeface="Arial" panose="020B0604020202020204" pitchFamily="34" charset="0"/>
              </a:rPr>
              <a:t>y(1)==2*</a:t>
            </a:r>
            <a:r>
              <a:rPr lang="en-US" altLang="zh-CN" b="1" dirty="0" err="1">
                <a:solidFill>
                  <a:srgbClr val="0000FF"/>
                </a:solidFill>
                <a:latin typeface="Arial" panose="020B0604020202020204" pitchFamily="34" charset="0"/>
              </a:rPr>
              <a:t>exp</a:t>
            </a:r>
            <a:r>
              <a:rPr lang="en-US" altLang="zh-CN" b="1" dirty="0">
                <a:solidFill>
                  <a:srgbClr val="0000FF"/>
                </a:solidFill>
                <a:latin typeface="Arial" panose="020B0604020202020204" pitchFamily="34" charset="0"/>
              </a:rPr>
              <a:t>(</a:t>
            </a:r>
            <a:r>
              <a:rPr lang="en-US" altLang="zh-CN" b="1" dirty="0" err="1">
                <a:solidFill>
                  <a:srgbClr val="0000FF"/>
                </a:solidFill>
                <a:latin typeface="Arial" panose="020B0604020202020204" pitchFamily="34" charset="0"/>
              </a:rPr>
              <a:t>sym</a:t>
            </a:r>
            <a:r>
              <a:rPr lang="en-US" altLang="zh-CN" b="1" dirty="0">
                <a:solidFill>
                  <a:srgbClr val="0000FF"/>
                </a:solidFill>
                <a:latin typeface="Arial" panose="020B0604020202020204" pitchFamily="34" charset="0"/>
              </a:rPr>
              <a:t>(1))</a:t>
            </a:r>
            <a:r>
              <a:rPr lang="en-US" altLang="zh-CN" b="1" dirty="0">
                <a:solidFill>
                  <a:srgbClr val="003300"/>
                </a:solidFill>
                <a:latin typeface="Arial" panose="020B0604020202020204" pitchFamily="34" charset="0"/>
              </a:rPr>
              <a:t>);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zh-CN" b="1" dirty="0" err="1">
                <a:solidFill>
                  <a:srgbClr val="003300"/>
                </a:solidFill>
                <a:latin typeface="Arial" panose="020B0604020202020204" pitchFamily="34" charset="0"/>
              </a:rPr>
              <a:t>ezplot</a:t>
            </a:r>
            <a:r>
              <a:rPr lang="en-US" altLang="zh-CN" b="1" dirty="0">
                <a:solidFill>
                  <a:srgbClr val="003300"/>
                </a:solidFill>
                <a:latin typeface="Arial" panose="020B0604020202020204" pitchFamily="34" charset="0"/>
              </a:rPr>
              <a:t>(sol);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1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91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1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91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1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91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1589" grpId="0" animBg="1" autoUpdateAnimBg="0"/>
      <p:bldP spid="1091591" grpId="0" animBg="1" autoUpdateAnimBg="0"/>
      <p:bldP spid="1091592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灯片编号占位符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fld id="{DBCF8A4A-74F2-4B3D-9A35-01A13136958C}" type="slidenum">
              <a:rPr kumimoji="0" lang="zh-CN" altLang="en-US" sz="1400"/>
              <a:pPr/>
              <a:t>8</a:t>
            </a:fld>
            <a:endParaRPr kumimoji="0" lang="en-US" altLang="zh-CN" sz="140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6172200" cy="641350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zh-CN" smtClean="0">
                <a:solidFill>
                  <a:srgbClr val="993300"/>
                </a:solidFill>
              </a:rPr>
              <a:t>dsolve </a:t>
            </a:r>
            <a:r>
              <a:rPr lang="zh-CN" altLang="en-US" smtClean="0">
                <a:solidFill>
                  <a:srgbClr val="993300"/>
                </a:solidFill>
              </a:rPr>
              <a:t>举例</a:t>
            </a:r>
          </a:p>
        </p:txBody>
      </p:sp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250825" y="1484313"/>
            <a:ext cx="8305800" cy="176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sz="2800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例3：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求微分方程组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                                    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在初值条件         </a:t>
            </a:r>
          </a:p>
          <a:p>
            <a:pPr eaLnBrk="1" hangingPunct="1">
              <a:lnSpc>
                <a:spcPct val="11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endParaRPr lang="zh-CN" altLang="en-US" b="1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eaLnBrk="1" hangingPunct="1">
              <a:lnSpc>
                <a:spcPct val="11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endParaRPr lang="zh-CN" altLang="en-US" b="1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eaLnBrk="1" hangingPunct="1">
              <a:lnSpc>
                <a:spcPct val="11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下的特解，并画出解函数的图形。</a:t>
            </a:r>
            <a:endParaRPr lang="en-US" altLang="zh-CN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11269" name="Object 4"/>
          <p:cNvGraphicFramePr>
            <a:graphicFrameLocks noChangeAspect="1"/>
          </p:cNvGraphicFramePr>
          <p:nvPr/>
        </p:nvGraphicFramePr>
        <p:xfrm>
          <a:off x="3059113" y="836613"/>
          <a:ext cx="3108325" cy="193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1" name="Equation" r:id="rId3" imgW="1130300" imgH="838200" progId="Equation.DSMT4">
                  <p:embed/>
                </p:oleObj>
              </mc:Choice>
              <mc:Fallback>
                <p:oleObj name="Equation" r:id="rId3" imgW="1130300" imgH="838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836613"/>
                        <a:ext cx="3108325" cy="1938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92613" name="Rectangle 5"/>
          <p:cNvSpPr>
            <a:spLocks noChangeArrowheads="1"/>
          </p:cNvSpPr>
          <p:nvPr/>
        </p:nvSpPr>
        <p:spPr bwMode="auto">
          <a:xfrm>
            <a:off x="539750" y="3500438"/>
            <a:ext cx="8382000" cy="1306512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altLang="zh-CN" b="1">
                <a:solidFill>
                  <a:srgbClr val="003300"/>
                </a:solidFill>
                <a:latin typeface="Arial" panose="020B0604020202020204" pitchFamily="34" charset="0"/>
              </a:rPr>
              <a:t>[x,y]=dsolve('</a:t>
            </a:r>
            <a:r>
              <a:rPr lang="en-US" altLang="zh-CN" b="1">
                <a:solidFill>
                  <a:srgbClr val="0000CC"/>
                </a:solidFill>
                <a:latin typeface="Arial" panose="020B0604020202020204" pitchFamily="34" charset="0"/>
              </a:rPr>
              <a:t>Dx+5*x+y=exp(t)</a:t>
            </a:r>
            <a:r>
              <a:rPr lang="en-US" altLang="zh-CN" b="1">
                <a:solidFill>
                  <a:srgbClr val="003300"/>
                </a:solidFill>
                <a:latin typeface="Arial" panose="020B0604020202020204" pitchFamily="34" charset="0"/>
              </a:rPr>
              <a:t>','</a:t>
            </a:r>
            <a:r>
              <a:rPr lang="en-US" altLang="zh-CN" b="1">
                <a:solidFill>
                  <a:srgbClr val="0000CC"/>
                </a:solidFill>
                <a:latin typeface="Arial" panose="020B0604020202020204" pitchFamily="34" charset="0"/>
              </a:rPr>
              <a:t>Dy-x-3*y=0</a:t>
            </a:r>
            <a:r>
              <a:rPr lang="en-US" altLang="zh-CN" b="1">
                <a:solidFill>
                  <a:srgbClr val="003300"/>
                </a:solidFill>
                <a:latin typeface="Arial" panose="020B0604020202020204" pitchFamily="34" charset="0"/>
              </a:rPr>
              <a:t>', ...   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CN" b="1">
                <a:solidFill>
                  <a:srgbClr val="003300"/>
                </a:solidFill>
                <a:latin typeface="Arial" panose="020B0604020202020204" pitchFamily="34" charset="0"/>
              </a:rPr>
              <a:t>                       </a:t>
            </a:r>
            <a:r>
              <a:rPr lang="en-US" altLang="zh-CN" b="1">
                <a:solidFill>
                  <a:srgbClr val="0000FF"/>
                </a:solidFill>
                <a:latin typeface="Arial" panose="020B0604020202020204" pitchFamily="34" charset="0"/>
              </a:rPr>
              <a:t>'x(0)=1', 'y(0)=0', </a:t>
            </a:r>
            <a:r>
              <a:rPr lang="en-US" altLang="zh-CN" b="1">
                <a:solidFill>
                  <a:srgbClr val="003300"/>
                </a:solidFill>
                <a:latin typeface="Arial" panose="020B0604020202020204" pitchFamily="34" charset="0"/>
              </a:rPr>
              <a:t>'</a:t>
            </a:r>
            <a:r>
              <a:rPr lang="en-US" altLang="zh-CN" b="1">
                <a:solidFill>
                  <a:srgbClr val="0000CC"/>
                </a:solidFill>
                <a:latin typeface="Arial" panose="020B0604020202020204" pitchFamily="34" charset="0"/>
              </a:rPr>
              <a:t>t</a:t>
            </a:r>
            <a:r>
              <a:rPr lang="en-US" altLang="zh-CN" b="1">
                <a:solidFill>
                  <a:srgbClr val="003300"/>
                </a:solidFill>
                <a:latin typeface="Arial" panose="020B0604020202020204" pitchFamily="34" charset="0"/>
              </a:rPr>
              <a:t>')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CN" b="1">
                <a:solidFill>
                  <a:srgbClr val="003300"/>
                </a:solidFill>
                <a:latin typeface="Arial" panose="020B0604020202020204" pitchFamily="34" charset="0"/>
              </a:rPr>
              <a:t>ezplot(x,y,[0,1.3]);</a:t>
            </a:r>
          </a:p>
        </p:txBody>
      </p:sp>
      <p:graphicFrame>
        <p:nvGraphicFramePr>
          <p:cNvPr id="11271" name="Object 6"/>
          <p:cNvGraphicFramePr>
            <a:graphicFrameLocks noChangeAspect="1"/>
          </p:cNvGraphicFramePr>
          <p:nvPr/>
        </p:nvGraphicFramePr>
        <p:xfrm>
          <a:off x="7510463" y="1268413"/>
          <a:ext cx="1633537" cy="1065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2" name="Equation" r:id="rId5" imgW="622030" imgH="482391" progId="Equation.DSMT4">
                  <p:embed/>
                </p:oleObj>
              </mc:Choice>
              <mc:Fallback>
                <p:oleObj name="Equation" r:id="rId5" imgW="622030" imgH="482391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10463" y="1268413"/>
                        <a:ext cx="1633537" cy="1065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92615" name="Text Box 7"/>
          <p:cNvSpPr txBox="1">
            <a:spLocks noChangeArrowheads="1"/>
          </p:cNvSpPr>
          <p:nvPr/>
        </p:nvSpPr>
        <p:spPr bwMode="auto">
          <a:xfrm>
            <a:off x="539750" y="5013325"/>
            <a:ext cx="8305800" cy="141605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注：解微分方程组时，如果所给的输出个数与方程个数相同，则方程组的解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按词典顺序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输出；如果只给一个输出，则输出的是一个包含解的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结构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（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structure）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类型的数据。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2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092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2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92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2613" grpId="0" animBg="1" autoUpdateAnimBg="0"/>
      <p:bldP spid="1092615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灯片编号占位符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fld id="{09C21236-C95A-49EF-A69A-A143E5908A62}" type="slidenum">
              <a:rPr kumimoji="0" lang="zh-CN" altLang="en-US" sz="1400"/>
              <a:pPr/>
              <a:t>9</a:t>
            </a:fld>
            <a:endParaRPr kumimoji="0" lang="en-US" altLang="zh-CN" sz="140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6172200" cy="641350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zh-CN" smtClean="0">
                <a:solidFill>
                  <a:srgbClr val="993300"/>
                </a:solidFill>
              </a:rPr>
              <a:t>dsolve </a:t>
            </a:r>
            <a:r>
              <a:rPr lang="zh-CN" altLang="en-US" smtClean="0">
                <a:solidFill>
                  <a:srgbClr val="993300"/>
                </a:solidFill>
              </a:rPr>
              <a:t>举例</a:t>
            </a:r>
          </a:p>
        </p:txBody>
      </p:sp>
      <p:sp>
        <p:nvSpPr>
          <p:cNvPr id="12292" name="Text Box 3"/>
          <p:cNvSpPr txBox="1">
            <a:spLocks noChangeArrowheads="1"/>
          </p:cNvSpPr>
          <p:nvPr/>
        </p:nvSpPr>
        <p:spPr bwMode="auto">
          <a:xfrm>
            <a:off x="250825" y="1268413"/>
            <a:ext cx="83058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sz="2800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例：</a:t>
            </a:r>
            <a:endParaRPr lang="en-US" altLang="zh-CN" sz="2800" b="1">
              <a:solidFill>
                <a:srgbClr val="006600"/>
              </a:solidFill>
              <a:latin typeface="Courier New" panose="02070309020205020404" pitchFamily="49" charset="0"/>
              <a:ea typeface="黑体" panose="02010609060101010101" pitchFamily="49" charset="-122"/>
            </a:endParaRPr>
          </a:p>
        </p:txBody>
      </p:sp>
      <p:sp>
        <p:nvSpPr>
          <p:cNvPr id="12293" name="Rectangle 4"/>
          <p:cNvSpPr>
            <a:spLocks noChangeArrowheads="1"/>
          </p:cNvSpPr>
          <p:nvPr/>
        </p:nvSpPr>
        <p:spPr bwMode="auto">
          <a:xfrm>
            <a:off x="971550" y="1341438"/>
            <a:ext cx="7696200" cy="904875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altLang="zh-CN" b="1">
                <a:solidFill>
                  <a:srgbClr val="003300"/>
                </a:solidFill>
                <a:latin typeface="Arial" panose="020B0604020202020204" pitchFamily="34" charset="0"/>
              </a:rPr>
              <a:t>[x,y]=dsolve('</a:t>
            </a:r>
            <a:r>
              <a:rPr lang="en-US" altLang="zh-CN" b="1">
                <a:solidFill>
                  <a:srgbClr val="0000FF"/>
                </a:solidFill>
                <a:latin typeface="Arial" panose="020B0604020202020204" pitchFamily="34" charset="0"/>
              </a:rPr>
              <a:t>Dx+5*x=0', 'Dy-3*y=0', ...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CN" b="1">
                <a:solidFill>
                  <a:srgbClr val="0000FF"/>
                </a:solidFill>
                <a:latin typeface="Arial" panose="020B0604020202020204" pitchFamily="34" charset="0"/>
              </a:rPr>
              <a:t>                      'x(0)=1',  'y(0)=1', 't'</a:t>
            </a:r>
            <a:r>
              <a:rPr lang="en-US" altLang="zh-CN" b="1">
                <a:solidFill>
                  <a:srgbClr val="003300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1093637" name="Rectangle 5"/>
          <p:cNvSpPr>
            <a:spLocks noChangeArrowheads="1"/>
          </p:cNvSpPr>
          <p:nvPr/>
        </p:nvSpPr>
        <p:spPr bwMode="auto">
          <a:xfrm>
            <a:off x="971550" y="2349500"/>
            <a:ext cx="7696200" cy="904875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altLang="zh-CN" b="1">
                <a:solidFill>
                  <a:srgbClr val="003300"/>
                </a:solidFill>
                <a:latin typeface="Arial" panose="020B0604020202020204" pitchFamily="34" charset="0"/>
              </a:rPr>
              <a:t>sol = dsolve(</a:t>
            </a:r>
            <a:r>
              <a:rPr lang="en-US" altLang="zh-CN" b="1">
                <a:solidFill>
                  <a:srgbClr val="0000FF"/>
                </a:solidFill>
                <a:latin typeface="Arial" panose="020B0604020202020204" pitchFamily="34" charset="0"/>
              </a:rPr>
              <a:t>'Dx+5*x=0', 'Dy-3*y=0', ...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CN" b="1">
                <a:solidFill>
                  <a:srgbClr val="0000FF"/>
                </a:solidFill>
                <a:latin typeface="Arial" panose="020B0604020202020204" pitchFamily="34" charset="0"/>
              </a:rPr>
              <a:t>                      'x(0)=1',  'y(0)=1', 't'</a:t>
            </a:r>
            <a:r>
              <a:rPr lang="en-US" altLang="zh-CN" b="1">
                <a:solidFill>
                  <a:srgbClr val="003300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1093638" name="Rectangle 6"/>
          <p:cNvSpPr>
            <a:spLocks noChangeArrowheads="1"/>
          </p:cNvSpPr>
          <p:nvPr/>
        </p:nvSpPr>
        <p:spPr bwMode="auto">
          <a:xfrm>
            <a:off x="900113" y="3500438"/>
            <a:ext cx="5565775" cy="503237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zh-CN" altLang="en-US" b="1">
                <a:latin typeface="Arial" panose="020B0604020202020204" pitchFamily="34" charset="0"/>
                <a:ea typeface="黑体" panose="02010609060101010101" pitchFamily="49" charset="-122"/>
              </a:rPr>
              <a:t>这里返回的 </a:t>
            </a:r>
            <a:r>
              <a:rPr lang="en-US" altLang="zh-CN" b="1">
                <a:latin typeface="Arial" panose="020B0604020202020204" pitchFamily="34" charset="0"/>
              </a:rPr>
              <a:t>sol</a:t>
            </a:r>
            <a:r>
              <a:rPr lang="en-US" altLang="zh-CN" b="1">
                <a:latin typeface="Arial" panose="020B0604020202020204" pitchFamily="34" charset="0"/>
                <a:ea typeface="黑体" panose="02010609060101010101" pitchFamily="49" charset="-122"/>
              </a:rPr>
              <a:t> </a:t>
            </a:r>
            <a:r>
              <a:rPr lang="zh-CN" altLang="en-US" b="1">
                <a:latin typeface="Arial" panose="020B0604020202020204" pitchFamily="34" charset="0"/>
                <a:ea typeface="黑体" panose="02010609060101010101" pitchFamily="49" charset="-122"/>
              </a:rPr>
              <a:t>是一个 </a:t>
            </a:r>
            <a:r>
              <a:rPr lang="zh-CN" altLang="en-US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结构类型</a:t>
            </a:r>
            <a:r>
              <a:rPr lang="zh-CN" altLang="en-US" b="1">
                <a:latin typeface="Arial" panose="020B0604020202020204" pitchFamily="34" charset="0"/>
                <a:ea typeface="黑体" panose="02010609060101010101" pitchFamily="49" charset="-122"/>
              </a:rPr>
              <a:t> 的数据</a:t>
            </a:r>
          </a:p>
        </p:txBody>
      </p:sp>
      <p:sp>
        <p:nvSpPr>
          <p:cNvPr id="1093639" name="Line 7"/>
          <p:cNvSpPr>
            <a:spLocks noChangeShapeType="1"/>
          </p:cNvSpPr>
          <p:nvPr/>
        </p:nvSpPr>
        <p:spPr bwMode="auto">
          <a:xfrm flipH="1">
            <a:off x="1331913" y="2781300"/>
            <a:ext cx="0" cy="719138"/>
          </a:xfrm>
          <a:prstGeom prst="line">
            <a:avLst/>
          </a:prstGeom>
          <a:noFill/>
          <a:ln w="38100">
            <a:solidFill>
              <a:schemeClr val="hlink"/>
            </a:solidFill>
            <a:miter lim="800000"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093640" name="Rectangle 8"/>
          <p:cNvSpPr>
            <a:spLocks noChangeArrowheads="1"/>
          </p:cNvSpPr>
          <p:nvPr/>
        </p:nvSpPr>
        <p:spPr bwMode="auto">
          <a:xfrm>
            <a:off x="900113" y="4149725"/>
            <a:ext cx="7696200" cy="904875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altLang="zh-CN" b="1">
                <a:solidFill>
                  <a:srgbClr val="003300"/>
                </a:solidFill>
                <a:latin typeface="Arial" panose="020B0604020202020204" pitchFamily="34" charset="0"/>
              </a:rPr>
              <a:t>sol.x   </a:t>
            </a:r>
            <a:r>
              <a:rPr lang="en-US" altLang="zh-CN" b="1">
                <a:solidFill>
                  <a:srgbClr val="FF3300"/>
                </a:solidFill>
                <a:latin typeface="Arial" panose="020B0604020202020204" pitchFamily="34" charset="0"/>
              </a:rPr>
              <a:t>% </a:t>
            </a:r>
            <a:r>
              <a:rPr lang="zh-CN" altLang="en-US" b="1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查看解函数</a:t>
            </a:r>
            <a:r>
              <a:rPr lang="zh-CN" altLang="en-US" b="1">
                <a:solidFill>
                  <a:srgbClr val="003300"/>
                </a:solidFill>
                <a:latin typeface="Arial" panose="020B0604020202020204" pitchFamily="34" charset="0"/>
              </a:rPr>
              <a:t> </a:t>
            </a:r>
            <a:r>
              <a:rPr lang="en-US" altLang="zh-CN" b="1">
                <a:solidFill>
                  <a:srgbClr val="003300"/>
                </a:solidFill>
                <a:latin typeface="Arial" panose="020B0604020202020204" pitchFamily="34" charset="0"/>
              </a:rPr>
              <a:t>x(t)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CN" b="1">
                <a:solidFill>
                  <a:srgbClr val="003300"/>
                </a:solidFill>
                <a:latin typeface="Arial" panose="020B0604020202020204" pitchFamily="34" charset="0"/>
              </a:rPr>
              <a:t>sol.y   </a:t>
            </a:r>
            <a:r>
              <a:rPr lang="en-US" altLang="zh-CN" b="1">
                <a:solidFill>
                  <a:srgbClr val="FF3300"/>
                </a:solidFill>
                <a:latin typeface="Arial" panose="020B0604020202020204" pitchFamily="34" charset="0"/>
              </a:rPr>
              <a:t>% </a:t>
            </a:r>
            <a:r>
              <a:rPr lang="zh-CN" altLang="en-US" b="1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查看解函数</a:t>
            </a:r>
            <a:r>
              <a:rPr lang="zh-CN" altLang="en-US" b="1">
                <a:solidFill>
                  <a:srgbClr val="003300"/>
                </a:solidFill>
                <a:latin typeface="Arial" panose="020B0604020202020204" pitchFamily="34" charset="0"/>
              </a:rPr>
              <a:t> </a:t>
            </a:r>
            <a:r>
              <a:rPr lang="en-US" altLang="zh-CN" b="1">
                <a:solidFill>
                  <a:srgbClr val="003300"/>
                </a:solidFill>
                <a:latin typeface="Arial" panose="020B0604020202020204" pitchFamily="34" charset="0"/>
              </a:rPr>
              <a:t>y(t)</a:t>
            </a:r>
          </a:p>
        </p:txBody>
      </p:sp>
      <p:sp>
        <p:nvSpPr>
          <p:cNvPr id="1093642" name="Text Box 10"/>
          <p:cNvSpPr txBox="1">
            <a:spLocks noChangeArrowheads="1"/>
          </p:cNvSpPr>
          <p:nvPr/>
        </p:nvSpPr>
        <p:spPr bwMode="auto">
          <a:xfrm>
            <a:off x="900113" y="5373688"/>
            <a:ext cx="7689850" cy="53975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>
                    <a:alpha val="10196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en-US" altLang="zh-CN" b="1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dsolve</a:t>
            </a:r>
            <a:r>
              <a:rPr lang="zh-CN" altLang="en-US" b="1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的输出个数只能为一个或与方程个数相等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93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93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093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093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93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3637" grpId="0" animBg="1" autoUpdateAnimBg="0"/>
      <p:bldP spid="1093638" grpId="0" animBg="1" autoUpdateAnimBg="0"/>
      <p:bldP spid="1093639" grpId="0" animBg="1"/>
      <p:bldP spid="1093640" grpId="0" animBg="1" autoUpdateAnimBg="0"/>
      <p:bldP spid="1093642" grpId="0" animBg="1" autoUpdateAnimBg="0"/>
    </p:bld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imes New Roman"/>
        <a:ea typeface="宋体"/>
        <a:cs typeface=""/>
      </a:majorFont>
      <a:minorFont>
        <a:latin typeface="Times New Roman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10821</TotalTime>
  <Words>1119</Words>
  <Application>Microsoft Office PowerPoint</Application>
  <PresentationFormat>全屏显示(4:3)</PresentationFormat>
  <Paragraphs>162</Paragraphs>
  <Slides>17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8" baseType="lpstr">
      <vt:lpstr>黑体</vt:lpstr>
      <vt:lpstr>楷体_GB2312</vt:lpstr>
      <vt:lpstr>宋体</vt:lpstr>
      <vt:lpstr>Arial</vt:lpstr>
      <vt:lpstr>Consolas</vt:lpstr>
      <vt:lpstr>Courier New</vt:lpstr>
      <vt:lpstr>Tahoma</vt:lpstr>
      <vt:lpstr>Times New Roman</vt:lpstr>
      <vt:lpstr>Wingdings</vt:lpstr>
      <vt:lpstr>Blends</vt:lpstr>
      <vt:lpstr>Equation</vt:lpstr>
      <vt:lpstr>第二讲</vt:lpstr>
      <vt:lpstr>Matlab 解初值问题函数</vt:lpstr>
      <vt:lpstr>符号求解</vt:lpstr>
      <vt:lpstr>dsolve 求解析解</vt:lpstr>
      <vt:lpstr>dsolve 的使用</vt:lpstr>
      <vt:lpstr>dsolve 的使用</vt:lpstr>
      <vt:lpstr>dsolve 举例</vt:lpstr>
      <vt:lpstr>dsolve 举例</vt:lpstr>
      <vt:lpstr>dsolve 举例</vt:lpstr>
      <vt:lpstr>dsolve 举例</vt:lpstr>
      <vt:lpstr>dsolve 举例</vt:lpstr>
      <vt:lpstr>数值求解</vt:lpstr>
      <vt:lpstr>数值求解</vt:lpstr>
      <vt:lpstr>Matlab的ODE求解器</vt:lpstr>
      <vt:lpstr>参数说明</vt:lpstr>
      <vt:lpstr>数值求解举例</vt:lpstr>
      <vt:lpstr>数值求解举例</vt:lpstr>
    </vt:vector>
  </TitlesOfParts>
  <Company>联想（北京）有限公司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Lenovo User</dc:creator>
  <cp:lastModifiedBy>user</cp:lastModifiedBy>
  <cp:revision>919</cp:revision>
  <cp:lastPrinted>1601-01-01T00:00:00Z</cp:lastPrinted>
  <dcterms:created xsi:type="dcterms:W3CDTF">2005-02-05T01:21:04Z</dcterms:created>
  <dcterms:modified xsi:type="dcterms:W3CDTF">2017-03-15T10:16:49Z</dcterms:modified>
</cp:coreProperties>
</file>