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sldIdLst>
    <p:sldId id="422" r:id="rId2"/>
    <p:sldId id="404" r:id="rId3"/>
    <p:sldId id="421" r:id="rId4"/>
    <p:sldId id="405" r:id="rId5"/>
    <p:sldId id="406" r:id="rId6"/>
    <p:sldId id="417" r:id="rId7"/>
    <p:sldId id="407" r:id="rId8"/>
    <p:sldId id="408" r:id="rId9"/>
    <p:sldId id="409" r:id="rId10"/>
    <p:sldId id="418" r:id="rId11"/>
    <p:sldId id="419" r:id="rId12"/>
    <p:sldId id="420" r:id="rId13"/>
    <p:sldId id="410" r:id="rId14"/>
    <p:sldId id="411" r:id="rId15"/>
    <p:sldId id="412" r:id="rId16"/>
    <p:sldId id="413" r:id="rId17"/>
    <p:sldId id="41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FFFF00"/>
    <a:srgbClr val="0033CC"/>
    <a:srgbClr val="FF3300"/>
    <a:srgbClr val="CC9900"/>
    <a:srgbClr val="00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 autoAdjust="0"/>
    <p:restoredTop sz="86364" autoAdjust="0"/>
  </p:normalViewPr>
  <p:slideViewPr>
    <p:cSldViewPr>
      <p:cViewPr varScale="1">
        <p:scale>
          <a:sx n="74" d="100"/>
          <a:sy n="74" d="100"/>
        </p:scale>
        <p:origin x="30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>
              <a:defRPr/>
            </a:pPr>
            <a:fld id="{9A3C11B1-1FB3-49EE-8779-A82FE44ADC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809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7618235-5524-4FA2-A24A-EAC4830CDB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392932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47E93-6082-4ACA-857E-9704A6EC86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406852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2CA5E-EE52-4E14-90C6-86A252D275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353275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24BFB-0FF1-4871-A514-4E183B73A8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2006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5F83-920B-4B2A-A871-C7575C5505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680067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B293D-4653-4B3A-AB87-1813700416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815500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F93D-0447-46E9-8E2F-4ED01EE4B0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35168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4026-AF0B-47B8-964D-4A9564C284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44502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0BF0-3624-46B0-ABE1-0F89F967D8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031700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765E-30FF-4C8F-A9B3-D481A1C783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645103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38A0-D004-43D2-8852-3339999938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401406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294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3BA3B0F1-33F1-41BB-9E9F-65C03173C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第二讲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常微分方程数值</a:t>
            </a:r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求解</a:t>
            </a: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386885" y="4445322"/>
            <a:ext cx="55446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求解</a:t>
            </a:r>
          </a:p>
        </p:txBody>
      </p:sp>
    </p:spTree>
    <p:extLst>
      <p:ext uri="{BB962C8B-B14F-4D97-AF65-F5344CB8AC3E}">
        <p14:creationId xmlns:p14="http://schemas.microsoft.com/office/powerpoint/2010/main" val="117443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574FAC6D-DDD9-48DC-A067-A8D44267EE58}" type="slidenum">
              <a:rPr kumimoji="0" lang="zh-CN" altLang="en-US" sz="1400"/>
              <a:pPr/>
              <a:t>10</a:t>
            </a:fld>
            <a:endParaRPr kumimoji="0" lang="en-US" altLang="zh-CN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30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使用符号方程</a:t>
            </a:r>
            <a:endParaRPr lang="en-US" altLang="zh-CN" sz="2800" b="1">
              <a:solidFill>
                <a:srgbClr val="006600"/>
              </a:solidFill>
              <a:latin typeface="Courier New" panose="02070309020205020404" pitchFamily="49" charset="0"/>
              <a:ea typeface="黑体" panose="02010609060101010101" pitchFamily="49" charset="-122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755650" y="1844675"/>
            <a:ext cx="7696200" cy="130651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syms   x(t)   y(t)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sol=dsolve(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diff(x)+5*x==0, diff(y)-3*y==0, ...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                    x(0)==1, y(0)==1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507E4F79-C6AA-4A18-8A1B-AE9DD33A00E9}" type="slidenum">
              <a:rPr kumimoji="0" lang="zh-CN" altLang="en-US" sz="1400"/>
              <a:pPr/>
              <a:t>11</a:t>
            </a:fld>
            <a:endParaRPr kumimoji="0" lang="en-US" altLang="zh-CN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42988" y="3357563"/>
            <a:ext cx="7696200" cy="50323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s-ES" altLang="zh-CN" b="1">
                <a:solidFill>
                  <a:srgbClr val="003300"/>
                </a:solidFill>
                <a:latin typeface="Arial" panose="020B0604020202020204" pitchFamily="34" charset="0"/>
              </a:rPr>
              <a:t>dsolve(</a:t>
            </a:r>
            <a:r>
              <a:rPr lang="es-ES" altLang="zh-CN" b="1">
                <a:solidFill>
                  <a:srgbClr val="0000FF"/>
                </a:solidFill>
                <a:latin typeface="Arial" panose="020B0604020202020204" pitchFamily="34" charset="0"/>
              </a:rPr>
              <a:t>'D2y=-a^2*y','y(0)=1','Dy(pi/a)=0'</a:t>
            </a:r>
            <a:r>
              <a:rPr lang="es-ES" altLang="zh-CN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  <a:endParaRPr lang="en-US" altLang="zh-CN" b="1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305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求微分方程               的特解，初值条件为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4342" name="Object 8"/>
          <p:cNvGraphicFramePr>
            <a:graphicFrameLocks noChangeAspect="1"/>
          </p:cNvGraphicFramePr>
          <p:nvPr/>
        </p:nvGraphicFramePr>
        <p:xfrm>
          <a:off x="3059113" y="908050"/>
          <a:ext cx="20637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787400" imgH="419100" progId="Equation.DSMT4">
                  <p:embed/>
                </p:oleObj>
              </mc:Choice>
              <mc:Fallback>
                <p:oleObj name="Equation" r:id="rId3" imgW="7874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908050"/>
                        <a:ext cx="20637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11"/>
          <p:cNvGraphicFramePr>
            <a:graphicFrameLocks noChangeAspect="1"/>
          </p:cNvGraphicFramePr>
          <p:nvPr/>
        </p:nvGraphicFramePr>
        <p:xfrm>
          <a:off x="1835150" y="1916113"/>
          <a:ext cx="35290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1346200" imgH="203200" progId="Equation.DSMT4">
                  <p:embed/>
                </p:oleObj>
              </mc:Choice>
              <mc:Fallback>
                <p:oleObj name="Equation" r:id="rId5" imgW="1346200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916113"/>
                        <a:ext cx="35290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900113" y="2492375"/>
            <a:ext cx="2659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其中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是符号常量</a:t>
            </a:r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1042988" y="4076700"/>
            <a:ext cx="7696200" cy="130651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syms y(t)  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dy = diff(y)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sol=dsolve(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diff(y,2)==-a^2*y, y(0)==1, dy(pi/a)==0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D4889911-90EC-4C3D-8E41-FA2D1549213D}" type="slidenum">
              <a:rPr kumimoji="0" lang="zh-CN" altLang="en-US" sz="1400"/>
              <a:pPr/>
              <a:t>12</a:t>
            </a:fld>
            <a:endParaRPr kumimoji="0" lang="en-US" altLang="zh-CN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mtClean="0">
                <a:solidFill>
                  <a:srgbClr val="993300"/>
                </a:solidFill>
              </a:rPr>
              <a:t>数值求解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03610" y="3140968"/>
            <a:ext cx="72731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ode45、ode23、</a:t>
            </a:r>
            <a:b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</a:br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ode113、ode23t</a:t>
            </a: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、</a:t>
            </a:r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ode15s、</a:t>
            </a:r>
          </a:p>
          <a:p>
            <a:pPr eaLnBrk="1" hangingPunct="1"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4000" b="1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ode23s、ode23tb</a:t>
            </a:r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395288" y="1412875"/>
            <a:ext cx="3744912" cy="1296988"/>
          </a:xfrm>
          <a:prstGeom prst="roundRect">
            <a:avLst>
              <a:gd name="adj" fmla="val 16667"/>
            </a:avLst>
          </a:prstGeom>
          <a:solidFill>
            <a:schemeClr val="accent1">
              <a:alpha val="49019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>
                <a:solidFill>
                  <a:srgbClr val="0000FF"/>
                </a:solidFill>
                <a:ea typeface="黑体" panose="02010609060101010101" pitchFamily="49" charset="-122"/>
              </a:rPr>
              <a:t>数值求解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EF75E151-0813-426F-8DF1-764B7F9A5D2A}" type="slidenum">
              <a:rPr kumimoji="0" lang="zh-CN" altLang="en-US" sz="1400"/>
              <a:pPr/>
              <a:t>13</a:t>
            </a:fld>
            <a:endParaRPr kumimoji="0" lang="en-US" altLang="zh-CN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mtClean="0">
                <a:solidFill>
                  <a:srgbClr val="993300"/>
                </a:solidFill>
              </a:rPr>
              <a:t>数值求解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95288" y="1052513"/>
            <a:ext cx="8305800" cy="6572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b="1">
                <a:solidFill>
                  <a:srgbClr val="003300"/>
                </a:solidFill>
                <a:latin typeface="Arial" panose="020B0604020202020204" pitchFamily="34" charset="0"/>
              </a:rPr>
              <a:t>[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T, Y] = </a:t>
            </a:r>
            <a:r>
              <a:rPr lang="en-US" altLang="zh-CN" sz="3200" b="1">
                <a:solidFill>
                  <a:srgbClr val="006600"/>
                </a:solidFill>
                <a:latin typeface="Arial" panose="020B0604020202020204" pitchFamily="34" charset="0"/>
              </a:rPr>
              <a:t>solver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odefun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, 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tspan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, 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y0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  <a:endParaRPr lang="zh-CN" altLang="en-US" sz="2800" b="1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sp>
        <p:nvSpPr>
          <p:cNvPr id="1094660" name="Rectangle 4"/>
          <p:cNvSpPr>
            <a:spLocks noChangeArrowheads="1"/>
          </p:cNvSpPr>
          <p:nvPr/>
        </p:nvSpPr>
        <p:spPr bwMode="auto">
          <a:xfrm>
            <a:off x="323850" y="1989138"/>
            <a:ext cx="8305800" cy="28051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其中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y0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为初值条件，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tspan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为求解区间；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Matlab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在数值求解时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自动对求解区间进行分割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列向量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中返回的是分割点的值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自变量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Y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数组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中返回的是这些分割点上的近似解，其列数等于应变量的个数。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solidFill>
                  <a:srgbClr val="006600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solver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Matlab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ODE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求解器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（可以是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ode45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ode23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ode113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ode15s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ode23s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ode23t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ode23tb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094661" name="Rectangle 5"/>
          <p:cNvSpPr>
            <a:spLocks noChangeArrowheads="1"/>
          </p:cNvSpPr>
          <p:nvPr/>
        </p:nvSpPr>
        <p:spPr bwMode="auto">
          <a:xfrm>
            <a:off x="323850" y="5084763"/>
            <a:ext cx="8280400" cy="132556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没有一种算法可以有效地解决所有的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ODE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问题，因此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提供了多种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ODE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求解器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对于不同的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ODE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，可以调用不同的</a:t>
            </a:r>
            <a:r>
              <a:rPr lang="zh-CN" altLang="en-US" b="1">
                <a:ea typeface="黑体" panose="02010609060101010101" pitchFamily="49" charset="-122"/>
              </a:rPr>
              <a:t>求解器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0" grpId="0" animBg="1" autoUpdateAnimBg="0"/>
      <p:bldP spid="109466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AF9E947F-22B0-4A02-9B78-F273DEBA0D1A}" type="slidenum">
              <a:rPr kumimoji="0" lang="zh-CN" altLang="en-US" sz="1400"/>
              <a:pPr/>
              <a:t>14</a:t>
            </a:fld>
            <a:endParaRPr kumimoji="0" lang="en-US" altLang="zh-CN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Matlab</a:t>
            </a:r>
            <a:r>
              <a:rPr lang="zh-CN" altLang="en-US" smtClean="0">
                <a:solidFill>
                  <a:srgbClr val="993300"/>
                </a:solidFill>
              </a:rPr>
              <a:t>的</a:t>
            </a:r>
            <a:r>
              <a:rPr lang="en-US" altLang="zh-CN" smtClean="0">
                <a:solidFill>
                  <a:srgbClr val="993300"/>
                </a:solidFill>
              </a:rPr>
              <a:t>ODE</a:t>
            </a:r>
            <a:r>
              <a:rPr lang="zh-CN" altLang="en-US" smtClean="0">
                <a:solidFill>
                  <a:srgbClr val="993300"/>
                </a:solidFill>
              </a:rPr>
              <a:t>求解器</a:t>
            </a:r>
          </a:p>
        </p:txBody>
      </p:sp>
      <p:graphicFrame>
        <p:nvGraphicFramePr>
          <p:cNvPr id="1095683" name="Group 3"/>
          <p:cNvGraphicFramePr>
            <a:graphicFrameLocks noGrp="1"/>
          </p:cNvGraphicFramePr>
          <p:nvPr/>
        </p:nvGraphicFramePr>
        <p:xfrm>
          <a:off x="323850" y="1125538"/>
          <a:ext cx="8610600" cy="5057774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3505200"/>
                <a:gridCol w="2667000"/>
              </a:tblGrid>
              <a:tr h="4255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求解器</a:t>
                      </a: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类型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特点	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说明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ode45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非刚性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单步法；4，5 阶 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R-K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方法；累计截断误差为 (△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x)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3</a:t>
                      </a:r>
                      <a:endParaRPr kumimoji="1" lang="zh-CN" alt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大部分场合的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首选方法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ode23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非刚性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单步法；2，3 阶 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R-K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方法；累计截断误差为 (△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x)</a:t>
                      </a:r>
                      <a:r>
                        <a:rPr kumimoji="1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3</a:t>
                      </a:r>
                      <a:endParaRPr kumimoji="1" lang="zh-CN" alt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使用于精度较低的情形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ode113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非刚性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多步法；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Adams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算法；高低精度均可到 10</a:t>
                      </a:r>
                      <a:r>
                        <a:rPr kumimoji="1" lang="zh-CN" alt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-3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～10</a:t>
                      </a:r>
                      <a:r>
                        <a:rPr kumimoji="1" lang="zh-CN" alt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-6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	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计算时间比 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ode45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短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ode23t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适度刚性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采用梯形算法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适度刚性情形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ode15s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多步法；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Gear’s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反向数值微分；精度中等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若 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ode45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失效时，可尝试使用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ode23s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单步法；2 阶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Rosebrock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算法；低精度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当精度较低时，计算时间比 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ode15s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短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ode23tb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onsolas" panose="020B0609020204030204" pitchFamily="49" charset="0"/>
                        <a:ea typeface="黑体" panose="02010609060101010101" pitchFamily="49" charset="-122"/>
                      </a:endParaRPr>
                    </a:p>
                  </a:txBody>
                  <a:tcPr marL="38100" marR="3810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刚性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梯形算法；低精度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当精度较低时，计算时间比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ode15s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短</a:t>
                      </a:r>
                    </a:p>
                  </a:txBody>
                  <a:tcPr marL="38100" marR="3810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236ACE94-E365-4867-8BDF-70FB9B7D61DC}" type="slidenum">
              <a:rPr kumimoji="0" lang="zh-CN" altLang="en-US" sz="1400"/>
              <a:pPr/>
              <a:t>15</a:t>
            </a:fld>
            <a:endParaRPr kumimoji="0" lang="en-US" altLang="zh-CN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mtClean="0">
                <a:solidFill>
                  <a:srgbClr val="993300"/>
                </a:solidFill>
              </a:rPr>
              <a:t>参数说明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3850" y="1916113"/>
            <a:ext cx="8305800" cy="9779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odefun</a:t>
            </a:r>
            <a:r>
              <a:rPr lang="en-US" altLang="zh-CN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为函数句柄，代表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显式常微分方程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，可以通过匿名函数定义，或在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函数文件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中定义，然后通过函数句柄调用。</a:t>
            </a:r>
          </a:p>
        </p:txBody>
      </p:sp>
      <p:sp>
        <p:nvSpPr>
          <p:cNvPr id="1096708" name="Rectangle 4"/>
          <p:cNvSpPr>
            <a:spLocks noChangeArrowheads="1"/>
          </p:cNvSpPr>
          <p:nvPr/>
        </p:nvSpPr>
        <p:spPr bwMode="auto">
          <a:xfrm>
            <a:off x="539750" y="4437063"/>
            <a:ext cx="8382000" cy="904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f = @(x,y) 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-2*y+2*x^2+2*x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[x,y] = ode45(f, [0,0.5],1);</a:t>
            </a:r>
          </a:p>
        </p:txBody>
      </p:sp>
      <p:sp>
        <p:nvSpPr>
          <p:cNvPr id="1096709" name="Rectangle 5"/>
          <p:cNvSpPr>
            <a:spLocks noChangeArrowheads="1"/>
          </p:cNvSpPr>
          <p:nvPr/>
        </p:nvSpPr>
        <p:spPr bwMode="auto">
          <a:xfrm>
            <a:off x="539750" y="5445125"/>
            <a:ext cx="8353425" cy="53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也可以在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tspan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中指定对求解区间的分割，如：</a:t>
            </a:r>
          </a:p>
        </p:txBody>
      </p:sp>
      <p:sp>
        <p:nvSpPr>
          <p:cNvPr id="1096710" name="Rectangle 6"/>
          <p:cNvSpPr>
            <a:spLocks noChangeArrowheads="1"/>
          </p:cNvSpPr>
          <p:nvPr/>
        </p:nvSpPr>
        <p:spPr bwMode="auto">
          <a:xfrm>
            <a:off x="539750" y="6092825"/>
            <a:ext cx="8382000" cy="50323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[x,y] = ode45(f,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[0:0.1:0.5]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,1);    </a:t>
            </a:r>
            <a:r>
              <a:rPr lang="en-US" altLang="zh-CN" b="1">
                <a:solidFill>
                  <a:srgbClr val="006600"/>
                </a:solidFill>
                <a:latin typeface="Arial" panose="020B0604020202020204" pitchFamily="34" charset="0"/>
              </a:rPr>
              <a:t>%</a:t>
            </a:r>
            <a:r>
              <a:rPr lang="zh-CN" altLang="en-US" b="1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x=[0:0.1:0.5]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23850" y="1052513"/>
            <a:ext cx="8305800" cy="5921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b="1">
                <a:solidFill>
                  <a:srgbClr val="003300"/>
                </a:solidFill>
                <a:latin typeface="Arial" panose="020B0604020202020204" pitchFamily="34" charset="0"/>
              </a:rPr>
              <a:t>[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T, Y] = </a:t>
            </a:r>
            <a:r>
              <a:rPr lang="en-US" altLang="zh-CN" sz="3200" b="1">
                <a:solidFill>
                  <a:srgbClr val="006600"/>
                </a:solidFill>
                <a:latin typeface="Arial" panose="020B0604020202020204" pitchFamily="34" charset="0"/>
              </a:rPr>
              <a:t>solver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odefun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,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tspan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,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y0</a:t>
            </a:r>
            <a:r>
              <a:rPr lang="en-US" altLang="zh-CN" sz="2800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  <a:endParaRPr lang="zh-CN" altLang="en-US" sz="2800" b="1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grpSp>
        <p:nvGrpSpPr>
          <p:cNvPr id="1096712" name="Group 8"/>
          <p:cNvGrpSpPr>
            <a:grpSpLocks/>
          </p:cNvGrpSpPr>
          <p:nvPr/>
        </p:nvGrpSpPr>
        <p:grpSpPr bwMode="auto">
          <a:xfrm>
            <a:off x="179388" y="3068638"/>
            <a:ext cx="8713787" cy="1316037"/>
            <a:chOff x="113" y="1933"/>
            <a:chExt cx="5489" cy="829"/>
          </a:xfrm>
        </p:grpSpPr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249" y="2160"/>
              <a:ext cx="5353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 求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   的数值解，求解区间为 [0,0.5]</a:t>
              </a:r>
              <a:endParaRPr lang="en-US" altLang="zh-CN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8443" name="Object 10"/>
            <p:cNvGraphicFramePr>
              <a:graphicFrameLocks noChangeAspect="1"/>
            </p:cNvGraphicFramePr>
            <p:nvPr/>
          </p:nvGraphicFramePr>
          <p:xfrm>
            <a:off x="921" y="1933"/>
            <a:ext cx="2121" cy="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9" name="Equation" r:id="rId3" imgW="1422400" imgH="660400" progId="Equation.DSMT4">
                    <p:embed/>
                  </p:oleObj>
                </mc:Choice>
                <mc:Fallback>
                  <p:oleObj name="Equation" r:id="rId3" imgW="1422400" imgH="660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1" y="1933"/>
                          <a:ext cx="2121" cy="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4" name="Rectangle 11"/>
            <p:cNvSpPr>
              <a:spLocks noChangeArrowheads="1"/>
            </p:cNvSpPr>
            <p:nvPr/>
          </p:nvSpPr>
          <p:spPr bwMode="auto">
            <a:xfrm>
              <a:off x="113" y="2160"/>
              <a:ext cx="6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例 ：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9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9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8" grpId="0" animBg="1" autoUpdateAnimBg="0"/>
      <p:bldP spid="1096709" grpId="0" animBg="1" autoUpdateAnimBg="0"/>
      <p:bldP spid="10967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978A088E-47FD-4563-BC04-E9DE81CCD238}" type="slidenum">
              <a:rPr kumimoji="0" lang="zh-CN" altLang="en-US" sz="1400"/>
              <a:pPr/>
              <a:t>16</a:t>
            </a:fld>
            <a:endParaRPr kumimoji="0" lang="en-US" altLang="zh-CN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mtClean="0">
                <a:solidFill>
                  <a:srgbClr val="993300"/>
                </a:solidFill>
              </a:rPr>
              <a:t>数值求解举例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23850" y="1052513"/>
            <a:ext cx="8305800" cy="9969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b="1">
                <a:latin typeface="Courier New" panose="02070309020205020404" pitchFamily="49" charset="0"/>
                <a:ea typeface="黑体" panose="02010609060101010101" pitchFamily="49" charset="-122"/>
              </a:rPr>
              <a:t>如果需求解的问题是</a:t>
            </a:r>
            <a:r>
              <a:rPr lang="zh-CN" altLang="en-US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高阶</a:t>
            </a:r>
            <a:r>
              <a:rPr lang="zh-CN" altLang="en-US" b="1">
                <a:latin typeface="Courier New" panose="02070309020205020404" pitchFamily="49" charset="0"/>
                <a:ea typeface="黑体" panose="02010609060101010101" pitchFamily="49" charset="-122"/>
              </a:rPr>
              <a:t>常微分方程，则需将其化为</a:t>
            </a:r>
            <a:r>
              <a:rPr lang="zh-CN" altLang="en-US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一阶常微分方程组</a:t>
            </a:r>
            <a:r>
              <a:rPr lang="zh-CN" altLang="en-US" b="1">
                <a:latin typeface="Courier New" panose="02070309020205020404" pitchFamily="49" charset="0"/>
                <a:ea typeface="黑体" panose="02010609060101010101" pitchFamily="49" charset="-122"/>
              </a:rPr>
              <a:t>，此时必须用</a:t>
            </a:r>
            <a:r>
              <a:rPr lang="zh-CN" altLang="en-US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函数文件</a:t>
            </a:r>
            <a:r>
              <a:rPr lang="zh-CN" altLang="en-US" b="1">
                <a:latin typeface="Courier New" panose="02070309020205020404" pitchFamily="49" charset="0"/>
                <a:ea typeface="黑体" panose="02010609060101010101" pitchFamily="49" charset="-122"/>
              </a:rPr>
              <a:t>来定义该常微分方程组。</a:t>
            </a:r>
            <a:endParaRPr lang="en-US" altLang="zh-CN" b="1">
              <a:latin typeface="Courier New" panose="02070309020205020404" pitchFamily="49" charset="0"/>
              <a:ea typeface="黑体" panose="02010609060101010101" pitchFamily="49" charset="-122"/>
            </a:endParaRPr>
          </a:p>
        </p:txBody>
      </p:sp>
      <p:graphicFrame>
        <p:nvGraphicFramePr>
          <p:cNvPr id="1097732" name="Object 4"/>
          <p:cNvGraphicFramePr>
            <a:graphicFrameLocks noChangeAspect="1"/>
          </p:cNvGraphicFramePr>
          <p:nvPr/>
        </p:nvGraphicFramePr>
        <p:xfrm>
          <a:off x="3635375" y="3860800"/>
          <a:ext cx="3313113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1600200" imgH="1295400" progId="Equation.DSMT4">
                  <p:embed/>
                </p:oleObj>
              </mc:Choice>
              <mc:Fallback>
                <p:oleObj name="Equation" r:id="rId3" imgW="1600200" imgH="1295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860800"/>
                        <a:ext cx="3313113" cy="268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7733" name="Group 5"/>
          <p:cNvGrpSpPr>
            <a:grpSpLocks/>
          </p:cNvGrpSpPr>
          <p:nvPr/>
        </p:nvGrpSpPr>
        <p:grpSpPr bwMode="auto">
          <a:xfrm>
            <a:off x="684213" y="4581525"/>
            <a:ext cx="1689100" cy="1285875"/>
            <a:chOff x="431" y="2886"/>
            <a:chExt cx="1064" cy="810"/>
          </a:xfrm>
        </p:grpSpPr>
        <p:sp>
          <p:nvSpPr>
            <p:cNvPr id="19468" name="Text Box 6"/>
            <p:cNvSpPr txBox="1">
              <a:spLocks noChangeArrowheads="1"/>
            </p:cNvSpPr>
            <p:nvPr/>
          </p:nvSpPr>
          <p:spPr bwMode="auto">
            <a:xfrm>
              <a:off x="431" y="3022"/>
              <a:ext cx="45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令</a:t>
              </a:r>
              <a:r>
                <a:rPr lang="zh-CN" altLang="en-US" b="1">
                  <a:solidFill>
                    <a:srgbClr val="0000CC"/>
                  </a:solidFill>
                  <a:latin typeface="宋体" panose="02010600030101010101" pitchFamily="2" charset="-122"/>
                </a:rPr>
                <a:t>            </a:t>
              </a:r>
              <a:endParaRPr lang="zh-CN" altLang="en-US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19469" name="Object 7"/>
            <p:cNvGraphicFramePr>
              <a:graphicFrameLocks noChangeAspect="1"/>
            </p:cNvGraphicFramePr>
            <p:nvPr/>
          </p:nvGraphicFramePr>
          <p:xfrm>
            <a:off x="748" y="2886"/>
            <a:ext cx="747" cy="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3" name="Equation" r:id="rId5" imgW="609336" imgH="660113" progId="Equation.DSMT4">
                    <p:embed/>
                  </p:oleObj>
                </mc:Choice>
                <mc:Fallback>
                  <p:oleObj name="Equation" r:id="rId5" imgW="609336" imgH="660113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886"/>
                          <a:ext cx="747" cy="8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97736" name="Group 8"/>
          <p:cNvGrpSpPr>
            <a:grpSpLocks/>
          </p:cNvGrpSpPr>
          <p:nvPr/>
        </p:nvGrpSpPr>
        <p:grpSpPr bwMode="auto">
          <a:xfrm>
            <a:off x="179388" y="2349500"/>
            <a:ext cx="8432800" cy="1398588"/>
            <a:chOff x="158" y="1661"/>
            <a:chExt cx="5312" cy="881"/>
          </a:xfrm>
        </p:grpSpPr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612" y="1888"/>
              <a:ext cx="2928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latin typeface="Times New Roman" panose="02020603050405020304" pitchFamily="18" charset="0"/>
                </a:rPr>
                <a:t> 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求解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Ver der Pol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初值问题</a:t>
              </a:r>
            </a:p>
          </p:txBody>
        </p:sp>
        <p:graphicFrame>
          <p:nvGraphicFramePr>
            <p:cNvPr id="19466" name="Object 10"/>
            <p:cNvGraphicFramePr>
              <a:graphicFrameLocks noChangeAspect="1"/>
            </p:cNvGraphicFramePr>
            <p:nvPr/>
          </p:nvGraphicFramePr>
          <p:xfrm>
            <a:off x="3016" y="1661"/>
            <a:ext cx="2454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4" name="Equation" r:id="rId7" imgW="1841500" imgH="660400" progId="Equation.DSMT4">
                    <p:embed/>
                  </p:oleObj>
                </mc:Choice>
                <mc:Fallback>
                  <p:oleObj name="Equation" r:id="rId7" imgW="1841500" imgH="660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1661"/>
                          <a:ext cx="2454" cy="8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58" y="1888"/>
              <a:ext cx="6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例 ：</a:t>
              </a:r>
            </a:p>
          </p:txBody>
        </p:sp>
      </p:grpSp>
      <p:sp>
        <p:nvSpPr>
          <p:cNvPr id="1097740" name="AutoShape 12"/>
          <p:cNvSpPr>
            <a:spLocks noChangeArrowheads="1"/>
          </p:cNvSpPr>
          <p:nvPr/>
        </p:nvSpPr>
        <p:spPr bwMode="auto">
          <a:xfrm>
            <a:off x="2555875" y="4941888"/>
            <a:ext cx="936625" cy="574675"/>
          </a:xfrm>
          <a:prstGeom prst="rightArrow">
            <a:avLst>
              <a:gd name="adj1" fmla="val 50000"/>
              <a:gd name="adj2" fmla="val 407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9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DF2B33E1-1FD5-4BC8-86FC-4759F02FADCC}" type="slidenum">
              <a:rPr kumimoji="0" lang="zh-CN" altLang="en-US" sz="1400"/>
              <a:pPr/>
              <a:t>17</a:t>
            </a:fld>
            <a:endParaRPr kumimoji="0" lang="en-US" altLang="zh-CN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mtClean="0">
                <a:solidFill>
                  <a:srgbClr val="993300"/>
                </a:solidFill>
              </a:rPr>
              <a:t>数值求解举例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6248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先编写函数文件</a:t>
            </a:r>
            <a:r>
              <a:rPr lang="zh-CN" altLang="en-US" b="1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verderpol.m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84213" y="1628775"/>
            <a:ext cx="8208962" cy="15255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function dx=verderpol(t,x)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必须是两个输入和一个输出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global mu; 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其它参数只能通过全局变量传递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dx=[x(2); mu*(1-x(1)^2)*x(2) - x(1)];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必须是列向量</a:t>
            </a:r>
          </a:p>
        </p:txBody>
      </p:sp>
      <p:sp>
        <p:nvSpPr>
          <p:cNvPr id="1098757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8382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然后编写脚本文件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vanderpol_main.m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8758" name="Rectangle 6"/>
          <p:cNvSpPr>
            <a:spLocks noChangeArrowheads="1"/>
          </p:cNvSpPr>
          <p:nvPr/>
        </p:nvSpPr>
        <p:spPr bwMode="auto">
          <a:xfrm>
            <a:off x="684213" y="3860800"/>
            <a:ext cx="7986712" cy="25114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</a:rPr>
              <a:t>clear;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global mu;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</a:rPr>
              <a:t>mu=7;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</a:rPr>
              <a:t>y0=[1; 0];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</a:rPr>
              <a:t>[t,x] = ode45(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@verderpol</a:t>
            </a:r>
            <a:r>
              <a:rPr lang="en-US" altLang="zh-CN" b="1">
                <a:latin typeface="Arial" panose="020B0604020202020204" pitchFamily="34" charset="0"/>
              </a:rPr>
              <a:t>, [0,40], y0);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latin typeface="Arial" panose="020B0604020202020204" pitchFamily="34" charset="0"/>
              </a:rPr>
              <a:t>plot(t, x(:,1));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7" grpId="0" autoUpdateAnimBg="0"/>
      <p:bldP spid="109875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0BB2197D-AE7A-405E-9305-531DE0B53266}" type="slidenum">
              <a:rPr kumimoji="0" lang="zh-CN" altLang="en-US" sz="1400"/>
              <a:pPr/>
              <a:t>2</a:t>
            </a:fld>
            <a:endParaRPr kumimoji="0" lang="en-US" altLang="zh-CN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Matlab </a:t>
            </a:r>
            <a:r>
              <a:rPr lang="zh-CN" altLang="en-US" smtClean="0">
                <a:solidFill>
                  <a:srgbClr val="993300"/>
                </a:solidFill>
              </a:rPr>
              <a:t>解初值问题函数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用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Maltab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自带函数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解初值问题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7772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求解析解：</a:t>
            </a:r>
            <a:r>
              <a:rPr lang="en-US" altLang="zh-CN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dsolve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8208962" cy="235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求数值解： </a:t>
            </a:r>
            <a:b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3200" b="1">
                <a:latin typeface="Consolas" panose="020B0609020204030204" pitchFamily="49" charset="0"/>
                <a:ea typeface="黑体" panose="02010609060101010101" pitchFamily="49" charset="-122"/>
              </a:rPr>
              <a:t>   </a:t>
            </a:r>
            <a:r>
              <a:rPr lang="en-US" altLang="zh-CN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ode45、ode23、</a:t>
            </a:r>
            <a:br>
              <a:rPr lang="en-US" altLang="zh-CN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</a:br>
            <a:r>
              <a:rPr lang="en-US" altLang="zh-CN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   ode113、ode23t</a:t>
            </a:r>
            <a:r>
              <a:rPr lang="zh-CN" altLang="en-US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ode15s、</a:t>
            </a:r>
          </a:p>
          <a:p>
            <a:pPr eaLnBrk="1" hangingPunct="1"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</a:rPr>
              <a:t>   ode23s、ode23tb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3CB29F7D-EB7D-4CF2-AA90-28D47438A146}" type="slidenum">
              <a:rPr kumimoji="0" lang="zh-CN" altLang="en-US" sz="1400"/>
              <a:pPr/>
              <a:t>3</a:t>
            </a:fld>
            <a:endParaRPr kumimoji="0" lang="en-US" altLang="zh-CN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mtClean="0">
                <a:solidFill>
                  <a:srgbClr val="993300"/>
                </a:solidFill>
              </a:rPr>
              <a:t>符号求解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220072" y="1719737"/>
            <a:ext cx="23762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4400" b="1" dirty="0" err="1">
                <a:solidFill>
                  <a:srgbClr val="0000FF"/>
                </a:solidFill>
                <a:latin typeface="Consolas" panose="020B0609020204030204" pitchFamily="49" charset="0"/>
                <a:ea typeface="楷体_GB2312" panose="02010609030101010101" pitchFamily="49" charset="-122"/>
                <a:cs typeface="Consolas" panose="020B0609020204030204" pitchFamily="49" charset="0"/>
              </a:rPr>
              <a:t>dsolve</a:t>
            </a:r>
            <a:endParaRPr lang="en-US" altLang="zh-CN" sz="4400" b="1" dirty="0">
              <a:solidFill>
                <a:srgbClr val="0000FF"/>
              </a:solidFill>
              <a:latin typeface="Consolas" panose="020B0609020204030204" pitchFamily="49" charset="0"/>
              <a:ea typeface="楷体_GB2312" panose="02010609030101010101" pitchFamily="49" charset="-122"/>
              <a:cs typeface="Consolas" panose="020B0609020204030204" pitchFamily="49" charset="0"/>
            </a:endParaRP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611188" y="1412875"/>
            <a:ext cx="3744912" cy="1296988"/>
          </a:xfrm>
          <a:prstGeom prst="roundRect">
            <a:avLst>
              <a:gd name="adj" fmla="val 16667"/>
            </a:avLst>
          </a:prstGeom>
          <a:solidFill>
            <a:schemeClr val="accent1">
              <a:alpha val="49019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>
                <a:solidFill>
                  <a:srgbClr val="0000FF"/>
                </a:solidFill>
                <a:ea typeface="黑体" panose="02010609060101010101" pitchFamily="49" charset="-122"/>
              </a:rPr>
              <a:t>符号求解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80D9F1EF-4C02-4DBF-BFCD-DE16824308D2}" type="slidenum">
              <a:rPr kumimoji="0" lang="zh-CN" altLang="en-US" sz="1400"/>
              <a:pPr/>
              <a:t>4</a:t>
            </a:fld>
            <a:endParaRPr kumimoji="0" lang="en-US" altLang="zh-CN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求解析解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求解析解：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dsolve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89540" name="Rectangle 4"/>
          <p:cNvSpPr>
            <a:spLocks noChangeArrowheads="1"/>
          </p:cNvSpPr>
          <p:nvPr/>
        </p:nvSpPr>
        <p:spPr bwMode="auto">
          <a:xfrm>
            <a:off x="684213" y="1700213"/>
            <a:ext cx="8064500" cy="4699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200" b="1">
                <a:solidFill>
                  <a:srgbClr val="003300"/>
                </a:solidFill>
                <a:latin typeface="Arial" panose="020B0604020202020204" pitchFamily="34" charset="0"/>
              </a:rPr>
              <a:t>y=dsolve('</a:t>
            </a:r>
            <a:r>
              <a:rPr lang="en-US" altLang="zh-CN" sz="2200" b="1">
                <a:solidFill>
                  <a:srgbClr val="0000FF"/>
                </a:solidFill>
                <a:latin typeface="Arial" panose="020B0604020202020204" pitchFamily="34" charset="0"/>
              </a:rPr>
              <a:t>eq1</a:t>
            </a:r>
            <a:r>
              <a:rPr lang="en-US" altLang="zh-CN" sz="2200" b="1">
                <a:solidFill>
                  <a:srgbClr val="003300"/>
                </a:solidFill>
                <a:latin typeface="Arial" panose="020B0604020202020204" pitchFamily="34" charset="0"/>
              </a:rPr>
              <a:t>','</a:t>
            </a:r>
            <a:r>
              <a:rPr lang="en-US" altLang="zh-CN" sz="2200" b="1">
                <a:solidFill>
                  <a:srgbClr val="0000FF"/>
                </a:solidFill>
                <a:latin typeface="Arial" panose="020B0604020202020204" pitchFamily="34" charset="0"/>
              </a:rPr>
              <a:t>eq2</a:t>
            </a:r>
            <a:r>
              <a:rPr lang="en-US" altLang="zh-CN" sz="2200" b="1">
                <a:solidFill>
                  <a:srgbClr val="003300"/>
                </a:solidFill>
                <a:latin typeface="Arial" panose="020B0604020202020204" pitchFamily="34" charset="0"/>
              </a:rPr>
              <a:t>', ... ,'</a:t>
            </a:r>
            <a:r>
              <a:rPr lang="en-US" altLang="zh-CN" sz="2200" b="1">
                <a:solidFill>
                  <a:srgbClr val="0000FF"/>
                </a:solidFill>
                <a:latin typeface="Arial" panose="020B0604020202020204" pitchFamily="34" charset="0"/>
              </a:rPr>
              <a:t>cond1</a:t>
            </a:r>
            <a:r>
              <a:rPr lang="en-US" altLang="zh-CN" sz="2200" b="1">
                <a:solidFill>
                  <a:srgbClr val="003300"/>
                </a:solidFill>
                <a:latin typeface="Arial" panose="020B0604020202020204" pitchFamily="34" charset="0"/>
              </a:rPr>
              <a:t>','</a:t>
            </a:r>
            <a:r>
              <a:rPr lang="en-US" altLang="zh-CN" sz="2200" b="1">
                <a:solidFill>
                  <a:srgbClr val="0000FF"/>
                </a:solidFill>
                <a:latin typeface="Arial" panose="020B0604020202020204" pitchFamily="34" charset="0"/>
              </a:rPr>
              <a:t>cond2</a:t>
            </a:r>
            <a:r>
              <a:rPr lang="en-US" altLang="zh-CN" sz="2200" b="1">
                <a:solidFill>
                  <a:srgbClr val="003300"/>
                </a:solidFill>
                <a:latin typeface="Arial" panose="020B0604020202020204" pitchFamily="34" charset="0"/>
              </a:rPr>
              <a:t>', ... ,'</a:t>
            </a:r>
            <a:r>
              <a:rPr lang="en-US" altLang="zh-CN" sz="2200" b="1">
                <a:solidFill>
                  <a:srgbClr val="0000FF"/>
                </a:solidFill>
                <a:latin typeface="Arial" panose="020B0604020202020204" pitchFamily="34" charset="0"/>
              </a:rPr>
              <a:t>v</a:t>
            </a:r>
            <a:r>
              <a:rPr lang="en-US" altLang="zh-CN" sz="2200" b="1">
                <a:solidFill>
                  <a:srgbClr val="003300"/>
                </a:solidFill>
                <a:latin typeface="Arial" panose="020B0604020202020204" pitchFamily="34" charset="0"/>
              </a:rPr>
              <a:t>')</a:t>
            </a:r>
            <a:endParaRPr lang="zh-CN" altLang="en-US" sz="2200" b="1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sp>
        <p:nvSpPr>
          <p:cNvPr id="1089541" name="Text Box 5"/>
          <p:cNvSpPr txBox="1">
            <a:spLocks noChangeArrowheads="1"/>
          </p:cNvSpPr>
          <p:nvPr/>
        </p:nvSpPr>
        <p:spPr bwMode="auto">
          <a:xfrm>
            <a:off x="395288" y="2349500"/>
            <a:ext cx="8534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其中</a:t>
            </a:r>
            <a:r>
              <a:rPr lang="zh-CN" altLang="en-US" b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y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为输出的解，</a:t>
            </a:r>
            <a:r>
              <a:rPr lang="zh-CN" altLang="en-US" b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eq1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eq2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...</a:t>
            </a:r>
            <a:r>
              <a:rPr lang="en-US" altLang="zh-CN" b="1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为方程，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cond1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cond2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...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为初值条件，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v</a:t>
            </a:r>
            <a:r>
              <a:rPr lang="en-US" altLang="zh-CN" b="1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为自变量。</a:t>
            </a:r>
          </a:p>
        </p:txBody>
      </p:sp>
      <p:sp>
        <p:nvSpPr>
          <p:cNvPr id="1089542" name="Text Box 6"/>
          <p:cNvSpPr txBox="1">
            <a:spLocks noChangeArrowheads="1"/>
          </p:cNvSpPr>
          <p:nvPr/>
        </p:nvSpPr>
        <p:spPr bwMode="auto">
          <a:xfrm>
            <a:off x="323850" y="3716338"/>
            <a:ext cx="84978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 1：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求微分方程                                    的通解，并验证。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89543" name="Object 7"/>
          <p:cNvGraphicFramePr>
            <a:graphicFrameLocks noChangeAspect="1"/>
          </p:cNvGraphicFramePr>
          <p:nvPr/>
        </p:nvGraphicFramePr>
        <p:xfrm>
          <a:off x="3132138" y="3644900"/>
          <a:ext cx="27638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1091726" imgH="393529" progId="Equation.DSMT4">
                  <p:embed/>
                </p:oleObj>
              </mc:Choice>
              <mc:Fallback>
                <p:oleObj name="Equation" r:id="rId3" imgW="1091726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644900"/>
                        <a:ext cx="27638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9544" name="Rectangle 8"/>
          <p:cNvSpPr>
            <a:spLocks noChangeArrowheads="1"/>
          </p:cNvSpPr>
          <p:nvPr/>
        </p:nvSpPr>
        <p:spPr bwMode="auto">
          <a:xfrm>
            <a:off x="539750" y="4508500"/>
            <a:ext cx="8153400" cy="5397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sol=</a:t>
            </a:r>
            <a:r>
              <a:rPr lang="en-US" altLang="zh-CN" b="1" dirty="0" err="1">
                <a:latin typeface="Consolas" panose="020B0609020204030204" pitchFamily="49" charset="0"/>
                <a:cs typeface="Consolas" panose="020B0609020204030204" pitchFamily="49" charset="0"/>
              </a:rPr>
              <a:t>dsolve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'Dy+2*x*y=x*</a:t>
            </a:r>
            <a:r>
              <a:rPr lang="en-US" altLang="zh-CN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(-x^2)',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'x')</a:t>
            </a:r>
            <a:endParaRPr lang="zh-CN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89545" name="Rectangle 9"/>
          <p:cNvSpPr>
            <a:spLocks noChangeArrowheads="1"/>
          </p:cNvSpPr>
          <p:nvPr/>
        </p:nvSpPr>
        <p:spPr bwMode="auto">
          <a:xfrm>
            <a:off x="539750" y="5300663"/>
            <a:ext cx="8135938" cy="904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syms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diff(sol)+2*x*sol - x*</a:t>
            </a:r>
            <a:r>
              <a:rPr lang="en-US" altLang="zh-CN" b="1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(-x^2)  </a:t>
            </a:r>
            <a:r>
              <a:rPr lang="en-US" altLang="zh-CN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% </a:t>
            </a:r>
            <a:r>
              <a:rPr lang="zh-CN" altLang="en-US" b="1" dirty="0">
                <a:latin typeface="Consolas" panose="020B0609020204030204" pitchFamily="49" charset="0"/>
                <a:ea typeface="黑体" panose="02010609060101010101" pitchFamily="49" charset="-122"/>
                <a:cs typeface="Consolas" panose="020B0609020204030204" pitchFamily="49" charset="0"/>
              </a:rPr>
              <a:t>验证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108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8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40" grpId="0" animBg="1" autoUpdateAnimBg="0"/>
      <p:bldP spid="1089541" grpId="0" autoUpdateAnimBg="0"/>
      <p:bldP spid="1089542" grpId="0" autoUpdateAnimBg="0"/>
      <p:bldP spid="1089544" grpId="0" animBg="1" autoUpdateAnimBg="0"/>
      <p:bldP spid="10895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050C807E-8EE5-452F-853D-53E77FE47A25}" type="slidenum">
              <a:rPr kumimoji="0" lang="zh-CN" altLang="en-US" sz="1400"/>
              <a:pPr/>
              <a:t>5</a:t>
            </a:fld>
            <a:endParaRPr kumimoji="0" lang="en-US" altLang="zh-CN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的使用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几点说明</a:t>
            </a:r>
          </a:p>
        </p:txBody>
      </p:sp>
      <p:sp>
        <p:nvSpPr>
          <p:cNvPr id="1090564" name="Text Box 4"/>
          <p:cNvSpPr txBox="1">
            <a:spLocks noChangeArrowheads="1"/>
          </p:cNvSpPr>
          <p:nvPr/>
        </p:nvSpPr>
        <p:spPr bwMode="auto">
          <a:xfrm>
            <a:off x="611188" y="2781300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如果省略初值条件，则表示求通解；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0565" name="Text Box 5"/>
          <p:cNvSpPr txBox="1">
            <a:spLocks noChangeArrowheads="1"/>
          </p:cNvSpPr>
          <p:nvPr/>
        </p:nvSpPr>
        <p:spPr bwMode="auto">
          <a:xfrm>
            <a:off x="611188" y="3141663"/>
            <a:ext cx="7772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如果省略自变量，则默认自变量为  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90566" name="Rectangle 6"/>
          <p:cNvSpPr>
            <a:spLocks noChangeArrowheads="1"/>
          </p:cNvSpPr>
          <p:nvPr/>
        </p:nvSpPr>
        <p:spPr bwMode="auto">
          <a:xfrm>
            <a:off x="1042988" y="4005263"/>
            <a:ext cx="6934200" cy="942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dsolve('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Dy=2*x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','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x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'); 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%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dy/dx = 2x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dsolve('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Dy=2*x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');      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%</a:t>
            </a:r>
            <a:r>
              <a:rPr lang="en-US" altLang="zh-CN" b="1">
                <a:solidFill>
                  <a:srgbClr val="CC9900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dy/dt = 2x</a:t>
            </a:r>
            <a:endParaRPr lang="zh-CN" altLang="en-US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1090567" name="Text Box 7"/>
          <p:cNvSpPr txBox="1">
            <a:spLocks noChangeArrowheads="1"/>
          </p:cNvSpPr>
          <p:nvPr/>
        </p:nvSpPr>
        <p:spPr bwMode="auto">
          <a:xfrm>
            <a:off x="611188" y="5300663"/>
            <a:ext cx="7416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若找不到解析解，则提出警告，并返回空解。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611188" y="1628775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微分方程中用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表示对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自变量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的导数，如：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971550" y="2133600"/>
            <a:ext cx="7543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>
                <a:latin typeface="Arial" panose="020B0604020202020204" pitchFamily="34" charset="0"/>
              </a:rPr>
              <a:t>Dy            y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</a:t>
            </a:r>
            <a:r>
              <a:rPr lang="en-US" altLang="zh-CN" b="1">
                <a:latin typeface="Arial" panose="020B0604020202020204" pitchFamily="34" charset="0"/>
                <a:ea typeface="楷体_GB2312" panose="02010609030101010101" pitchFamily="49" charset="-122"/>
              </a:rPr>
              <a:t>；</a:t>
            </a:r>
            <a:r>
              <a:rPr lang="en-US" altLang="zh-CN" b="1">
                <a:latin typeface="Arial" panose="020B0604020202020204" pitchFamily="34" charset="0"/>
              </a:rPr>
              <a:t> D2y             y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''</a:t>
            </a:r>
            <a:r>
              <a:rPr lang="en-US" altLang="zh-CN" b="1">
                <a:latin typeface="Arial" panose="020B0604020202020204" pitchFamily="34" charset="0"/>
                <a:ea typeface="楷体_GB2312" panose="02010609030101010101" pitchFamily="49" charset="-122"/>
              </a:rPr>
              <a:t>；</a:t>
            </a:r>
            <a:r>
              <a:rPr lang="en-US" altLang="zh-CN" b="1">
                <a:latin typeface="Arial" panose="020B0604020202020204" pitchFamily="34" charset="0"/>
              </a:rPr>
              <a:t> D3y             y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'''</a:t>
            </a:r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1581150" y="2438400"/>
            <a:ext cx="762000" cy="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3924300" y="2420938"/>
            <a:ext cx="762000" cy="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6227763" y="2420938"/>
            <a:ext cx="762000" cy="0"/>
          </a:xfrm>
          <a:prstGeom prst="line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9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9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4" grpId="0" autoUpdateAnimBg="0"/>
      <p:bldP spid="1090565" grpId="0" autoUpdateAnimBg="0"/>
      <p:bldP spid="1090566" grpId="0" animBg="1" autoUpdateAnimBg="0"/>
      <p:bldP spid="10905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52990F84-7DCD-4CEF-812A-DAC46D43F081}" type="slidenum">
              <a:rPr kumimoji="0" lang="zh-CN" altLang="en-US" sz="1400"/>
              <a:pPr/>
              <a:t>6</a:t>
            </a:fld>
            <a:endParaRPr kumimoji="0" lang="en-US" altLang="zh-CN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的使用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使用符号方程</a:t>
            </a:r>
          </a:p>
        </p:txBody>
      </p:sp>
      <p:sp>
        <p:nvSpPr>
          <p:cNvPr id="1101828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77724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导数：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diff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如 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diff(y)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diff(y,2)</a:t>
            </a:r>
          </a:p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等号：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==</a:t>
            </a:r>
          </a:p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必须声明应变量与自变量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!</a:t>
            </a:r>
          </a:p>
        </p:txBody>
      </p:sp>
      <p:sp>
        <p:nvSpPr>
          <p:cNvPr id="1101837" name="Text Box 13"/>
          <p:cNvSpPr txBox="1">
            <a:spLocks noChangeArrowheads="1"/>
          </p:cNvSpPr>
          <p:nvPr/>
        </p:nvSpPr>
        <p:spPr bwMode="auto">
          <a:xfrm>
            <a:off x="395288" y="3573463"/>
            <a:ext cx="849788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 1：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求微分方程                                    的通解，并验证。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01838" name="Object 14"/>
          <p:cNvGraphicFramePr>
            <a:graphicFrameLocks noChangeAspect="1"/>
          </p:cNvGraphicFramePr>
          <p:nvPr/>
        </p:nvGraphicFramePr>
        <p:xfrm>
          <a:off x="3203575" y="3502025"/>
          <a:ext cx="27638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1091726" imgH="393529" progId="Equation.DSMT4">
                  <p:embed/>
                </p:oleObj>
              </mc:Choice>
              <mc:Fallback>
                <p:oleObj name="Equation" r:id="rId3" imgW="1091726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502025"/>
                        <a:ext cx="27638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1839" name="Rectangle 15"/>
          <p:cNvSpPr>
            <a:spLocks noChangeArrowheads="1"/>
          </p:cNvSpPr>
          <p:nvPr/>
        </p:nvSpPr>
        <p:spPr bwMode="auto">
          <a:xfrm>
            <a:off x="611188" y="4437063"/>
            <a:ext cx="8153400" cy="1491883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syms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y(x)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sol=</a:t>
            </a:r>
            <a:r>
              <a:rPr lang="en-US" altLang="zh-CN" b="1" dirty="0" err="1">
                <a:latin typeface="Consolas" panose="020B0609020204030204" pitchFamily="49" charset="0"/>
                <a:cs typeface="Consolas" panose="020B0609020204030204" pitchFamily="49" charset="0"/>
              </a:rPr>
              <a:t>dsolve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diff(y)+2*x*y==x*</a:t>
            </a:r>
            <a:r>
              <a:rPr lang="en-US" altLang="zh-CN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altLang="zh-CN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(-x^2)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diff(y)+2*x*y - x*</a:t>
            </a:r>
            <a:r>
              <a:rPr lang="en-US" altLang="zh-CN" b="1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altLang="zh-CN" b="1" dirty="0">
                <a:latin typeface="Consolas" panose="020B0609020204030204" pitchFamily="49" charset="0"/>
                <a:cs typeface="Consolas" panose="020B0609020204030204" pitchFamily="49" charset="0"/>
              </a:rPr>
              <a:t>(-x^2)</a:t>
            </a:r>
            <a:endParaRPr lang="zh-CN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0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10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8" grpId="0" autoUpdateAnimBg="0"/>
      <p:bldP spid="1101837" grpId="0" autoUpdateAnimBg="0"/>
      <p:bldP spid="110183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78459F70-7DD9-462C-B6E9-A8E2B395CAEB}" type="slidenum">
              <a:rPr kumimoji="0" lang="zh-CN" altLang="en-US" sz="1400"/>
              <a:pPr/>
              <a:t>7</a:t>
            </a:fld>
            <a:endParaRPr kumimoji="0" lang="en-US" altLang="zh-CN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30580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 2：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求微分方程                 在初值条件                  下的特解，并画出解函数的图形。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2987675" y="1125538"/>
          <a:ext cx="25622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977900" imgH="228600" progId="Equation.DSMT4">
                  <p:embed/>
                </p:oleObj>
              </mc:Choice>
              <mc:Fallback>
                <p:oleObj name="Equation" r:id="rId3" imgW="9779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125538"/>
                        <a:ext cx="25622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1589" name="Rectangle 5"/>
          <p:cNvSpPr>
            <a:spLocks noChangeArrowheads="1"/>
          </p:cNvSpPr>
          <p:nvPr/>
        </p:nvSpPr>
        <p:spPr bwMode="auto">
          <a:xfrm>
            <a:off x="395288" y="2276475"/>
            <a:ext cx="8569325" cy="9779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sol=</a:t>
            </a: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dsolve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('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x*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Dy+y-exp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(x)=0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',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'y(1)=2*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exp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(1)'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, '</a:t>
            </a:r>
            <a:r>
              <a:rPr lang="en-US" altLang="zh-CN" b="1" dirty="0">
                <a:solidFill>
                  <a:srgbClr val="0000CC"/>
                </a:solidFill>
                <a:latin typeface="Arial" panose="020B0604020202020204" pitchFamily="34" charset="0"/>
              </a:rPr>
              <a:t>x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');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ezplot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(sol);</a:t>
            </a:r>
          </a:p>
        </p:txBody>
      </p:sp>
      <p:graphicFrame>
        <p:nvGraphicFramePr>
          <p:cNvPr id="10247" name="Object 6"/>
          <p:cNvGraphicFramePr>
            <a:graphicFrameLocks noChangeAspect="1"/>
          </p:cNvGraphicFramePr>
          <p:nvPr/>
        </p:nvGraphicFramePr>
        <p:xfrm>
          <a:off x="7164388" y="1125538"/>
          <a:ext cx="15938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609336" imgH="203112" progId="Equation.DSMT4">
                  <p:embed/>
                </p:oleObj>
              </mc:Choice>
              <mc:Fallback>
                <p:oleObj name="Equation" r:id="rId5" imgW="609336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125538"/>
                        <a:ext cx="15938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1591" name="Rectangle 7"/>
          <p:cNvSpPr>
            <a:spLocks noChangeArrowheads="1"/>
          </p:cNvSpPr>
          <p:nvPr/>
        </p:nvSpPr>
        <p:spPr bwMode="auto">
          <a:xfrm>
            <a:off x="395288" y="3500438"/>
            <a:ext cx="8569325" cy="1416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syms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 y(x)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sol=</a:t>
            </a: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dsolve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(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diff(y)*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x+y-exp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(x)==0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,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y(1)==2*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exp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ezplot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(sol);</a:t>
            </a:r>
          </a:p>
        </p:txBody>
      </p:sp>
      <p:sp>
        <p:nvSpPr>
          <p:cNvPr id="1091592" name="Rectangle 8"/>
          <p:cNvSpPr>
            <a:spLocks noChangeArrowheads="1"/>
          </p:cNvSpPr>
          <p:nvPr/>
        </p:nvSpPr>
        <p:spPr bwMode="auto">
          <a:xfrm>
            <a:off x="395288" y="5084763"/>
            <a:ext cx="8569325" cy="1416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syms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 y(x)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sol=</a:t>
            </a: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dsolve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(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diff(y)*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x+y-exp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(x)==0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, 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y(1)==2*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exp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b="1" dirty="0" err="1">
                <a:solidFill>
                  <a:srgbClr val="0000FF"/>
                </a:solidFill>
                <a:latin typeface="Arial" panose="020B0604020202020204" pitchFamily="34" charset="0"/>
              </a:rPr>
              <a:t>sym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(1))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b="1" dirty="0" err="1">
                <a:solidFill>
                  <a:srgbClr val="003300"/>
                </a:solidFill>
                <a:latin typeface="Arial" panose="020B0604020202020204" pitchFamily="34" charset="0"/>
              </a:rPr>
              <a:t>ezplot</a:t>
            </a:r>
            <a:r>
              <a:rPr lang="en-US" altLang="zh-CN" b="1" dirty="0">
                <a:solidFill>
                  <a:srgbClr val="003300"/>
                </a:solidFill>
                <a:latin typeface="Arial" panose="020B0604020202020204" pitchFamily="34" charset="0"/>
              </a:rPr>
              <a:t>(sol);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9" grpId="0" animBg="1" autoUpdateAnimBg="0"/>
      <p:bldP spid="1091591" grpId="0" animBg="1" autoUpdateAnimBg="0"/>
      <p:bldP spid="109159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DBCF8A4A-74F2-4B3D-9A35-01A13136958C}" type="slidenum">
              <a:rPr kumimoji="0" lang="zh-CN" altLang="en-US" sz="1400"/>
              <a:pPr/>
              <a:t>8</a:t>
            </a:fld>
            <a:endParaRPr kumimoji="0" lang="en-US" altLang="zh-CN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305800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例3：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求微分方程组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在初值条件         </a:t>
            </a:r>
          </a:p>
          <a:p>
            <a:pPr eaLnBrk="1" hangingPunct="1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下的特解，并画出解函数的图形。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3059113" y="836613"/>
          <a:ext cx="3108325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1130300" imgH="838200" progId="Equation.DSMT4">
                  <p:embed/>
                </p:oleObj>
              </mc:Choice>
              <mc:Fallback>
                <p:oleObj name="Equation" r:id="rId3" imgW="1130300" imgH="83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836613"/>
                        <a:ext cx="3108325" cy="193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539750" y="3500438"/>
            <a:ext cx="8382000" cy="130651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[x,y]=dsolve('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Dx+5*x+y=exp(t)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','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Dy-x-3*y=0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', ...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                       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'x(0)=1', 'y(0)=0', 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</a:t>
            </a:r>
            <a:r>
              <a:rPr lang="en-US" altLang="zh-CN" b="1">
                <a:solidFill>
                  <a:srgbClr val="0000CC"/>
                </a:solidFill>
                <a:latin typeface="Arial" panose="020B0604020202020204" pitchFamily="34" charset="0"/>
              </a:rPr>
              <a:t>t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')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ezplot(x,y,[0,1.3]);</a:t>
            </a:r>
          </a:p>
        </p:txBody>
      </p:sp>
      <p:graphicFrame>
        <p:nvGraphicFramePr>
          <p:cNvPr id="11271" name="Object 6"/>
          <p:cNvGraphicFramePr>
            <a:graphicFrameLocks noChangeAspect="1"/>
          </p:cNvGraphicFramePr>
          <p:nvPr/>
        </p:nvGraphicFramePr>
        <p:xfrm>
          <a:off x="7510463" y="1268413"/>
          <a:ext cx="1633537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5" imgW="622030" imgH="482391" progId="Equation.DSMT4">
                  <p:embed/>
                </p:oleObj>
              </mc:Choice>
              <mc:Fallback>
                <p:oleObj name="Equation" r:id="rId5" imgW="622030" imgH="48239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1268413"/>
                        <a:ext cx="1633537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2615" name="Text Box 7"/>
          <p:cNvSpPr txBox="1">
            <a:spLocks noChangeArrowheads="1"/>
          </p:cNvSpPr>
          <p:nvPr/>
        </p:nvSpPr>
        <p:spPr bwMode="auto">
          <a:xfrm>
            <a:off x="539750" y="5013325"/>
            <a:ext cx="8305800" cy="1416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注：解微分方程组时，如果所给的输出个数与方程个数相同，则方程组的解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按词典顺序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输出；如果只给一个输出，则输出的是一个包含解的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结构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structure）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类型的数据。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9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9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3" grpId="0" animBg="1" autoUpdateAnimBg="0"/>
      <p:bldP spid="109261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09C21236-C95A-49EF-A69A-A143E5908A62}" type="slidenum">
              <a:rPr kumimoji="0" lang="zh-CN" altLang="en-US" sz="1400"/>
              <a:pPr/>
              <a:t>9</a:t>
            </a:fld>
            <a:endParaRPr kumimoji="0" lang="en-US" altLang="zh-CN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172200" cy="6413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mtClean="0">
                <a:solidFill>
                  <a:srgbClr val="993300"/>
                </a:solidFill>
              </a:rPr>
              <a:t>dsolve </a:t>
            </a:r>
            <a:r>
              <a:rPr lang="zh-CN" altLang="en-US" smtClean="0">
                <a:solidFill>
                  <a:srgbClr val="993300"/>
                </a:solidFill>
              </a:rPr>
              <a:t>举例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830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endParaRPr lang="en-US" altLang="zh-CN" sz="2800" b="1">
              <a:solidFill>
                <a:srgbClr val="006600"/>
              </a:solidFill>
              <a:latin typeface="Courier New" panose="02070309020205020404" pitchFamily="49" charset="0"/>
              <a:ea typeface="黑体" panose="02010609060101010101" pitchFamily="49" charset="-122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971550" y="1341438"/>
            <a:ext cx="7696200" cy="904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[x,y]=dsolve('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Dx+5*x=0', 'Dy-3*y=0', ...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                      'x(0)=1',  'y(0)=1', 't'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093637" name="Rectangle 5"/>
          <p:cNvSpPr>
            <a:spLocks noChangeArrowheads="1"/>
          </p:cNvSpPr>
          <p:nvPr/>
        </p:nvSpPr>
        <p:spPr bwMode="auto">
          <a:xfrm>
            <a:off x="971550" y="2349500"/>
            <a:ext cx="7696200" cy="904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sol = dsolve(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'Dx+5*x=0', 'Dy-3*y=0', ...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                      'x(0)=1',  'y(0)=1', 't'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093638" name="Rectangle 6"/>
          <p:cNvSpPr>
            <a:spLocks noChangeArrowheads="1"/>
          </p:cNvSpPr>
          <p:nvPr/>
        </p:nvSpPr>
        <p:spPr bwMode="auto">
          <a:xfrm>
            <a:off x="900113" y="3500438"/>
            <a:ext cx="5565775" cy="503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这里返回的 </a:t>
            </a:r>
            <a:r>
              <a:rPr lang="en-US" altLang="zh-CN" b="1">
                <a:latin typeface="Arial" panose="020B0604020202020204" pitchFamily="34" charset="0"/>
              </a:rPr>
              <a:t>sol</a:t>
            </a:r>
            <a:r>
              <a:rPr lang="en-US" altLang="zh-CN" b="1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是一个 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结构类型</a:t>
            </a:r>
            <a:r>
              <a:rPr lang="zh-CN" altLang="en-US" b="1">
                <a:latin typeface="Arial" panose="020B0604020202020204" pitchFamily="34" charset="0"/>
                <a:ea typeface="黑体" panose="02010609060101010101" pitchFamily="49" charset="-122"/>
              </a:rPr>
              <a:t> 的数据</a:t>
            </a:r>
          </a:p>
        </p:txBody>
      </p:sp>
      <p:sp>
        <p:nvSpPr>
          <p:cNvPr id="1093639" name="Line 7"/>
          <p:cNvSpPr>
            <a:spLocks noChangeShapeType="1"/>
          </p:cNvSpPr>
          <p:nvPr/>
        </p:nvSpPr>
        <p:spPr bwMode="auto">
          <a:xfrm flipH="1">
            <a:off x="1331913" y="2781300"/>
            <a:ext cx="0" cy="719138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3640" name="Rectangle 8"/>
          <p:cNvSpPr>
            <a:spLocks noChangeArrowheads="1"/>
          </p:cNvSpPr>
          <p:nvPr/>
        </p:nvSpPr>
        <p:spPr bwMode="auto">
          <a:xfrm>
            <a:off x="900113" y="4149725"/>
            <a:ext cx="7696200" cy="904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sol.x   </a:t>
            </a:r>
            <a:r>
              <a:rPr lang="en-US" altLang="zh-CN" b="1">
                <a:solidFill>
                  <a:srgbClr val="FF3300"/>
                </a:solidFill>
                <a:latin typeface="Arial" panose="020B0604020202020204" pitchFamily="34" charset="0"/>
              </a:rPr>
              <a:t>% </a:t>
            </a:r>
            <a:r>
              <a:rPr lang="zh-CN" altLang="en-US" b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查看解函数</a:t>
            </a:r>
            <a:r>
              <a:rPr lang="zh-CN" altLang="en-US" b="1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x(t)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sol.y   </a:t>
            </a:r>
            <a:r>
              <a:rPr lang="en-US" altLang="zh-CN" b="1">
                <a:solidFill>
                  <a:srgbClr val="FF3300"/>
                </a:solidFill>
                <a:latin typeface="Arial" panose="020B0604020202020204" pitchFamily="34" charset="0"/>
              </a:rPr>
              <a:t>% </a:t>
            </a:r>
            <a:r>
              <a:rPr lang="zh-CN" altLang="en-US" b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查看解函数</a:t>
            </a:r>
            <a:r>
              <a:rPr lang="zh-CN" altLang="en-US" b="1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r>
              <a:rPr lang="en-US" altLang="zh-CN" b="1">
                <a:solidFill>
                  <a:srgbClr val="003300"/>
                </a:solidFill>
                <a:latin typeface="Arial" panose="020B0604020202020204" pitchFamily="34" charset="0"/>
              </a:rPr>
              <a:t>y(t)</a:t>
            </a:r>
          </a:p>
        </p:txBody>
      </p:sp>
      <p:sp>
        <p:nvSpPr>
          <p:cNvPr id="1093642" name="Text Box 10"/>
          <p:cNvSpPr txBox="1">
            <a:spLocks noChangeArrowheads="1"/>
          </p:cNvSpPr>
          <p:nvPr/>
        </p:nvSpPr>
        <p:spPr bwMode="auto">
          <a:xfrm>
            <a:off x="900113" y="5373688"/>
            <a:ext cx="7689850" cy="5397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10196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dsolve</a:t>
            </a:r>
            <a:r>
              <a:rPr lang="zh-CN" altLang="en-US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的输出个数只能为一个或与方程个数相等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9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9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9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9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7" grpId="0" animBg="1" autoUpdateAnimBg="0"/>
      <p:bldP spid="1093638" grpId="0" animBg="1" autoUpdateAnimBg="0"/>
      <p:bldP spid="1093639" grpId="0" animBg="1"/>
      <p:bldP spid="1093640" grpId="0" animBg="1" autoUpdateAnimBg="0"/>
      <p:bldP spid="1093642" grpId="0" animBg="1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10821</TotalTime>
  <Words>1119</Words>
  <Application>Microsoft Office PowerPoint</Application>
  <PresentationFormat>全屏显示(4:3)</PresentationFormat>
  <Paragraphs>162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黑体</vt:lpstr>
      <vt:lpstr>楷体_GB2312</vt:lpstr>
      <vt:lpstr>宋体</vt:lpstr>
      <vt:lpstr>Arial</vt:lpstr>
      <vt:lpstr>Consolas</vt:lpstr>
      <vt:lpstr>Courier New</vt:lpstr>
      <vt:lpstr>Tahoma</vt:lpstr>
      <vt:lpstr>Times New Roman</vt:lpstr>
      <vt:lpstr>Wingdings</vt:lpstr>
      <vt:lpstr>Blends</vt:lpstr>
      <vt:lpstr>Equation</vt:lpstr>
      <vt:lpstr>第二讲</vt:lpstr>
      <vt:lpstr>Matlab 解初值问题函数</vt:lpstr>
      <vt:lpstr>符号求解</vt:lpstr>
      <vt:lpstr>dsolve 求解析解</vt:lpstr>
      <vt:lpstr>dsolve 的使用</vt:lpstr>
      <vt:lpstr>dsolve 的使用</vt:lpstr>
      <vt:lpstr>dsolve 举例</vt:lpstr>
      <vt:lpstr>dsolve 举例</vt:lpstr>
      <vt:lpstr>dsolve 举例</vt:lpstr>
      <vt:lpstr>dsolve 举例</vt:lpstr>
      <vt:lpstr>dsolve 举例</vt:lpstr>
      <vt:lpstr>数值求解</vt:lpstr>
      <vt:lpstr>数值求解</vt:lpstr>
      <vt:lpstr>Matlab的ODE求解器</vt:lpstr>
      <vt:lpstr>参数说明</vt:lpstr>
      <vt:lpstr>数值求解举例</vt:lpstr>
      <vt:lpstr>数值求解举例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user</cp:lastModifiedBy>
  <cp:revision>919</cp:revision>
  <cp:lastPrinted>1601-01-01T00:00:00Z</cp:lastPrinted>
  <dcterms:created xsi:type="dcterms:W3CDTF">2005-02-05T01:21:04Z</dcterms:created>
  <dcterms:modified xsi:type="dcterms:W3CDTF">2017-03-15T10:16:49Z</dcterms:modified>
</cp:coreProperties>
</file>