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sldIdLst>
    <p:sldId id="805" r:id="rId2"/>
    <p:sldId id="806" r:id="rId3"/>
    <p:sldId id="807" r:id="rId4"/>
    <p:sldId id="808" r:id="rId5"/>
    <p:sldId id="781" r:id="rId6"/>
    <p:sldId id="782" r:id="rId7"/>
    <p:sldId id="783" r:id="rId8"/>
    <p:sldId id="784" r:id="rId9"/>
    <p:sldId id="785" r:id="rId10"/>
    <p:sldId id="809" r:id="rId11"/>
    <p:sldId id="792" r:id="rId12"/>
    <p:sldId id="793" r:id="rId13"/>
    <p:sldId id="794" r:id="rId14"/>
    <p:sldId id="796" r:id="rId15"/>
    <p:sldId id="797" r:id="rId16"/>
    <p:sldId id="80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EC99"/>
    <a:srgbClr val="D9D9D9"/>
    <a:srgbClr val="CC9900"/>
    <a:srgbClr val="003300"/>
    <a:srgbClr val="FFFF00"/>
    <a:srgbClr val="0033CC"/>
    <a:srgbClr val="FF3300"/>
    <a:srgbClr val="00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9" autoAdjust="0"/>
    <p:restoredTop sz="94692" autoAdjust="0"/>
  </p:normalViewPr>
  <p:slideViewPr>
    <p:cSldViewPr>
      <p:cViewPr varScale="1">
        <p:scale>
          <a:sx n="87" d="100"/>
          <a:sy n="87" d="100"/>
        </p:scale>
        <p:origin x="1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 altLang="zh-CN"/>
          </a:p>
        </p:txBody>
      </p:sp>
      <p:sp>
        <p:nvSpPr>
          <p:cNvPr id="466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E58D9BE1-F6DA-4E9A-A304-75C7690B1C2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1496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476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7122D-7C92-437B-92A6-F8190CC1FC13}" type="slidenum">
              <a:rPr lang="zh-CN" altLang="en-US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120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9661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8961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7855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7249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3980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798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8185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273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8299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1270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8025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87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0006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D9BE1-F6DA-4E9A-A304-75C7690B1C20}" type="slidenum">
              <a:rPr lang="zh-CN" altLang="en-US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660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68313" y="1341438"/>
            <a:ext cx="8351837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a typeface="黑体" panose="02010609060101010101" pitchFamily="49" charset="-122"/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E94315-753E-4696-84C7-DD2395D52E0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15B4E-E451-4A39-A4FE-B621E1B8EBC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0394526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CAEB0-7ED4-4EA5-9C16-4E811DCE345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5483317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53C60-DFD8-4EB0-BA6B-F5810AA52FE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0481584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32F7F-18DF-4270-BFE0-96E6FA090EA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4206551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3584B-D1C8-4D1C-AAF7-5ECCC77CE40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3998026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56C46-89DB-496D-B427-741E82D8DC7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979577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C9A28-723D-4A4D-BE49-50D9C36101F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228178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503F7-AABD-4377-BFDD-1A5029794E4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0454995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F41AB-BC9C-4391-8A12-960523E4155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067360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0E05B-C71E-407B-8889-80B0F72A507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4743930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577D67C5-D5B6-489C-8D3A-1C90B92BF4F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8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5E0DCC-2B14-42CB-B8D6-4848CA2C8321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第一讲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06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数值积分及其应用</a:t>
            </a: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43213" y="4365625"/>
            <a:ext cx="615632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代数精度</a:t>
            </a:r>
            <a:endParaRPr lang="en-US" altLang="zh-CN" sz="4000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Gauss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求积公式</a:t>
            </a:r>
            <a:endParaRPr lang="en-US" altLang="zh-CN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575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7E06-732B-4FC2-819E-02E84F74DE22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173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102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Legendre </a:t>
            </a:r>
            <a:r>
              <a:rPr lang="zh-CN" altLang="en-US"/>
              <a:t>多项式</a:t>
            </a:r>
          </a:p>
        </p:txBody>
      </p:sp>
      <p:grpSp>
        <p:nvGrpSpPr>
          <p:cNvPr id="1173507" name="Group 3"/>
          <p:cNvGrpSpPr>
            <a:grpSpLocks/>
          </p:cNvGrpSpPr>
          <p:nvPr/>
        </p:nvGrpSpPr>
        <p:grpSpPr bwMode="auto">
          <a:xfrm>
            <a:off x="749300" y="1772816"/>
            <a:ext cx="4332288" cy="4305300"/>
            <a:chOff x="384" y="912"/>
            <a:chExt cx="2729" cy="2712"/>
          </a:xfrm>
        </p:grpSpPr>
        <p:graphicFrame>
          <p:nvGraphicFramePr>
            <p:cNvPr id="1173508" name="Object 4"/>
            <p:cNvGraphicFramePr>
              <a:graphicFrameLocks noChangeAspect="1"/>
            </p:cNvGraphicFramePr>
            <p:nvPr/>
          </p:nvGraphicFramePr>
          <p:xfrm>
            <a:off x="432" y="912"/>
            <a:ext cx="845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16" name="Equation" r:id="rId4" imgW="609480" imgH="228600" progId="Equation.3">
                    <p:embed/>
                  </p:oleObj>
                </mc:Choice>
                <mc:Fallback>
                  <p:oleObj name="Equation" r:id="rId4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912"/>
                          <a:ext cx="845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3509" name="Object 5"/>
            <p:cNvGraphicFramePr>
              <a:graphicFrameLocks noChangeAspect="1"/>
            </p:cNvGraphicFramePr>
            <p:nvPr/>
          </p:nvGraphicFramePr>
          <p:xfrm>
            <a:off x="432" y="1296"/>
            <a:ext cx="881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17" name="Equation" r:id="rId6" imgW="634680" imgH="215640" progId="Equation.3">
                    <p:embed/>
                  </p:oleObj>
                </mc:Choice>
                <mc:Fallback>
                  <p:oleObj name="Equation" r:id="rId6" imgW="6346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296"/>
                          <a:ext cx="881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3510" name="Object 6"/>
            <p:cNvGraphicFramePr>
              <a:graphicFrameLocks noChangeAspect="1"/>
            </p:cNvGraphicFramePr>
            <p:nvPr/>
          </p:nvGraphicFramePr>
          <p:xfrm>
            <a:off x="384" y="1680"/>
            <a:ext cx="1761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18" name="Equation" r:id="rId8" imgW="1269720" imgH="228600" progId="Equation.3">
                    <p:embed/>
                  </p:oleObj>
                </mc:Choice>
                <mc:Fallback>
                  <p:oleObj name="Equation" r:id="rId8" imgW="12697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1680"/>
                          <a:ext cx="1761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3511" name="Object 7"/>
            <p:cNvGraphicFramePr>
              <a:graphicFrameLocks noChangeAspect="1"/>
            </p:cNvGraphicFramePr>
            <p:nvPr/>
          </p:nvGraphicFramePr>
          <p:xfrm>
            <a:off x="384" y="2064"/>
            <a:ext cx="1902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19" name="Equation" r:id="rId10" imgW="1371600" imgH="241200" progId="Equation.3">
                    <p:embed/>
                  </p:oleObj>
                </mc:Choice>
                <mc:Fallback>
                  <p:oleObj name="Equation" r:id="rId10" imgW="13716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064"/>
                          <a:ext cx="1902" cy="3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3512" name="Object 8"/>
            <p:cNvGraphicFramePr>
              <a:graphicFrameLocks noChangeAspect="1"/>
            </p:cNvGraphicFramePr>
            <p:nvPr/>
          </p:nvGraphicFramePr>
          <p:xfrm>
            <a:off x="384" y="2496"/>
            <a:ext cx="2518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20" name="Equation" r:id="rId12" imgW="1815840" imgH="228600" progId="Equation.3">
                    <p:embed/>
                  </p:oleObj>
                </mc:Choice>
                <mc:Fallback>
                  <p:oleObj name="Equation" r:id="rId12" imgW="1815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496"/>
                          <a:ext cx="2518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3513" name="Object 9"/>
            <p:cNvGraphicFramePr>
              <a:graphicFrameLocks noChangeAspect="1"/>
            </p:cNvGraphicFramePr>
            <p:nvPr/>
          </p:nvGraphicFramePr>
          <p:xfrm>
            <a:off x="384" y="2928"/>
            <a:ext cx="2729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21" name="Equation" r:id="rId14" imgW="1968480" imgH="241200" progId="Equation.3">
                    <p:embed/>
                  </p:oleObj>
                </mc:Choice>
                <mc:Fallback>
                  <p:oleObj name="Equation" r:id="rId14" imgW="1968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928"/>
                          <a:ext cx="2729" cy="3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3514" name="Object 10"/>
            <p:cNvGraphicFramePr>
              <a:graphicFrameLocks noChangeAspect="1"/>
            </p:cNvGraphicFramePr>
            <p:nvPr/>
          </p:nvGraphicFramePr>
          <p:xfrm>
            <a:off x="960" y="3360"/>
            <a:ext cx="105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22" name="Equation" r:id="rId16" imgW="75960" imgH="190440" progId="Equation.3">
                    <p:embed/>
                  </p:oleObj>
                </mc:Choice>
                <mc:Fallback>
                  <p:oleObj name="Equation" r:id="rId16" imgW="7596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360"/>
                          <a:ext cx="105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73516" name="Text Box 12"/>
          <p:cNvSpPr txBox="1">
            <a:spLocks noChangeArrowheads="1"/>
          </p:cNvSpPr>
          <p:nvPr/>
        </p:nvSpPr>
        <p:spPr bwMode="auto">
          <a:xfrm>
            <a:off x="179388" y="1052513"/>
            <a:ext cx="5472112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46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4366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27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Legendre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多项式：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215763" y="188913"/>
            <a:ext cx="5832475" cy="646986"/>
          </a:xfrm>
          <a:prstGeom prst="roundRect">
            <a:avLst>
              <a:gd name="adj" fmla="val 16667"/>
            </a:avLst>
          </a:prstGeom>
          <a:solidFill>
            <a:schemeClr val="accent2">
              <a:alpha val="20000"/>
            </a:schemeClr>
          </a:solidFill>
          <a:ln w="57150" cmpd="thickThin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344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599-A4D9-4DED-AC5B-16C16B616E93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/>
              <a:t>低阶 </a:t>
            </a:r>
            <a:r>
              <a:rPr lang="en-US" altLang="zh-CN"/>
              <a:t>G-L </a:t>
            </a:r>
            <a:r>
              <a:rPr lang="zh-CN" altLang="en-US"/>
              <a:t>公式</a:t>
            </a:r>
          </a:p>
        </p:txBody>
      </p:sp>
      <p:sp>
        <p:nvSpPr>
          <p:cNvPr id="1225731" name="Rectangle 3"/>
          <p:cNvSpPr>
            <a:spLocks noChangeArrowheads="1"/>
          </p:cNvSpPr>
          <p:nvPr/>
        </p:nvSpPr>
        <p:spPr bwMode="auto">
          <a:xfrm>
            <a:off x="252413" y="982663"/>
            <a:ext cx="360045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=0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时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</a:p>
        </p:txBody>
      </p:sp>
      <p:sp>
        <p:nvSpPr>
          <p:cNvPr id="1225732" name="Rectangle 4"/>
          <p:cNvSpPr>
            <a:spLocks noChangeArrowheads="1"/>
          </p:cNvSpPr>
          <p:nvPr/>
        </p:nvSpPr>
        <p:spPr bwMode="auto">
          <a:xfrm>
            <a:off x="468313" y="1630363"/>
            <a:ext cx="4319587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CC"/>
              </a:buClr>
              <a:buFont typeface="Wingdings" panose="05000000000000000000" pitchFamily="2" charset="2"/>
              <a:buNone/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G-L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求积公式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</a:p>
        </p:txBody>
      </p:sp>
      <p:sp>
        <p:nvSpPr>
          <p:cNvPr id="1225733" name="AutoShape 5"/>
          <p:cNvSpPr>
            <a:spLocks noChangeArrowheads="1"/>
          </p:cNvSpPr>
          <p:nvPr/>
        </p:nvSpPr>
        <p:spPr bwMode="auto">
          <a:xfrm>
            <a:off x="3781425" y="1054100"/>
            <a:ext cx="720725" cy="504825"/>
          </a:xfrm>
          <a:prstGeom prst="rightArrow">
            <a:avLst>
              <a:gd name="adj1" fmla="val 50000"/>
              <a:gd name="adj2" fmla="val 356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5734" name="Rectangle 6"/>
          <p:cNvSpPr>
            <a:spLocks noChangeArrowheads="1"/>
          </p:cNvSpPr>
          <p:nvPr/>
        </p:nvSpPr>
        <p:spPr bwMode="auto">
          <a:xfrm>
            <a:off x="4645025" y="1054100"/>
            <a:ext cx="17668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Gauss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点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: </a:t>
            </a:r>
          </a:p>
        </p:txBody>
      </p:sp>
      <p:graphicFrame>
        <p:nvGraphicFramePr>
          <p:cNvPr id="1225735" name="Object 7"/>
          <p:cNvGraphicFramePr>
            <a:graphicFrameLocks noChangeAspect="1"/>
          </p:cNvGraphicFramePr>
          <p:nvPr/>
        </p:nvGraphicFramePr>
        <p:xfrm>
          <a:off x="6373813" y="1127125"/>
          <a:ext cx="8318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8" name="Equation" r:id="rId4" imgW="419040" imgH="228600" progId="Equation.DSMT4">
                  <p:embed/>
                </p:oleObj>
              </mc:Choice>
              <mc:Fallback>
                <p:oleObj name="Equation" r:id="rId4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3813" y="1127125"/>
                        <a:ext cx="8318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99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5736" name="Object 8"/>
          <p:cNvGraphicFramePr>
            <a:graphicFrameLocks noChangeAspect="1"/>
          </p:cNvGraphicFramePr>
          <p:nvPr/>
        </p:nvGraphicFramePr>
        <p:xfrm>
          <a:off x="1763713" y="2349500"/>
          <a:ext cx="286861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9" name="Equation" r:id="rId6" imgW="1307880" imgH="330120" progId="Equation.DSMT4">
                  <p:embed/>
                </p:oleObj>
              </mc:Choice>
              <mc:Fallback>
                <p:oleObj name="Equation" r:id="rId6" imgW="13078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349500"/>
                        <a:ext cx="2868612" cy="7239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5737" name="Rectangle 9"/>
          <p:cNvSpPr>
            <a:spLocks noChangeArrowheads="1"/>
          </p:cNvSpPr>
          <p:nvPr/>
        </p:nvSpPr>
        <p:spPr bwMode="auto">
          <a:xfrm>
            <a:off x="5508625" y="1701800"/>
            <a:ext cx="3384550" cy="503238"/>
          </a:xfrm>
          <a:prstGeom prst="rect">
            <a:avLst/>
          </a:prstGeom>
          <a:solidFill>
            <a:schemeClr val="bg1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f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)＝1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代入求出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225738" name="Group 10"/>
          <p:cNvGrpSpPr>
            <a:grpSpLocks/>
          </p:cNvGrpSpPr>
          <p:nvPr/>
        </p:nvGrpSpPr>
        <p:grpSpPr bwMode="auto">
          <a:xfrm>
            <a:off x="323850" y="3502025"/>
            <a:ext cx="8640763" cy="3201988"/>
            <a:chOff x="204" y="2206"/>
            <a:chExt cx="5443" cy="2017"/>
          </a:xfrm>
        </p:grpSpPr>
        <p:sp>
          <p:nvSpPr>
            <p:cNvPr id="1225739" name="Rectangle 11"/>
            <p:cNvSpPr>
              <a:spLocks noChangeArrowheads="1"/>
            </p:cNvSpPr>
            <p:nvPr/>
          </p:nvSpPr>
          <p:spPr bwMode="auto">
            <a:xfrm>
              <a:off x="204" y="2251"/>
              <a:ext cx="1316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0000CC"/>
                </a:buClr>
                <a:buFont typeface="Wingdings" panose="05000000000000000000" pitchFamily="2" charset="2"/>
                <a:buChar char="l"/>
              </a:pP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n 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=1 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时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, </a:t>
              </a:r>
            </a:p>
          </p:txBody>
        </p:sp>
        <p:sp>
          <p:nvSpPr>
            <p:cNvPr id="1225740" name="Rectangle 12"/>
            <p:cNvSpPr>
              <a:spLocks noChangeArrowheads="1"/>
            </p:cNvSpPr>
            <p:nvPr/>
          </p:nvSpPr>
          <p:spPr bwMode="auto">
            <a:xfrm>
              <a:off x="385" y="3113"/>
              <a:ext cx="2721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0000CC"/>
                </a:buClr>
                <a:buFont typeface="Wingdings" panose="05000000000000000000" pitchFamily="2" charset="2"/>
                <a:buNone/>
              </a:pP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两点 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G-L 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求积公式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:</a:t>
              </a:r>
            </a:p>
          </p:txBody>
        </p:sp>
        <p:sp>
          <p:nvSpPr>
            <p:cNvPr id="1225741" name="AutoShape 13"/>
            <p:cNvSpPr>
              <a:spLocks noChangeArrowheads="1"/>
            </p:cNvSpPr>
            <p:nvPr/>
          </p:nvSpPr>
          <p:spPr bwMode="auto">
            <a:xfrm>
              <a:off x="431" y="2750"/>
              <a:ext cx="454" cy="318"/>
            </a:xfrm>
            <a:prstGeom prst="rightArrow">
              <a:avLst>
                <a:gd name="adj1" fmla="val 50000"/>
                <a:gd name="adj2" fmla="val 3569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5742" name="Rectangle 14"/>
            <p:cNvSpPr>
              <a:spLocks noChangeArrowheads="1"/>
            </p:cNvSpPr>
            <p:nvPr/>
          </p:nvSpPr>
          <p:spPr bwMode="auto">
            <a:xfrm>
              <a:off x="930" y="2750"/>
              <a:ext cx="111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Gauss 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点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: </a:t>
              </a:r>
            </a:p>
          </p:txBody>
        </p:sp>
        <p:graphicFrame>
          <p:nvGraphicFramePr>
            <p:cNvPr id="1225743" name="Object 15"/>
            <p:cNvGraphicFramePr>
              <a:graphicFrameLocks noChangeAspect="1"/>
            </p:cNvGraphicFramePr>
            <p:nvPr/>
          </p:nvGraphicFramePr>
          <p:xfrm>
            <a:off x="2018" y="2659"/>
            <a:ext cx="1572" cy="5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40" name="Equation" r:id="rId8" imgW="1257120" imgH="431640" progId="Equation.DSMT4">
                    <p:embed/>
                  </p:oleObj>
                </mc:Choice>
                <mc:Fallback>
                  <p:oleObj name="Equation" r:id="rId8" imgW="125712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" y="2659"/>
                          <a:ext cx="1572" cy="5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CC99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5744" name="Object 16"/>
            <p:cNvGraphicFramePr>
              <a:graphicFrameLocks noChangeAspect="1"/>
            </p:cNvGraphicFramePr>
            <p:nvPr/>
          </p:nvGraphicFramePr>
          <p:xfrm>
            <a:off x="1111" y="3521"/>
            <a:ext cx="2947" cy="7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41" name="Equation" r:id="rId10" imgW="2133360" imgH="507960" progId="Equation.DSMT4">
                    <p:embed/>
                  </p:oleObj>
                </mc:Choice>
                <mc:Fallback>
                  <p:oleObj name="Equation" r:id="rId10" imgW="2133360" imgH="507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1" y="3521"/>
                          <a:ext cx="2947" cy="702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5745" name="Rectangle 17"/>
            <p:cNvSpPr>
              <a:spLocks noChangeArrowheads="1"/>
            </p:cNvSpPr>
            <p:nvPr/>
          </p:nvSpPr>
          <p:spPr bwMode="auto">
            <a:xfrm>
              <a:off x="3969" y="2704"/>
              <a:ext cx="1678" cy="57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将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f 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)＝1,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代入</a:t>
              </a:r>
            </a:p>
            <a:p>
              <a:pPr>
                <a:lnSpc>
                  <a:spcPct val="110000"/>
                </a:lnSpc>
              </a:pPr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求出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0 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,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  <a:endParaRPr lang="zh-CN" altLang="en-US" b="1" baseline="-250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225746" name="Object 18"/>
            <p:cNvGraphicFramePr>
              <a:graphicFrameLocks noChangeAspect="1"/>
            </p:cNvGraphicFramePr>
            <p:nvPr/>
          </p:nvGraphicFramePr>
          <p:xfrm>
            <a:off x="1293" y="2206"/>
            <a:ext cx="1825" cy="5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42" name="Equation" r:id="rId12" imgW="1320480" imgH="393480" progId="Equation.DSMT4">
                    <p:embed/>
                  </p:oleObj>
                </mc:Choice>
                <mc:Fallback>
                  <p:oleObj name="Equation" r:id="rId12" imgW="13204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3" y="2206"/>
                          <a:ext cx="1825" cy="5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25747" name="Object 19"/>
          <p:cNvGraphicFramePr>
            <a:graphicFrameLocks noChangeAspect="1"/>
          </p:cNvGraphicFramePr>
          <p:nvPr/>
        </p:nvGraphicFramePr>
        <p:xfrm>
          <a:off x="2052638" y="1054100"/>
          <a:ext cx="161448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3" name="Equation" r:id="rId14" imgW="736560" imgH="228600" progId="Equation.DSMT4">
                  <p:embed/>
                </p:oleObj>
              </mc:Choice>
              <mc:Fallback>
                <p:oleObj name="Equation" r:id="rId14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1054100"/>
                        <a:ext cx="1614487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496194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2F3A-24C2-4913-B0CC-90CC669FD51B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/>
              <a:t>低阶 </a:t>
            </a:r>
            <a:r>
              <a:rPr lang="en-US" altLang="zh-CN"/>
              <a:t>G-L </a:t>
            </a:r>
            <a:r>
              <a:rPr lang="zh-CN" altLang="en-US"/>
              <a:t>公式</a:t>
            </a:r>
          </a:p>
        </p:txBody>
      </p:sp>
      <p:sp>
        <p:nvSpPr>
          <p:cNvPr id="1226755" name="Rectangle 3"/>
          <p:cNvSpPr>
            <a:spLocks noChangeArrowheads="1"/>
          </p:cNvSpPr>
          <p:nvPr/>
        </p:nvSpPr>
        <p:spPr bwMode="auto">
          <a:xfrm>
            <a:off x="250825" y="981075"/>
            <a:ext cx="208915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=2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时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</a:p>
        </p:txBody>
      </p:sp>
      <p:sp>
        <p:nvSpPr>
          <p:cNvPr id="1226756" name="Rectangle 4"/>
          <p:cNvSpPr>
            <a:spLocks noChangeArrowheads="1"/>
          </p:cNvSpPr>
          <p:nvPr/>
        </p:nvSpPr>
        <p:spPr bwMode="auto">
          <a:xfrm>
            <a:off x="538163" y="2492375"/>
            <a:ext cx="4319587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CC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三点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G-L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求积公式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</a:p>
        </p:txBody>
      </p:sp>
      <p:sp>
        <p:nvSpPr>
          <p:cNvPr id="1226757" name="AutoShape 5"/>
          <p:cNvSpPr>
            <a:spLocks noChangeArrowheads="1"/>
          </p:cNvSpPr>
          <p:nvPr/>
        </p:nvSpPr>
        <p:spPr bwMode="auto">
          <a:xfrm>
            <a:off x="611188" y="1773238"/>
            <a:ext cx="720725" cy="504825"/>
          </a:xfrm>
          <a:prstGeom prst="rightArrow">
            <a:avLst>
              <a:gd name="adj1" fmla="val 50000"/>
              <a:gd name="adj2" fmla="val 356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6758" name="Rectangle 6"/>
          <p:cNvSpPr>
            <a:spLocks noChangeArrowheads="1"/>
          </p:cNvSpPr>
          <p:nvPr/>
        </p:nvSpPr>
        <p:spPr bwMode="auto">
          <a:xfrm>
            <a:off x="1403350" y="1773238"/>
            <a:ext cx="1766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Gauss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点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: </a:t>
            </a:r>
          </a:p>
        </p:txBody>
      </p:sp>
      <p:graphicFrame>
        <p:nvGraphicFramePr>
          <p:cNvPr id="1226759" name="Object 7"/>
          <p:cNvGraphicFramePr>
            <a:graphicFrameLocks noChangeAspect="1"/>
          </p:cNvGraphicFramePr>
          <p:nvPr/>
        </p:nvGraphicFramePr>
        <p:xfrm>
          <a:off x="3203575" y="1628775"/>
          <a:ext cx="37560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8" name="Equation" r:id="rId4" imgW="1892160" imgH="431640" progId="Equation.DSMT4">
                  <p:embed/>
                </p:oleObj>
              </mc:Choice>
              <mc:Fallback>
                <p:oleObj name="Equation" r:id="rId4" imgW="1892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628775"/>
                        <a:ext cx="375602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99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6760" name="Object 8"/>
          <p:cNvGraphicFramePr>
            <a:graphicFrameLocks noChangeAspect="1"/>
          </p:cNvGraphicFramePr>
          <p:nvPr/>
        </p:nvGraphicFramePr>
        <p:xfrm>
          <a:off x="1042988" y="3284538"/>
          <a:ext cx="68230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9" name="Equation" r:id="rId6" imgW="3111480" imgH="507960" progId="Equation.DSMT4">
                  <p:embed/>
                </p:oleObj>
              </mc:Choice>
              <mc:Fallback>
                <p:oleObj name="Equation" r:id="rId6" imgW="31114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284538"/>
                        <a:ext cx="6823075" cy="111442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6761" name="Object 9"/>
          <p:cNvGraphicFramePr>
            <a:graphicFrameLocks noChangeAspect="1"/>
          </p:cNvGraphicFramePr>
          <p:nvPr/>
        </p:nvGraphicFramePr>
        <p:xfrm>
          <a:off x="2051050" y="908050"/>
          <a:ext cx="3119438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0" name="Equation" r:id="rId8" imgW="1422360" imgH="393480" progId="Equation.DSMT4">
                  <p:embed/>
                </p:oleObj>
              </mc:Choice>
              <mc:Fallback>
                <p:oleObj name="Equation" r:id="rId8" imgW="1422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908050"/>
                        <a:ext cx="3119438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717808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5359-ED41-4A18-AD0E-8B27F63CDC0B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/>
              <a:t>更多 </a:t>
            </a:r>
            <a:r>
              <a:rPr lang="en-US" altLang="zh-CN"/>
              <a:t>G-L </a:t>
            </a:r>
            <a:r>
              <a:rPr lang="zh-CN" altLang="en-US"/>
              <a:t>公式</a:t>
            </a:r>
          </a:p>
        </p:txBody>
      </p:sp>
      <p:sp>
        <p:nvSpPr>
          <p:cNvPr id="1227779" name="Rectangle 3"/>
          <p:cNvSpPr>
            <a:spLocks noChangeArrowheads="1"/>
          </p:cNvSpPr>
          <p:nvPr/>
        </p:nvSpPr>
        <p:spPr bwMode="auto">
          <a:xfrm>
            <a:off x="539552" y="1052736"/>
            <a:ext cx="8328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当 </a:t>
            </a:r>
            <a:r>
              <a:rPr lang="en-US" altLang="zh-CN" b="1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&gt;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时</a:t>
            </a:r>
            <a:r>
              <a:rPr lang="zh-CN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，可用数值方法计算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+1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的零</a:t>
            </a:r>
            <a:r>
              <a:rPr lang="zh-CN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点</a:t>
            </a:r>
            <a:endParaRPr lang="en-US" altLang="zh-CN" b="1" dirty="0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27830" name="Group 54"/>
          <p:cNvGraphicFramePr>
            <a:graphicFrameLocks noGrp="1"/>
          </p:cNvGraphicFramePr>
          <p:nvPr/>
        </p:nvGraphicFramePr>
        <p:xfrm>
          <a:off x="611188" y="1628775"/>
          <a:ext cx="8001000" cy="4813300"/>
        </p:xfrm>
        <a:graphic>
          <a:graphicData uri="http://schemas.openxmlformats.org/drawingml/2006/table">
            <a:tbl>
              <a:tblPr/>
              <a:tblGrid>
                <a:gridCol w="838200"/>
                <a:gridCol w="1447800"/>
                <a:gridCol w="2895600"/>
                <a:gridCol w="2819400"/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节点个数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Gauss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Gauss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系数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0.0000000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2.0000000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  <a:sym typeface="Symbol" panose="05050102010706020507" pitchFamily="18" charset="2"/>
                        </a:rPr>
                        <a:t>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0.5773503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1.0000000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  <a:sym typeface="Symbol" panose="05050102010706020507" pitchFamily="18" charset="2"/>
                        </a:rPr>
                        <a:t>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0.7745967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0.0000000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0.5555556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0.8888889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  <a:sym typeface="Symbol" panose="05050102010706020507" pitchFamily="18" charset="2"/>
                        </a:rPr>
                        <a:t>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0.8611363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  <a:sym typeface="Symbol" panose="05050102010706020507" pitchFamily="18" charset="2"/>
                        </a:rPr>
                        <a:t>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0.3399810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0.3478548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0.6521452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  <a:sym typeface="Symbol" panose="05050102010706020507" pitchFamily="18" charset="2"/>
                        </a:rPr>
                        <a:t>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0.9061798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  <a:sym typeface="Symbol" panose="05050102010706020507" pitchFamily="18" charset="2"/>
                        </a:rPr>
                        <a:t>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0.5384693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0.0000000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0.2369269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0.4786287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0.5688889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  <a:sym typeface="Symbol" panose="05050102010706020507" pitchFamily="18" charset="2"/>
                        </a:rPr>
                        <a:t> 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0.93246951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  <a:sym typeface="Symbol" panose="05050102010706020507" pitchFamily="18" charset="2"/>
                        </a:rPr>
                        <a:t> 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0.66120939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  <a:sym typeface="Symbol" panose="05050102010706020507" pitchFamily="18" charset="2"/>
                        </a:rPr>
                        <a:t> 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0.23861919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0.17132449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0.36076157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 0.46791393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82589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B20E-7B9E-4155-A72E-30A366D10B9E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/>
              <a:t>一般区间上的 </a:t>
            </a:r>
            <a:r>
              <a:rPr lang="en-US" altLang="zh-CN"/>
              <a:t>G-L </a:t>
            </a:r>
            <a:r>
              <a:rPr lang="zh-CN" altLang="en-US"/>
              <a:t>公式</a:t>
            </a:r>
          </a:p>
        </p:txBody>
      </p:sp>
      <p:sp>
        <p:nvSpPr>
          <p:cNvPr id="1229829" name="Rectangle 5"/>
          <p:cNvSpPr>
            <a:spLocks noChangeArrowheads="1"/>
          </p:cNvSpPr>
          <p:nvPr/>
        </p:nvSpPr>
        <p:spPr bwMode="auto">
          <a:xfrm>
            <a:off x="1547664" y="2123705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做变量代换</a:t>
            </a:r>
          </a:p>
        </p:txBody>
      </p:sp>
      <p:graphicFrame>
        <p:nvGraphicFramePr>
          <p:cNvPr id="12298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897497"/>
              </p:ext>
            </p:extLst>
          </p:nvPr>
        </p:nvGraphicFramePr>
        <p:xfrm>
          <a:off x="3420914" y="1979243"/>
          <a:ext cx="25558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6" name="Equation" r:id="rId4" imgW="1155600" imgH="393480" progId="Equation.DSMT4">
                  <p:embed/>
                </p:oleObj>
              </mc:Choice>
              <mc:Fallback>
                <p:oleObj name="Equation" r:id="rId4" imgW="1155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914" y="1979243"/>
                        <a:ext cx="255587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237370"/>
              </p:ext>
            </p:extLst>
          </p:nvPr>
        </p:nvGraphicFramePr>
        <p:xfrm>
          <a:off x="2052489" y="4284293"/>
          <a:ext cx="64801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7" name="Equation" r:id="rId6" imgW="2603160" imgH="431640" progId="Equation.DSMT4">
                  <p:embed/>
                </p:oleObj>
              </mc:Choice>
              <mc:Fallback>
                <p:oleObj name="Equation" r:id="rId6" imgW="2603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489" y="4284293"/>
                        <a:ext cx="6480175" cy="10795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970073"/>
              </p:ext>
            </p:extLst>
          </p:nvPr>
        </p:nvGraphicFramePr>
        <p:xfrm>
          <a:off x="2052489" y="3131768"/>
          <a:ext cx="35306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8" name="Equation" r:id="rId8" imgW="1600200" imgH="431640" progId="Equation.DSMT4">
                  <p:embed/>
                </p:oleObj>
              </mc:Choice>
              <mc:Fallback>
                <p:oleObj name="Equation" r:id="rId8" imgW="16002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489" y="3131768"/>
                        <a:ext cx="3530600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33" name="AutoShape 9"/>
          <p:cNvSpPr>
            <a:spLocks noChangeArrowheads="1"/>
          </p:cNvSpPr>
          <p:nvPr/>
        </p:nvSpPr>
        <p:spPr bwMode="auto">
          <a:xfrm>
            <a:off x="300893" y="167402"/>
            <a:ext cx="5207212" cy="646986"/>
          </a:xfrm>
          <a:prstGeom prst="roundRect">
            <a:avLst>
              <a:gd name="adj" fmla="val 16667"/>
            </a:avLst>
          </a:prstGeom>
          <a:solidFill>
            <a:schemeClr val="accent2">
              <a:alpha val="20000"/>
            </a:schemeClr>
          </a:solidFill>
          <a:ln w="57150" cmpd="thickThin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29834" name="Rectangle 10"/>
          <p:cNvSpPr>
            <a:spLocks noChangeArrowheads="1"/>
          </p:cNvSpPr>
          <p:nvPr/>
        </p:nvSpPr>
        <p:spPr bwMode="auto">
          <a:xfrm>
            <a:off x="274734" y="1090613"/>
            <a:ext cx="67691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积分区间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:  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[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]</a:t>
            </a: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权函数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: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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) = 1</a:t>
            </a:r>
          </a:p>
        </p:txBody>
      </p:sp>
      <p:sp>
        <p:nvSpPr>
          <p:cNvPr id="1229835" name="AutoShape 11"/>
          <p:cNvSpPr>
            <a:spLocks noChangeArrowheads="1"/>
          </p:cNvSpPr>
          <p:nvPr/>
        </p:nvSpPr>
        <p:spPr bwMode="auto">
          <a:xfrm>
            <a:off x="757089" y="2123705"/>
            <a:ext cx="792163" cy="571500"/>
          </a:xfrm>
          <a:prstGeom prst="rightArrow">
            <a:avLst>
              <a:gd name="adj1" fmla="val 50000"/>
              <a:gd name="adj2" fmla="val 346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836" name="AutoShape 12"/>
          <p:cNvSpPr>
            <a:spLocks noChangeArrowheads="1"/>
          </p:cNvSpPr>
          <p:nvPr/>
        </p:nvSpPr>
        <p:spPr bwMode="auto">
          <a:xfrm>
            <a:off x="1187302" y="3419105"/>
            <a:ext cx="719137" cy="358775"/>
          </a:xfrm>
          <a:prstGeom prst="rightArrow">
            <a:avLst>
              <a:gd name="adj1" fmla="val 50000"/>
              <a:gd name="adj2" fmla="val 5011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837" name="AutoShape 13"/>
          <p:cNvSpPr>
            <a:spLocks noChangeArrowheads="1"/>
          </p:cNvSpPr>
          <p:nvPr/>
        </p:nvSpPr>
        <p:spPr bwMode="auto">
          <a:xfrm>
            <a:off x="1187302" y="4643068"/>
            <a:ext cx="719137" cy="358775"/>
          </a:xfrm>
          <a:prstGeom prst="rightArrow">
            <a:avLst>
              <a:gd name="adj1" fmla="val 50000"/>
              <a:gd name="adj2" fmla="val 5011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724698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F011-DE1F-46A9-A21A-D742D0D67F76}" type="slidenum">
              <a:rPr lang="zh-CN" altLang="en-US"/>
              <a:pPr/>
              <a:t>15</a:t>
            </a:fld>
            <a:endParaRPr lang="en-US" altLang="zh-CN"/>
          </a:p>
        </p:txBody>
      </p:sp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G-L</a:t>
            </a:r>
            <a:r>
              <a:rPr lang="zh-CN" altLang="en-US"/>
              <a:t>公式举例</a:t>
            </a:r>
          </a:p>
        </p:txBody>
      </p:sp>
      <p:sp>
        <p:nvSpPr>
          <p:cNvPr id="1230851" name="Rectangle 3"/>
          <p:cNvSpPr>
            <a:spLocks noChangeArrowheads="1"/>
          </p:cNvSpPr>
          <p:nvPr/>
        </p:nvSpPr>
        <p:spPr bwMode="auto">
          <a:xfrm>
            <a:off x="250825" y="1125538"/>
            <a:ext cx="6121400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用四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点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G-L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公式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=3)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计算定积分</a:t>
            </a:r>
          </a:p>
        </p:txBody>
      </p:sp>
      <p:graphicFrame>
        <p:nvGraphicFramePr>
          <p:cNvPr id="12308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58258"/>
              </p:ext>
            </p:extLst>
          </p:nvPr>
        </p:nvGraphicFramePr>
        <p:xfrm>
          <a:off x="5868144" y="925512"/>
          <a:ext cx="2112963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2" name="Equation" r:id="rId4" imgW="965160" imgH="380880" progId="Equation.DSMT4">
                  <p:embed/>
                </p:oleObj>
              </mc:Choice>
              <mc:Fallback>
                <p:oleObj name="Equation" r:id="rId4" imgW="9651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925512"/>
                        <a:ext cx="2112963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0853" name="Group 5"/>
          <p:cNvGrpSpPr>
            <a:grpSpLocks/>
          </p:cNvGrpSpPr>
          <p:nvPr/>
        </p:nvGrpSpPr>
        <p:grpSpPr bwMode="auto">
          <a:xfrm>
            <a:off x="250825" y="1844675"/>
            <a:ext cx="5162550" cy="1628775"/>
            <a:chOff x="204" y="1298"/>
            <a:chExt cx="3252" cy="1026"/>
          </a:xfrm>
        </p:grpSpPr>
        <p:sp>
          <p:nvSpPr>
            <p:cNvPr id="1230854" name="Rectangle 6"/>
            <p:cNvSpPr>
              <a:spLocks noChangeArrowheads="1"/>
            </p:cNvSpPr>
            <p:nvPr/>
          </p:nvSpPr>
          <p:spPr bwMode="auto">
            <a:xfrm>
              <a:off x="204" y="1306"/>
              <a:ext cx="56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</a:p>
          </p:txBody>
        </p:sp>
        <p:sp>
          <p:nvSpPr>
            <p:cNvPr id="1230855" name="Rectangle 7"/>
            <p:cNvSpPr>
              <a:spLocks noChangeArrowheads="1"/>
            </p:cNvSpPr>
            <p:nvPr/>
          </p:nvSpPr>
          <p:spPr bwMode="auto">
            <a:xfrm>
              <a:off x="612" y="1344"/>
              <a:ext cx="1043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5000"/>
                </a:lnSpc>
              </a:pPr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令</a:t>
              </a:r>
            </a:p>
          </p:txBody>
        </p:sp>
        <p:sp>
          <p:nvSpPr>
            <p:cNvPr id="1230856" name="AutoShape 8"/>
            <p:cNvSpPr>
              <a:spLocks noChangeArrowheads="1"/>
            </p:cNvSpPr>
            <p:nvPr/>
          </p:nvSpPr>
          <p:spPr bwMode="auto">
            <a:xfrm>
              <a:off x="657" y="1888"/>
              <a:ext cx="363" cy="272"/>
            </a:xfrm>
            <a:prstGeom prst="rightArrow">
              <a:avLst>
                <a:gd name="adj1" fmla="val 50000"/>
                <a:gd name="adj2" fmla="val 3336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230857" name="Object 9"/>
            <p:cNvGraphicFramePr>
              <a:graphicFrameLocks noChangeAspect="1"/>
            </p:cNvGraphicFramePr>
            <p:nvPr/>
          </p:nvGraphicFramePr>
          <p:xfrm>
            <a:off x="975" y="1298"/>
            <a:ext cx="957" cy="4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43" name="Equation" r:id="rId6" imgW="761760" imgH="393480" progId="Equation.DSMT4">
                    <p:embed/>
                  </p:oleObj>
                </mc:Choice>
                <mc:Fallback>
                  <p:oleObj name="Equation" r:id="rId6" imgW="7617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5" y="1298"/>
                          <a:ext cx="957" cy="4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0858" name="Object 10"/>
            <p:cNvGraphicFramePr>
              <a:graphicFrameLocks noChangeAspect="1"/>
            </p:cNvGraphicFramePr>
            <p:nvPr/>
          </p:nvGraphicFramePr>
          <p:xfrm>
            <a:off x="1111" y="1797"/>
            <a:ext cx="2345" cy="5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44" name="Equation" r:id="rId8" imgW="1866600" imgH="419040" progId="Equation.DSMT4">
                    <p:embed/>
                  </p:oleObj>
                </mc:Choice>
                <mc:Fallback>
                  <p:oleObj name="Equation" r:id="rId8" imgW="18666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1" y="1797"/>
                          <a:ext cx="2345" cy="527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rgbClr val="0000CC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30859" name="Group 11"/>
          <p:cNvGrpSpPr>
            <a:grpSpLocks/>
          </p:cNvGrpSpPr>
          <p:nvPr/>
        </p:nvGrpSpPr>
        <p:grpSpPr bwMode="auto">
          <a:xfrm>
            <a:off x="971550" y="3716338"/>
            <a:ext cx="7918450" cy="2554287"/>
            <a:chOff x="657" y="2341"/>
            <a:chExt cx="4988" cy="1609"/>
          </a:xfrm>
        </p:grpSpPr>
        <p:sp>
          <p:nvSpPr>
            <p:cNvPr id="1230860" name="AutoShape 12"/>
            <p:cNvSpPr>
              <a:spLocks noChangeArrowheads="1"/>
            </p:cNvSpPr>
            <p:nvPr/>
          </p:nvSpPr>
          <p:spPr bwMode="auto">
            <a:xfrm>
              <a:off x="657" y="2478"/>
              <a:ext cx="363" cy="272"/>
            </a:xfrm>
            <a:prstGeom prst="rightArrow">
              <a:avLst>
                <a:gd name="adj1" fmla="val 50000"/>
                <a:gd name="adj2" fmla="val 3336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230861" name="Object 13"/>
            <p:cNvGraphicFramePr>
              <a:graphicFrameLocks noChangeAspect="1"/>
            </p:cNvGraphicFramePr>
            <p:nvPr/>
          </p:nvGraphicFramePr>
          <p:xfrm>
            <a:off x="1090" y="2341"/>
            <a:ext cx="4187" cy="5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45" name="Equation" r:id="rId10" imgW="3035160" imgH="419040" progId="Equation.DSMT4">
                    <p:embed/>
                  </p:oleObj>
                </mc:Choice>
                <mc:Fallback>
                  <p:oleObj name="Equation" r:id="rId10" imgW="303516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0" y="2341"/>
                          <a:ext cx="4187" cy="5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0862" name="Object 14"/>
            <p:cNvGraphicFramePr>
              <a:graphicFrameLocks noChangeAspect="1"/>
            </p:cNvGraphicFramePr>
            <p:nvPr/>
          </p:nvGraphicFramePr>
          <p:xfrm>
            <a:off x="2517" y="2931"/>
            <a:ext cx="3128" cy="7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46" name="Equation" r:id="rId12" imgW="2755800" imgH="634680" progId="Equation.DSMT4">
                    <p:embed/>
                  </p:oleObj>
                </mc:Choice>
                <mc:Fallback>
                  <p:oleObj name="Equation" r:id="rId12" imgW="2755800" imgH="634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7" y="2931"/>
                          <a:ext cx="3128" cy="7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0863" name="Object 15"/>
            <p:cNvGraphicFramePr>
              <a:graphicFrameLocks noChangeAspect="1"/>
            </p:cNvGraphicFramePr>
            <p:nvPr/>
          </p:nvGraphicFramePr>
          <p:xfrm>
            <a:off x="2517" y="3748"/>
            <a:ext cx="663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47" name="Equation" r:id="rId14" imgW="583920" imgH="177480" progId="Equation.DSMT4">
                    <p:embed/>
                  </p:oleObj>
                </mc:Choice>
                <mc:Fallback>
                  <p:oleObj name="Equation" r:id="rId14" imgW="5839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7" y="3748"/>
                          <a:ext cx="663" cy="2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30864" name="Object 16"/>
          <p:cNvGraphicFramePr>
            <a:graphicFrameLocks noChangeAspect="1"/>
          </p:cNvGraphicFramePr>
          <p:nvPr/>
        </p:nvGraphicFramePr>
        <p:xfrm>
          <a:off x="4932363" y="333375"/>
          <a:ext cx="384651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8" name="Equation" r:id="rId16" imgW="1752480" imgH="203040" progId="Equation.DSMT4">
                  <p:embed/>
                </p:oleObj>
              </mc:Choice>
              <mc:Fallback>
                <p:oleObj name="Equation" r:id="rId16" imgW="1752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333375"/>
                        <a:ext cx="3846512" cy="4476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004186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3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30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0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16B7-1C74-4CF5-A520-02778E0AACDF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1240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/>
              <a:t>几点注记</a:t>
            </a:r>
          </a:p>
        </p:txBody>
      </p:sp>
      <p:sp>
        <p:nvSpPr>
          <p:cNvPr id="1240067" name="Text Box 3"/>
          <p:cNvSpPr txBox="1">
            <a:spLocks noChangeArrowheads="1"/>
          </p:cNvSpPr>
          <p:nvPr/>
        </p:nvSpPr>
        <p:spPr bwMode="auto">
          <a:xfrm>
            <a:off x="323850" y="1052513"/>
            <a:ext cx="4800600" cy="58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46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4366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27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5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其它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Gauss </a:t>
            </a:r>
            <a:r>
              <a:rPr lang="zh-CN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型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求积公式 </a:t>
            </a:r>
            <a:endParaRPr lang="zh-CN" alt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40068" name="Rectangle 4"/>
          <p:cNvSpPr>
            <a:spLocks noChangeArrowheads="1"/>
          </p:cNvSpPr>
          <p:nvPr/>
        </p:nvSpPr>
        <p:spPr bwMode="auto">
          <a:xfrm>
            <a:off x="827088" y="1654175"/>
            <a:ext cx="8137400" cy="1578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zh-CN" altLang="en-US" sz="2600" b="1" dirty="0"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latin typeface="+mn-lt"/>
                <a:ea typeface="黑体" panose="02010609060101010101" pitchFamily="49" charset="-122"/>
              </a:rPr>
              <a:t>Gauss-Chebyshev </a:t>
            </a:r>
            <a:r>
              <a:rPr lang="zh-CN" altLang="en-US" sz="2800" b="1" dirty="0" smtClean="0">
                <a:latin typeface="+mn-lt"/>
                <a:ea typeface="黑体" panose="02010609060101010101" pitchFamily="49" charset="-122"/>
              </a:rPr>
              <a:t>求积公式：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[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a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b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]=[-1,1]</a:t>
            </a:r>
            <a:endParaRPr lang="zh-CN" altLang="en-US" sz="2800" b="1" dirty="0">
              <a:solidFill>
                <a:srgbClr val="0000FF"/>
              </a:solidFill>
              <a:latin typeface="+mn-lt"/>
              <a:ea typeface="黑体" panose="02010609060101010101" pitchFamily="49" charset="-122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en-US" altLang="zh-CN" sz="2600" b="1" dirty="0" smtClean="0"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latin typeface="+mn-lt"/>
                <a:ea typeface="黑体" panose="02010609060101010101" pitchFamily="49" charset="-122"/>
              </a:rPr>
              <a:t>Gauss-Laguerre </a:t>
            </a:r>
            <a:r>
              <a:rPr lang="zh-CN" altLang="en-US" sz="2800" b="1" dirty="0" smtClean="0">
                <a:latin typeface="+mn-lt"/>
                <a:ea typeface="黑体" panose="02010609060101010101" pitchFamily="49" charset="-122"/>
              </a:rPr>
              <a:t>求积公式</a:t>
            </a:r>
            <a:r>
              <a:rPr lang="zh-CN" altLang="en-US" sz="2800" b="1" dirty="0">
                <a:latin typeface="+mn-lt"/>
                <a:ea typeface="黑体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[</a:t>
            </a:r>
            <a:r>
              <a:rPr lang="en-US" altLang="zh-CN" sz="2800" b="1" i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a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b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]=[0,+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  <a:sym typeface="Symbol" panose="05050102010706020507" pitchFamily="18" charset="2"/>
              </a:rPr>
              <a:t>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]</a:t>
            </a:r>
            <a:endParaRPr lang="zh-CN" altLang="en-US" sz="2800" b="1" dirty="0">
              <a:latin typeface="+mn-lt"/>
              <a:ea typeface="黑体" panose="02010609060101010101" pitchFamily="49" charset="-122"/>
            </a:endParaRPr>
          </a:p>
          <a:p>
            <a:pPr>
              <a:lnSpc>
                <a:spcPct val="115000"/>
              </a:lnSpc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en-US" altLang="zh-CN" sz="2600" b="1" dirty="0" smtClean="0"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latin typeface="+mn-lt"/>
                <a:ea typeface="黑体" panose="02010609060101010101" pitchFamily="49" charset="-122"/>
              </a:rPr>
              <a:t>Gauss-</a:t>
            </a:r>
            <a:r>
              <a:rPr lang="en-US" altLang="zh-CN" sz="2800" b="1" dirty="0" err="1">
                <a:latin typeface="+mn-lt"/>
                <a:ea typeface="黑体" panose="02010609060101010101" pitchFamily="49" charset="-122"/>
              </a:rPr>
              <a:t>Hermite</a:t>
            </a:r>
            <a:r>
              <a:rPr lang="en-US" altLang="zh-CN" sz="2800" b="1" dirty="0">
                <a:latin typeface="+mn-lt"/>
                <a:ea typeface="黑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+mn-lt"/>
                <a:ea typeface="黑体" panose="02010609060101010101" pitchFamily="49" charset="-122"/>
              </a:rPr>
              <a:t>求积公式</a:t>
            </a:r>
            <a:r>
              <a:rPr lang="zh-CN" altLang="en-US" sz="2800" b="1" dirty="0">
                <a:latin typeface="+mn-lt"/>
                <a:ea typeface="黑体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[</a:t>
            </a:r>
            <a:r>
              <a:rPr lang="en-US" altLang="zh-CN" sz="2800" b="1" i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a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b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]=[-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  <a:sym typeface="Symbol" panose="05050102010706020507" pitchFamily="18" charset="2"/>
              </a:rPr>
              <a:t>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,+</a:t>
            </a:r>
            <a:r>
              <a:rPr lang="en-US" altLang="zh-CN" sz="2800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  <a:sym typeface="Symbol" panose="05050102010706020507" pitchFamily="18" charset="2"/>
              </a:rPr>
              <a:t></a:t>
            </a:r>
            <a:r>
              <a:rPr lang="en-US" altLang="zh-CN" sz="2800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Consolas" panose="020B0609020204030204" pitchFamily="49" charset="0"/>
              </a:rPr>
              <a:t>]</a:t>
            </a:r>
            <a:r>
              <a:rPr lang="zh-CN" altLang="en-US" sz="2600" b="1" dirty="0" smtClean="0">
                <a:latin typeface="+mn-lt"/>
                <a:ea typeface="黑体" panose="02010609060101010101" pitchFamily="49" charset="-122"/>
              </a:rPr>
              <a:t> </a:t>
            </a:r>
            <a:endParaRPr lang="zh-CN" altLang="en-US" sz="2600" b="1" dirty="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240073" name="Text Box 9"/>
          <p:cNvSpPr txBox="1">
            <a:spLocks noChangeArrowheads="1"/>
          </p:cNvSpPr>
          <p:nvPr/>
        </p:nvSpPr>
        <p:spPr bwMode="auto">
          <a:xfrm>
            <a:off x="395536" y="3717032"/>
            <a:ext cx="7560840" cy="58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46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4366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27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5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实际应用中可以使用复合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Gauss </a:t>
            </a: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求积公式</a:t>
            </a:r>
            <a:endParaRPr lang="zh-CN" alt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40074" name="Rectangle 10"/>
          <p:cNvSpPr>
            <a:spLocks noChangeArrowheads="1"/>
          </p:cNvSpPr>
          <p:nvPr/>
        </p:nvSpPr>
        <p:spPr bwMode="auto">
          <a:xfrm>
            <a:off x="827088" y="4304885"/>
            <a:ext cx="6697662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将积分区间分隔成若干小区间</a:t>
            </a:r>
          </a:p>
          <a:p>
            <a:pPr>
              <a:lnSpc>
                <a:spcPct val="150000"/>
              </a:lnSpc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在每个小区间上使用 </a:t>
            </a:r>
            <a:r>
              <a:rPr lang="en-US" altLang="zh-CN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Gauss 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求积公式</a:t>
            </a:r>
          </a:p>
        </p:txBody>
      </p:sp>
    </p:spTree>
    <p:extLst>
      <p:ext uri="{BB962C8B-B14F-4D97-AF65-F5344CB8AC3E}">
        <p14:creationId xmlns:p14="http://schemas.microsoft.com/office/powerpoint/2010/main" val="44479024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 bwMode="auto">
          <a:xfrm>
            <a:off x="275811" y="2057200"/>
            <a:ext cx="8569648" cy="3423260"/>
          </a:xfrm>
          <a:prstGeom prst="roundRect">
            <a:avLst>
              <a:gd name="adj" fmla="val 7164"/>
            </a:avLst>
          </a:prstGeom>
          <a:solidFill>
            <a:srgbClr val="D9D9D9">
              <a:alpha val="50196"/>
            </a:srgbClr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168400" name="AutoShape 16"/>
          <p:cNvSpPr>
            <a:spLocks noChangeArrowheads="1"/>
          </p:cNvSpPr>
          <p:nvPr/>
        </p:nvSpPr>
        <p:spPr bwMode="auto">
          <a:xfrm>
            <a:off x="250824" y="188913"/>
            <a:ext cx="4681215" cy="646986"/>
          </a:xfrm>
          <a:prstGeom prst="roundRect">
            <a:avLst>
              <a:gd name="adj" fmla="val 16667"/>
            </a:avLst>
          </a:prstGeom>
          <a:solidFill>
            <a:schemeClr val="accent2">
              <a:alpha val="20000"/>
            </a:schemeClr>
          </a:solidFill>
          <a:ln w="57150" cmpd="thickThin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B8BC-60C9-40E9-92D4-5EFE135996C8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116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536182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dirty="0" smtClean="0"/>
              <a:t>数值积分的一般</a:t>
            </a:r>
            <a:r>
              <a:rPr lang="zh-CN" altLang="en-US" dirty="0"/>
              <a:t>形式</a:t>
            </a:r>
          </a:p>
        </p:txBody>
      </p:sp>
      <p:graphicFrame>
        <p:nvGraphicFramePr>
          <p:cNvPr id="1168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60936"/>
              </p:ext>
            </p:extLst>
          </p:nvPr>
        </p:nvGraphicFramePr>
        <p:xfrm>
          <a:off x="719779" y="3646941"/>
          <a:ext cx="3911600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2" name="Equation" r:id="rId4" imgW="1511280" imgH="431640" progId="Equation.DSMT4">
                  <p:embed/>
                </p:oleObj>
              </mc:Choice>
              <mc:Fallback>
                <p:oleObj name="Equation" r:id="rId4" imgW="1511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779" y="3646941"/>
                        <a:ext cx="3911600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68389" name="Group 5"/>
          <p:cNvGrpSpPr>
            <a:grpSpLocks/>
          </p:cNvGrpSpPr>
          <p:nvPr/>
        </p:nvGrpSpPr>
        <p:grpSpPr bwMode="auto">
          <a:xfrm>
            <a:off x="4172591" y="4510541"/>
            <a:ext cx="1731963" cy="889000"/>
            <a:chOff x="2424" y="2750"/>
            <a:chExt cx="1091" cy="560"/>
          </a:xfrm>
        </p:grpSpPr>
        <p:sp>
          <p:nvSpPr>
            <p:cNvPr id="1168390" name="Line 6"/>
            <p:cNvSpPr>
              <a:spLocks noChangeShapeType="1"/>
            </p:cNvSpPr>
            <p:nvPr/>
          </p:nvSpPr>
          <p:spPr bwMode="auto">
            <a:xfrm>
              <a:off x="2562" y="2750"/>
              <a:ext cx="363" cy="22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68391" name="Rectangle 7"/>
            <p:cNvSpPr>
              <a:spLocks noChangeArrowheads="1"/>
            </p:cNvSpPr>
            <p:nvPr/>
          </p:nvSpPr>
          <p:spPr bwMode="auto">
            <a:xfrm>
              <a:off x="2424" y="2977"/>
              <a:ext cx="1091" cy="33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求积节点</a:t>
              </a:r>
            </a:p>
          </p:txBody>
        </p:sp>
      </p:grpSp>
      <p:grpSp>
        <p:nvGrpSpPr>
          <p:cNvPr id="1168392" name="Group 8"/>
          <p:cNvGrpSpPr>
            <a:grpSpLocks/>
          </p:cNvGrpSpPr>
          <p:nvPr/>
        </p:nvGrpSpPr>
        <p:grpSpPr bwMode="auto">
          <a:xfrm>
            <a:off x="1800866" y="4439103"/>
            <a:ext cx="1800225" cy="960438"/>
            <a:chOff x="930" y="2705"/>
            <a:chExt cx="1134" cy="605"/>
          </a:xfrm>
        </p:grpSpPr>
        <p:sp>
          <p:nvSpPr>
            <p:cNvPr id="1168393" name="Line 9"/>
            <p:cNvSpPr>
              <a:spLocks noChangeShapeType="1"/>
            </p:cNvSpPr>
            <p:nvPr/>
          </p:nvSpPr>
          <p:spPr bwMode="auto">
            <a:xfrm flipH="1">
              <a:off x="1882" y="2705"/>
              <a:ext cx="91" cy="27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68394" name="Rectangle 10"/>
            <p:cNvSpPr>
              <a:spLocks noChangeArrowheads="1"/>
            </p:cNvSpPr>
            <p:nvPr/>
          </p:nvSpPr>
          <p:spPr bwMode="auto">
            <a:xfrm>
              <a:off x="930" y="2977"/>
              <a:ext cx="1134" cy="33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求积系数</a:t>
              </a:r>
            </a:p>
          </p:txBody>
        </p:sp>
      </p:grpSp>
      <p:grpSp>
        <p:nvGrpSpPr>
          <p:cNvPr id="1168395" name="Group 11"/>
          <p:cNvGrpSpPr>
            <a:grpSpLocks/>
          </p:cNvGrpSpPr>
          <p:nvPr/>
        </p:nvGrpSpPr>
        <p:grpSpPr bwMode="auto">
          <a:xfrm>
            <a:off x="4825054" y="4005716"/>
            <a:ext cx="3887787" cy="528637"/>
            <a:chOff x="2835" y="2432"/>
            <a:chExt cx="2449" cy="333"/>
          </a:xfrm>
        </p:grpSpPr>
        <p:sp>
          <p:nvSpPr>
            <p:cNvPr id="1168396" name="Line 12"/>
            <p:cNvSpPr>
              <a:spLocks noChangeShapeType="1"/>
            </p:cNvSpPr>
            <p:nvPr/>
          </p:nvSpPr>
          <p:spPr bwMode="auto">
            <a:xfrm>
              <a:off x="2835" y="2613"/>
              <a:ext cx="86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68397" name="Rectangle 13"/>
            <p:cNvSpPr>
              <a:spLocks noChangeArrowheads="1"/>
            </p:cNvSpPr>
            <p:nvPr/>
          </p:nvSpPr>
          <p:spPr bwMode="auto">
            <a:xfrm>
              <a:off x="3742" y="2432"/>
              <a:ext cx="1542" cy="33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机械求积公式</a:t>
              </a:r>
            </a:p>
          </p:txBody>
        </p:sp>
      </p:grpSp>
      <p:sp>
        <p:nvSpPr>
          <p:cNvPr id="1168398" name="Rectangle 14"/>
          <p:cNvSpPr>
            <a:spLocks noChangeArrowheads="1"/>
          </p:cNvSpPr>
          <p:nvPr/>
        </p:nvSpPr>
        <p:spPr bwMode="auto">
          <a:xfrm>
            <a:off x="304814" y="5624320"/>
            <a:ext cx="8424862" cy="93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 将定积分计算转化成被积函数的</a:t>
            </a:r>
            <a:r>
              <a:rPr lang="zh-CN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函数值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的计算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 无需求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原函数，易于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计算机实现</a:t>
            </a:r>
            <a:endParaRPr lang="zh-CN" altLang="en-US" b="1" dirty="0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68399" name="Rectangle 15"/>
          <p:cNvSpPr>
            <a:spLocks noChangeArrowheads="1"/>
          </p:cNvSpPr>
          <p:nvPr/>
        </p:nvSpPr>
        <p:spPr bwMode="auto">
          <a:xfrm>
            <a:off x="269935" y="2138118"/>
            <a:ext cx="8208963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一般地，用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在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[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]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上的一些离散点</a:t>
            </a:r>
            <a:b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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0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&lt;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&lt;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···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&lt; 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i="1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n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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b="1" dirty="0">
              <a:solidFill>
                <a:srgbClr val="00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上的函数值的加权平均作为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f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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的近似值，可得</a:t>
            </a:r>
          </a:p>
        </p:txBody>
      </p:sp>
      <p:graphicFrame>
        <p:nvGraphicFramePr>
          <p:cNvPr id="1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581277"/>
              </p:ext>
            </p:extLst>
          </p:nvPr>
        </p:nvGraphicFramePr>
        <p:xfrm>
          <a:off x="2558821" y="1047750"/>
          <a:ext cx="410527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3" name="Equation" r:id="rId6" imgW="1574640" imgH="330120" progId="Equation.DSMT4">
                  <p:embed/>
                </p:oleObj>
              </mc:Choice>
              <mc:Fallback>
                <p:oleObj name="Equation" r:id="rId6" imgW="15746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821" y="1047750"/>
                        <a:ext cx="4105275" cy="865187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472733"/>
              </p:ext>
            </p:extLst>
          </p:nvPr>
        </p:nvGraphicFramePr>
        <p:xfrm>
          <a:off x="7189877" y="1324080"/>
          <a:ext cx="12096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4" name="Equation" r:id="rId8" imgW="609480" imgH="203040" progId="Equation.DSMT4">
                  <p:embed/>
                </p:oleObj>
              </mc:Choice>
              <mc:Fallback>
                <p:oleObj name="Equation" r:id="rId8" imgW="609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9877" y="1324080"/>
                        <a:ext cx="120967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304814" y="1199337"/>
            <a:ext cx="1728226" cy="578882"/>
          </a:xfrm>
          <a:prstGeom prst="roundRect">
            <a:avLst>
              <a:gd name="adj" fmla="val 16667"/>
            </a:avLst>
          </a:prstGeom>
          <a:solidFill>
            <a:schemeClr val="accent2">
              <a:alpha val="20000"/>
            </a:schemeClr>
          </a:solidFill>
          <a:ln w="57150" cmpd="thickThin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基本思想</a:t>
            </a:r>
          </a:p>
        </p:txBody>
      </p:sp>
    </p:spTree>
    <p:extLst>
      <p:ext uri="{BB962C8B-B14F-4D97-AF65-F5344CB8AC3E}">
        <p14:creationId xmlns:p14="http://schemas.microsoft.com/office/powerpoint/2010/main" val="143089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5FBE-8EB3-4311-BD08-81E383942F51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/>
              <a:t>代数精度</a:t>
            </a:r>
          </a:p>
        </p:txBody>
      </p:sp>
      <p:sp>
        <p:nvSpPr>
          <p:cNvPr id="1169412" name="Rectangle 4"/>
          <p:cNvSpPr>
            <a:spLocks noChangeArrowheads="1"/>
          </p:cNvSpPr>
          <p:nvPr/>
        </p:nvSpPr>
        <p:spPr bwMode="auto">
          <a:xfrm>
            <a:off x="340539" y="1152525"/>
            <a:ext cx="8424862" cy="1446213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定义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如果对于所有次数不超过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的多项式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f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，求积公式</a:t>
            </a:r>
          </a:p>
          <a:p>
            <a:pPr>
              <a:lnSpc>
                <a:spcPct val="110000"/>
              </a:lnSpc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都精确成立，但对次数为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+1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的多项式不精确成立，则称该求积公式具有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次代数精度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69416" name="Text Box 8"/>
          <p:cNvSpPr txBox="1">
            <a:spLocks noChangeArrowheads="1"/>
          </p:cNvSpPr>
          <p:nvPr/>
        </p:nvSpPr>
        <p:spPr bwMode="auto">
          <a:xfrm>
            <a:off x="611560" y="3585803"/>
            <a:ext cx="8353425" cy="113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46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4366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27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将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f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= 1, 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30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… ,  </a:t>
            </a:r>
            <a:r>
              <a:rPr lang="en-US" altLang="zh-CN" b="1" i="1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30000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b="1" i="1" baseline="30000" dirty="0"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依次代入，公式精确成立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;</a:t>
            </a:r>
          </a:p>
          <a:p>
            <a:pPr>
              <a:lnSpc>
                <a:spcPct val="15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但对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f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=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30000" dirty="0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b="1" baseline="30000" dirty="0">
                <a:latin typeface="Times New Roman" panose="02020603050405020304" pitchFamily="18" charset="0"/>
                <a:ea typeface="黑体" panose="02010609060101010101" pitchFamily="49" charset="-122"/>
              </a:rPr>
              <a:t>+1  </a:t>
            </a:r>
            <a:r>
              <a:rPr lang="zh-CN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不精确成立。</a:t>
            </a:r>
            <a:endParaRPr lang="en-US" altLang="zh-CN" b="1" dirty="0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69419" name="Rectangle 11"/>
          <p:cNvSpPr>
            <a:spLocks noChangeArrowheads="1"/>
          </p:cNvSpPr>
          <p:nvPr/>
        </p:nvSpPr>
        <p:spPr bwMode="auto">
          <a:xfrm>
            <a:off x="312381" y="2966427"/>
            <a:ext cx="48974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代数精度的验证方法</a:t>
            </a:r>
          </a:p>
        </p:txBody>
      </p:sp>
      <p:sp>
        <p:nvSpPr>
          <p:cNvPr id="1169421" name="AutoShape 13"/>
          <p:cNvSpPr>
            <a:spLocks noChangeArrowheads="1"/>
          </p:cNvSpPr>
          <p:nvPr/>
        </p:nvSpPr>
        <p:spPr bwMode="auto">
          <a:xfrm>
            <a:off x="312381" y="172164"/>
            <a:ext cx="2192338" cy="646986"/>
          </a:xfrm>
          <a:prstGeom prst="roundRect">
            <a:avLst>
              <a:gd name="adj" fmla="val 16667"/>
            </a:avLst>
          </a:prstGeom>
          <a:solidFill>
            <a:schemeClr val="accent2">
              <a:alpha val="20000"/>
            </a:schemeClr>
          </a:solidFill>
          <a:ln w="57150" cmpd="thickThin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69423" name="Rectangle 15"/>
          <p:cNvSpPr>
            <a:spLocks noChangeArrowheads="1"/>
          </p:cNvSpPr>
          <p:nvPr/>
        </p:nvSpPr>
        <p:spPr bwMode="auto">
          <a:xfrm>
            <a:off x="395288" y="5516563"/>
            <a:ext cx="7849120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注：求积公式并不局限于机械求积公式</a:t>
            </a:r>
          </a:p>
        </p:txBody>
      </p:sp>
    </p:spTree>
    <p:extLst>
      <p:ext uri="{BB962C8B-B14F-4D97-AF65-F5344CB8AC3E}">
        <p14:creationId xmlns:p14="http://schemas.microsoft.com/office/powerpoint/2010/main" val="57796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圆角矩形 20"/>
          <p:cNvSpPr/>
          <p:nvPr/>
        </p:nvSpPr>
        <p:spPr bwMode="auto">
          <a:xfrm>
            <a:off x="276626" y="3371256"/>
            <a:ext cx="8509566" cy="2231901"/>
          </a:xfrm>
          <a:prstGeom prst="roundRect">
            <a:avLst>
              <a:gd name="adj" fmla="val 6425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圆角矩形 1"/>
          <p:cNvSpPr/>
          <p:nvPr/>
        </p:nvSpPr>
        <p:spPr bwMode="auto">
          <a:xfrm>
            <a:off x="310906" y="981075"/>
            <a:ext cx="8509566" cy="2231901"/>
          </a:xfrm>
          <a:prstGeom prst="roundRect">
            <a:avLst>
              <a:gd name="adj" fmla="val 6425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EAB9-8F3F-4C72-B6EE-B5AFDE6AB5E7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/>
              <a:t>举例</a:t>
            </a:r>
          </a:p>
        </p:txBody>
      </p:sp>
      <p:sp>
        <p:nvSpPr>
          <p:cNvPr id="1171459" name="Rectangle 3"/>
          <p:cNvSpPr>
            <a:spLocks noChangeArrowheads="1"/>
          </p:cNvSpPr>
          <p:nvPr/>
        </p:nvSpPr>
        <p:spPr bwMode="auto">
          <a:xfrm>
            <a:off x="467544" y="995013"/>
            <a:ext cx="6985471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梯形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公式</a:t>
            </a:r>
            <a:endParaRPr lang="en-US" altLang="zh-CN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具有一次代数精度。</a:t>
            </a:r>
            <a:endParaRPr lang="zh-CN" altLang="en-US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183917"/>
              </p:ext>
            </p:extLst>
          </p:nvPr>
        </p:nvGraphicFramePr>
        <p:xfrm>
          <a:off x="2123728" y="1560414"/>
          <a:ext cx="4341114" cy="830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8" name="Equation" r:id="rId4" imgW="2057400" imgH="393480" progId="Equation.DSMT4">
                  <p:embed/>
                </p:oleObj>
              </mc:Choice>
              <mc:Fallback>
                <p:oleObj name="Equation" r:id="rId4" imgW="2057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560414"/>
                        <a:ext cx="4341114" cy="83024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442686" y="3339752"/>
            <a:ext cx="6985471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抛物线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公式</a:t>
            </a:r>
            <a:endParaRPr lang="en-US" altLang="zh-CN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具有三次代数精度。</a:t>
            </a:r>
            <a:endParaRPr lang="zh-CN" altLang="en-US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419365"/>
              </p:ext>
            </p:extLst>
          </p:nvPr>
        </p:nvGraphicFramePr>
        <p:xfrm>
          <a:off x="2038751" y="3905443"/>
          <a:ext cx="6081713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9" name="Equation" r:id="rId6" imgW="2882880" imgH="457200" progId="Equation.DSMT4">
                  <p:embed/>
                </p:oleObj>
              </mc:Choice>
              <mc:Fallback>
                <p:oleObj name="Equation" r:id="rId6" imgW="2882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751" y="3905443"/>
                        <a:ext cx="6081713" cy="9636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240392" y="5862935"/>
            <a:ext cx="86158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课后</a:t>
            </a:r>
            <a:r>
              <a:rPr lang="zh-CN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练习：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复合梯形公式和复合抛物线公式具有几次代数精度？</a:t>
            </a: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925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E53C-E998-4BBD-826D-673D43A63CC2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3932"/>
            <a:ext cx="5832475" cy="646331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dirty="0"/>
              <a:t>怎样</a:t>
            </a:r>
            <a:r>
              <a:rPr lang="zh-CN" altLang="en-US" dirty="0" smtClean="0"/>
              <a:t>构造高</a:t>
            </a:r>
            <a:r>
              <a:rPr lang="zh-CN" altLang="en-US" dirty="0"/>
              <a:t>精度的求积方法</a:t>
            </a:r>
          </a:p>
        </p:txBody>
      </p:sp>
      <p:sp>
        <p:nvSpPr>
          <p:cNvPr id="1213443" name="Rectangle 3"/>
          <p:cNvSpPr>
            <a:spLocks noChangeArrowheads="1"/>
          </p:cNvSpPr>
          <p:nvPr/>
        </p:nvSpPr>
        <p:spPr bwMode="auto">
          <a:xfrm>
            <a:off x="251520" y="1074737"/>
            <a:ext cx="5551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考虑求积公式</a:t>
            </a:r>
            <a:endParaRPr lang="zh-CN" altLang="en-US" sz="2800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134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175218"/>
              </p:ext>
            </p:extLst>
          </p:nvPr>
        </p:nvGraphicFramePr>
        <p:xfrm>
          <a:off x="2411760" y="1550895"/>
          <a:ext cx="3911600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1" name="Equation" r:id="rId4" imgW="1511280" imgH="431640" progId="Equation.DSMT4">
                  <p:embed/>
                </p:oleObj>
              </mc:Choice>
              <mc:Fallback>
                <p:oleObj name="Equation" r:id="rId4" imgW="1511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550895"/>
                        <a:ext cx="3911600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3445" name="Rectangle 5"/>
          <p:cNvSpPr>
            <a:spLocks noChangeArrowheads="1"/>
          </p:cNvSpPr>
          <p:nvPr/>
        </p:nvSpPr>
        <p:spPr bwMode="auto">
          <a:xfrm>
            <a:off x="323850" y="2924944"/>
            <a:ext cx="82804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含 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+2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个参数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节点与系数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，为了使该公式具有尽可能高的代数精度，可将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f 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(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x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) = 1,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x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,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x</a:t>
            </a:r>
            <a:r>
              <a:rPr lang="en-US" altLang="zh-CN" sz="2800" b="1" baseline="30000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, …,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x</a:t>
            </a:r>
            <a:r>
              <a:rPr lang="en-US" altLang="zh-CN" sz="2800" b="1" baseline="30000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en-US" altLang="zh-CN" sz="2800" b="1" i="1" baseline="30000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n</a:t>
            </a:r>
            <a:r>
              <a:rPr lang="en-US" altLang="zh-CN" sz="2800" b="1" baseline="30000">
                <a:solidFill>
                  <a:srgbClr val="0000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+1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代入公式，使其精确成立，则可构造出代数精度至少为 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的求积公式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!</a:t>
            </a:r>
          </a:p>
        </p:txBody>
      </p:sp>
      <p:sp>
        <p:nvSpPr>
          <p:cNvPr id="1213446" name="AutoShape 6"/>
          <p:cNvSpPr>
            <a:spLocks noChangeArrowheads="1"/>
          </p:cNvSpPr>
          <p:nvPr/>
        </p:nvSpPr>
        <p:spPr bwMode="auto">
          <a:xfrm>
            <a:off x="323850" y="196617"/>
            <a:ext cx="5832475" cy="646986"/>
          </a:xfrm>
          <a:prstGeom prst="roundRect">
            <a:avLst>
              <a:gd name="adj" fmla="val 16667"/>
            </a:avLst>
          </a:prstGeom>
          <a:solidFill>
            <a:schemeClr val="accent2">
              <a:alpha val="20000"/>
            </a:schemeClr>
          </a:solidFill>
          <a:ln w="57150" cmpd="thickThin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圆角矩形 1"/>
          <p:cNvSpPr/>
          <p:nvPr/>
        </p:nvSpPr>
        <p:spPr bwMode="auto">
          <a:xfrm>
            <a:off x="719956" y="5517232"/>
            <a:ext cx="7488187" cy="57685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等分点不一定最佳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！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自由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选取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求积节点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！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348047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B2D-6E06-44F9-B47E-9C4629FE381D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/>
              <a:t>举例</a:t>
            </a:r>
          </a:p>
        </p:txBody>
      </p:sp>
      <p:sp>
        <p:nvSpPr>
          <p:cNvPr id="1214467" name="Rectangle 3"/>
          <p:cNvSpPr>
            <a:spLocks noChangeArrowheads="1"/>
          </p:cNvSpPr>
          <p:nvPr/>
        </p:nvSpPr>
        <p:spPr bwMode="auto">
          <a:xfrm>
            <a:off x="250825" y="981075"/>
            <a:ext cx="8281988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试确定节点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i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和系数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i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使得下面的求积公式具有尽可能高的代数精度，并求出此求积公式的代数精度。</a:t>
            </a:r>
          </a:p>
        </p:txBody>
      </p:sp>
      <p:graphicFrame>
        <p:nvGraphicFramePr>
          <p:cNvPr id="1214468" name="Object 4"/>
          <p:cNvGraphicFramePr>
            <a:graphicFrameLocks noChangeAspect="1"/>
          </p:cNvGraphicFramePr>
          <p:nvPr/>
        </p:nvGraphicFramePr>
        <p:xfrm>
          <a:off x="2411413" y="1989138"/>
          <a:ext cx="411003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0" name="Equation" r:id="rId4" imgW="2070000" imgH="330120" progId="Equation.DSMT4">
                  <p:embed/>
                </p:oleObj>
              </mc:Choice>
              <mc:Fallback>
                <p:oleObj name="Equation" r:id="rId4" imgW="2070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989138"/>
                        <a:ext cx="4110037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14469" name="Group 5"/>
          <p:cNvGrpSpPr>
            <a:grpSpLocks/>
          </p:cNvGrpSpPr>
          <p:nvPr/>
        </p:nvGrpSpPr>
        <p:grpSpPr bwMode="auto">
          <a:xfrm>
            <a:off x="323850" y="2636838"/>
            <a:ext cx="8424863" cy="2274887"/>
            <a:chOff x="204" y="1850"/>
            <a:chExt cx="5307" cy="1433"/>
          </a:xfrm>
        </p:grpSpPr>
        <p:sp>
          <p:nvSpPr>
            <p:cNvPr id="1214470" name="Rectangle 6"/>
            <p:cNvSpPr>
              <a:spLocks noChangeArrowheads="1"/>
            </p:cNvSpPr>
            <p:nvPr/>
          </p:nvSpPr>
          <p:spPr bwMode="auto">
            <a:xfrm>
              <a:off x="204" y="1850"/>
              <a:ext cx="56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</a:p>
          </p:txBody>
        </p:sp>
        <p:sp>
          <p:nvSpPr>
            <p:cNvPr id="1214471" name="Rectangle 7"/>
            <p:cNvSpPr>
              <a:spLocks noChangeArrowheads="1"/>
            </p:cNvSpPr>
            <p:nvPr/>
          </p:nvSpPr>
          <p:spPr bwMode="auto">
            <a:xfrm>
              <a:off x="658" y="1850"/>
              <a:ext cx="4853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5000"/>
                </a:lnSpc>
              </a:pPr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将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f 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)＝1,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,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b="1" baseline="30000"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,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b="1" baseline="30000">
                  <a:latin typeface="Times New Roman" panose="02020603050405020304" pitchFamily="18" charset="0"/>
                  <a:ea typeface="黑体" panose="02010609060101010101" pitchFamily="49" charset="-122"/>
                </a:rPr>
                <a:t>3  </a:t>
              </a:r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代入求积公式，使其精确成立，可得 </a:t>
              </a:r>
              <a:endPara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214472" name="Object 8"/>
            <p:cNvGraphicFramePr>
              <a:graphicFrameLocks/>
            </p:cNvGraphicFramePr>
            <p:nvPr/>
          </p:nvGraphicFramePr>
          <p:xfrm>
            <a:off x="793" y="2160"/>
            <a:ext cx="1538" cy="11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11" name="Equation" r:id="rId6" imgW="1358640" imgH="990360" progId="Equation.DSMT4">
                    <p:embed/>
                  </p:oleObj>
                </mc:Choice>
                <mc:Fallback>
                  <p:oleObj name="Equation" r:id="rId6" imgW="1358640" imgH="99036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3" y="2160"/>
                          <a:ext cx="1538" cy="11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14473" name="Rectangle 9"/>
          <p:cNvSpPr>
            <a:spLocks noChangeArrowheads="1"/>
          </p:cNvSpPr>
          <p:nvPr/>
        </p:nvSpPr>
        <p:spPr bwMode="auto">
          <a:xfrm>
            <a:off x="684213" y="5516563"/>
            <a:ext cx="73437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该公式对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f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)＝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4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不精确成立，故有 3 次代数精度！</a:t>
            </a:r>
          </a:p>
        </p:txBody>
      </p:sp>
      <p:grpSp>
        <p:nvGrpSpPr>
          <p:cNvPr id="1214474" name="Group 10"/>
          <p:cNvGrpSpPr>
            <a:grpSpLocks/>
          </p:cNvGrpSpPr>
          <p:nvPr/>
        </p:nvGrpSpPr>
        <p:grpSpPr bwMode="auto">
          <a:xfrm>
            <a:off x="3708400" y="3213100"/>
            <a:ext cx="5094288" cy="2303463"/>
            <a:chOff x="2336" y="2251"/>
            <a:chExt cx="3209" cy="1451"/>
          </a:xfrm>
        </p:grpSpPr>
        <p:graphicFrame>
          <p:nvGraphicFramePr>
            <p:cNvPr id="1214475" name="Object 11"/>
            <p:cNvGraphicFramePr>
              <a:graphicFrameLocks noChangeAspect="1"/>
            </p:cNvGraphicFramePr>
            <p:nvPr/>
          </p:nvGraphicFramePr>
          <p:xfrm>
            <a:off x="2925" y="3067"/>
            <a:ext cx="2620" cy="6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12" name="Equation" r:id="rId8" imgW="2095200" imgH="507960" progId="Equation.DSMT4">
                    <p:embed/>
                  </p:oleObj>
                </mc:Choice>
                <mc:Fallback>
                  <p:oleObj name="Equation" r:id="rId8" imgW="2095200" imgH="507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5" y="3067"/>
                          <a:ext cx="2620" cy="6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14476" name="Object 12"/>
            <p:cNvGraphicFramePr>
              <a:graphicFrameLocks/>
            </p:cNvGraphicFramePr>
            <p:nvPr/>
          </p:nvGraphicFramePr>
          <p:xfrm>
            <a:off x="2880" y="2251"/>
            <a:ext cx="1668" cy="7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13" name="Equation" r:id="rId10" imgW="1473120" imgH="685800" progId="Equation.DSMT4">
                    <p:embed/>
                  </p:oleObj>
                </mc:Choice>
                <mc:Fallback>
                  <p:oleObj name="Equation" r:id="rId10" imgW="1473120" imgH="68580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251"/>
                          <a:ext cx="1668" cy="7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14477" name="AutoShape 13"/>
            <p:cNvSpPr>
              <a:spLocks noChangeArrowheads="1"/>
            </p:cNvSpPr>
            <p:nvPr/>
          </p:nvSpPr>
          <p:spPr bwMode="auto">
            <a:xfrm>
              <a:off x="2426" y="2523"/>
              <a:ext cx="499" cy="363"/>
            </a:xfrm>
            <a:prstGeom prst="rightArrow">
              <a:avLst>
                <a:gd name="adj1" fmla="val 50000"/>
                <a:gd name="adj2" fmla="val 3436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4478" name="AutoShape 14"/>
            <p:cNvSpPr>
              <a:spLocks noChangeArrowheads="1"/>
            </p:cNvSpPr>
            <p:nvPr/>
          </p:nvSpPr>
          <p:spPr bwMode="auto">
            <a:xfrm>
              <a:off x="2336" y="3203"/>
              <a:ext cx="500" cy="363"/>
            </a:xfrm>
            <a:prstGeom prst="rightArrow">
              <a:avLst>
                <a:gd name="adj1" fmla="val 50000"/>
                <a:gd name="adj2" fmla="val 3443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214479" name="Rectangle 15"/>
          <p:cNvSpPr>
            <a:spLocks noChangeArrowheads="1"/>
          </p:cNvSpPr>
          <p:nvPr/>
        </p:nvSpPr>
        <p:spPr bwMode="auto">
          <a:xfrm>
            <a:off x="755650" y="6165850"/>
            <a:ext cx="5761038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缺点：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非线性方程组求解较困难！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155321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1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1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1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4473" grpId="0"/>
      <p:bldP spid="12144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 bwMode="auto">
          <a:xfrm>
            <a:off x="287016" y="2471543"/>
            <a:ext cx="8604573" cy="1829866"/>
          </a:xfrm>
          <a:prstGeom prst="roundRect">
            <a:avLst>
              <a:gd name="adj" fmla="val 7538"/>
            </a:avLst>
          </a:prstGeom>
          <a:solidFill>
            <a:srgbClr val="FFEC99">
              <a:alpha val="50196"/>
            </a:srgbClr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B9E5D-ED6C-4411-AF53-3350F5145DDC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Gauss </a:t>
            </a:r>
            <a:r>
              <a:rPr lang="zh-CN" altLang="en-US"/>
              <a:t>型求积公式</a:t>
            </a:r>
          </a:p>
        </p:txBody>
      </p:sp>
      <p:sp>
        <p:nvSpPr>
          <p:cNvPr id="1215491" name="Rectangle 3"/>
          <p:cNvSpPr>
            <a:spLocks noChangeArrowheads="1"/>
          </p:cNvSpPr>
          <p:nvPr/>
        </p:nvSpPr>
        <p:spPr bwMode="auto">
          <a:xfrm>
            <a:off x="250825" y="981075"/>
            <a:ext cx="7129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一般情形：考虑</a:t>
            </a:r>
            <a:r>
              <a:rPr lang="zh-CN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机械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求积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公式</a:t>
            </a:r>
            <a:endParaRPr lang="zh-CN" altLang="en-US" b="1" dirty="0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154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088419"/>
              </p:ext>
            </p:extLst>
          </p:nvPr>
        </p:nvGraphicFramePr>
        <p:xfrm>
          <a:off x="2462213" y="1412875"/>
          <a:ext cx="4041775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8" name="Equation" r:id="rId4" imgW="1562040" imgH="431640" progId="Equation.DSMT4">
                  <p:embed/>
                </p:oleObj>
              </mc:Choice>
              <mc:Fallback>
                <p:oleObj name="Equation" r:id="rId4" imgW="15620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1412875"/>
                        <a:ext cx="4041775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5495" name="Rectangle 7"/>
          <p:cNvSpPr>
            <a:spLocks noChangeArrowheads="1"/>
          </p:cNvSpPr>
          <p:nvPr/>
        </p:nvSpPr>
        <p:spPr bwMode="auto">
          <a:xfrm>
            <a:off x="395288" y="2578894"/>
            <a:ext cx="8424863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定义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若存节点在 </a:t>
            </a:r>
            <a:r>
              <a:rPr lang="en-US" altLang="zh-CN" sz="2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600" b="1" i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i 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[</a:t>
            </a:r>
            <a:r>
              <a:rPr lang="en-US" altLang="zh-CN" sz="2600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en-US" altLang="zh-CN" sz="26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, </a:t>
            </a:r>
            <a:r>
              <a:rPr lang="en-US" altLang="zh-CN" sz="2600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b</a:t>
            </a:r>
            <a:r>
              <a:rPr lang="en-US" altLang="zh-CN" sz="26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] 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及系数 </a:t>
            </a:r>
            <a:r>
              <a:rPr lang="en-US" altLang="zh-CN" sz="2600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en-US" altLang="zh-CN" sz="2600" b="1" i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i 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，使得上面的求积公式具有 2</a:t>
            </a:r>
            <a:r>
              <a:rPr lang="en-US" altLang="zh-CN" sz="2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+1 次代数精度，则称节点 </a:t>
            </a:r>
            <a:r>
              <a:rPr lang="en-US" altLang="zh-CN" sz="26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600" b="1" i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i 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为</a:t>
            </a:r>
            <a:r>
              <a:rPr lang="zh-C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高斯点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600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en-US" altLang="zh-CN" sz="2600" b="1" i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i 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为</a:t>
            </a:r>
            <a:r>
              <a:rPr lang="zh-C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高斯系数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，求积公式为 </a:t>
            </a:r>
            <a:r>
              <a:rPr lang="zh-C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高斯型求积公式</a:t>
            </a:r>
          </a:p>
        </p:txBody>
      </p:sp>
      <p:sp>
        <p:nvSpPr>
          <p:cNvPr id="1215498" name="Rectangle 10"/>
          <p:cNvSpPr>
            <a:spLocks noChangeArrowheads="1"/>
          </p:cNvSpPr>
          <p:nvPr/>
        </p:nvSpPr>
        <p:spPr bwMode="auto">
          <a:xfrm>
            <a:off x="395288" y="4508500"/>
            <a:ext cx="8280400" cy="595313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性质：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上面的求积公式至多具有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+1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次代数精度</a:t>
            </a:r>
          </a:p>
        </p:txBody>
      </p:sp>
      <p:grpSp>
        <p:nvGrpSpPr>
          <p:cNvPr id="1215499" name="Group 11"/>
          <p:cNvGrpSpPr>
            <a:grpSpLocks/>
          </p:cNvGrpSpPr>
          <p:nvPr/>
        </p:nvGrpSpPr>
        <p:grpSpPr bwMode="auto">
          <a:xfrm>
            <a:off x="395288" y="5229225"/>
            <a:ext cx="5256212" cy="777875"/>
            <a:chOff x="249" y="3702"/>
            <a:chExt cx="3311" cy="490"/>
          </a:xfrm>
        </p:grpSpPr>
        <p:sp>
          <p:nvSpPr>
            <p:cNvPr id="1215500" name="Rectangle 12"/>
            <p:cNvSpPr>
              <a:spLocks noChangeArrowheads="1"/>
            </p:cNvSpPr>
            <p:nvPr/>
          </p:nvSpPr>
          <p:spPr bwMode="auto">
            <a:xfrm>
              <a:off x="249" y="3793"/>
              <a:ext cx="3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将                               代入验证即可</a:t>
              </a:r>
            </a:p>
          </p:txBody>
        </p:sp>
        <p:graphicFrame>
          <p:nvGraphicFramePr>
            <p:cNvPr id="1215501" name="Object 13"/>
            <p:cNvGraphicFramePr>
              <a:graphicFrameLocks noChangeAspect="1"/>
            </p:cNvGraphicFramePr>
            <p:nvPr/>
          </p:nvGraphicFramePr>
          <p:xfrm>
            <a:off x="521" y="3702"/>
            <a:ext cx="1437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319" name="Equation" r:id="rId6" imgW="1269720" imgH="431640" progId="Equation.3">
                    <p:embed/>
                  </p:oleObj>
                </mc:Choice>
                <mc:Fallback>
                  <p:oleObj name="Equation" r:id="rId6" imgW="126972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" y="3702"/>
                          <a:ext cx="1437" cy="4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CC99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15504" name="Rectangle 16"/>
          <p:cNvSpPr>
            <a:spLocks noChangeArrowheads="1"/>
          </p:cNvSpPr>
          <p:nvPr/>
        </p:nvSpPr>
        <p:spPr bwMode="auto">
          <a:xfrm>
            <a:off x="323850" y="6021388"/>
            <a:ext cx="8569325" cy="595312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Gauss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求积公式在所有机械求积公式中代数精度最高</a:t>
            </a:r>
          </a:p>
        </p:txBody>
      </p:sp>
    </p:spTree>
    <p:extLst>
      <p:ext uri="{BB962C8B-B14F-4D97-AF65-F5344CB8AC3E}">
        <p14:creationId xmlns:p14="http://schemas.microsoft.com/office/powerpoint/2010/main" val="341111884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1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21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21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5498" grpId="0" animBg="1"/>
      <p:bldP spid="12155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CEAF6-8687-4482-B576-8754937EB6C0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21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Gauss </a:t>
            </a:r>
            <a:r>
              <a:rPr lang="zh-CN" altLang="en-US"/>
              <a:t>点</a:t>
            </a:r>
          </a:p>
        </p:txBody>
      </p:sp>
      <p:sp>
        <p:nvSpPr>
          <p:cNvPr id="1216515" name="Rectangle 3"/>
          <p:cNvSpPr>
            <a:spLocks noChangeArrowheads="1"/>
          </p:cNvSpPr>
          <p:nvPr/>
        </p:nvSpPr>
        <p:spPr bwMode="auto">
          <a:xfrm>
            <a:off x="323850" y="1052513"/>
            <a:ext cx="7704138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如何计算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Gauss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点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i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en-US" altLang="zh-CN" b="1" i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和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高斯系数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en-US" altLang="zh-CN" sz="2800" b="1" i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endParaRPr lang="zh-CN" altLang="en-US" sz="2800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16517" name="Rectangle 5"/>
          <p:cNvSpPr>
            <a:spLocks noChangeArrowheads="1"/>
          </p:cNvSpPr>
          <p:nvPr/>
        </p:nvSpPr>
        <p:spPr bwMode="auto">
          <a:xfrm>
            <a:off x="468313" y="1989138"/>
            <a:ext cx="446405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法一：解</a:t>
            </a: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非线性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方程组</a:t>
            </a:r>
            <a:endParaRPr lang="zh-CN" altLang="en-US" sz="2600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216518" name="Group 6"/>
          <p:cNvGrpSpPr>
            <a:grpSpLocks/>
          </p:cNvGrpSpPr>
          <p:nvPr/>
        </p:nvGrpSpPr>
        <p:grpSpPr bwMode="auto">
          <a:xfrm>
            <a:off x="4427538" y="1700213"/>
            <a:ext cx="2808287" cy="1512887"/>
            <a:chOff x="2971" y="1298"/>
            <a:chExt cx="1769" cy="953"/>
          </a:xfrm>
        </p:grpSpPr>
        <p:sp>
          <p:nvSpPr>
            <p:cNvPr id="1216519" name="AutoShape 7"/>
            <p:cNvSpPr>
              <a:spLocks noChangeArrowheads="1"/>
            </p:cNvSpPr>
            <p:nvPr/>
          </p:nvSpPr>
          <p:spPr bwMode="auto">
            <a:xfrm rot="556344">
              <a:off x="2971" y="1298"/>
              <a:ext cx="1769" cy="953"/>
            </a:xfrm>
            <a:prstGeom prst="irregularSeal2">
              <a:avLst/>
            </a:prstGeom>
            <a:solidFill>
              <a:schemeClr val="accent2">
                <a:alpha val="3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6520" name="Rectangle 8"/>
            <p:cNvSpPr>
              <a:spLocks noChangeArrowheads="1"/>
            </p:cNvSpPr>
            <p:nvPr/>
          </p:nvSpPr>
          <p:spPr bwMode="auto">
            <a:xfrm>
              <a:off x="3243" y="1661"/>
              <a:ext cx="13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太困难</a:t>
              </a:r>
              <a:r>
                <a:rPr lang="en-US" altLang="zh-CN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! </a:t>
              </a:r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</a:t>
              </a:r>
              <a:endPara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sym typeface="Wingdings" panose="05000000000000000000" pitchFamily="2" charset="2"/>
              </a:endParaRPr>
            </a:p>
          </p:txBody>
        </p:sp>
      </p:grpSp>
      <p:grpSp>
        <p:nvGrpSpPr>
          <p:cNvPr id="1216521" name="Group 9"/>
          <p:cNvGrpSpPr>
            <a:grpSpLocks/>
          </p:cNvGrpSpPr>
          <p:nvPr/>
        </p:nvGrpSpPr>
        <p:grpSpPr bwMode="auto">
          <a:xfrm>
            <a:off x="468313" y="2860212"/>
            <a:ext cx="7272337" cy="1954213"/>
            <a:chOff x="340" y="2478"/>
            <a:chExt cx="4581" cy="1231"/>
          </a:xfrm>
        </p:grpSpPr>
        <p:sp>
          <p:nvSpPr>
            <p:cNvPr id="1216522" name="Rectangle 10"/>
            <p:cNvSpPr>
              <a:spLocks noChangeArrowheads="1"/>
            </p:cNvSpPr>
            <p:nvPr/>
          </p:nvSpPr>
          <p:spPr bwMode="auto">
            <a:xfrm>
              <a:off x="340" y="2478"/>
              <a:ext cx="4037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b="1" dirty="0">
                  <a:latin typeface="Times New Roman" panose="02020603050405020304" pitchFamily="18" charset="0"/>
                  <a:ea typeface="黑体" panose="02010609060101010101" pitchFamily="49" charset="-122"/>
                </a:rPr>
                <a:t>法二：分开计算</a:t>
              </a:r>
              <a:endPara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216523" name="Rectangle 11"/>
            <p:cNvSpPr>
              <a:spLocks noChangeArrowheads="1"/>
            </p:cNvSpPr>
            <p:nvPr/>
          </p:nvSpPr>
          <p:spPr bwMode="auto">
            <a:xfrm>
              <a:off x="521" y="2888"/>
              <a:ext cx="4400" cy="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buClr>
                  <a:schemeClr val="hlink"/>
                </a:buClr>
                <a:buFont typeface="Wingdings" panose="05000000000000000000" pitchFamily="2" charset="2"/>
                <a:buChar char="l"/>
              </a:pPr>
              <a:r>
                <a:rPr lang="zh-CN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先确定 </a:t>
              </a:r>
              <a:r>
                <a:rPr lang="en-US" altLang="zh-CN" sz="2800" b="1" dirty="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Gauss </a:t>
              </a:r>
              <a:r>
                <a:rPr lang="zh-CN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点</a:t>
              </a:r>
              <a:endPara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>
                <a:lnSpc>
                  <a:spcPct val="150000"/>
                </a:lnSpc>
                <a:buClr>
                  <a:schemeClr val="hlink"/>
                </a:buClr>
                <a:buFont typeface="Wingdings" panose="05000000000000000000" pitchFamily="2" charset="2"/>
                <a:buChar char="l"/>
              </a:pPr>
              <a:r>
                <a:rPr lang="zh-CN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再通过解线性方程组计算 </a:t>
              </a:r>
              <a:r>
                <a:rPr lang="en-US" altLang="zh-CN" sz="2800" b="1" dirty="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Gauss </a:t>
              </a:r>
              <a:r>
                <a:rPr lang="zh-CN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系数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3979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16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16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1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1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65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圆角矩形 19"/>
          <p:cNvSpPr/>
          <p:nvPr/>
        </p:nvSpPr>
        <p:spPr bwMode="auto">
          <a:xfrm>
            <a:off x="413899" y="2951754"/>
            <a:ext cx="8604573" cy="2506962"/>
          </a:xfrm>
          <a:prstGeom prst="roundRect">
            <a:avLst>
              <a:gd name="adj" fmla="val 7538"/>
            </a:avLst>
          </a:prstGeom>
          <a:solidFill>
            <a:srgbClr val="FFEC99">
              <a:alpha val="50196"/>
            </a:srgbClr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Legendre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正交多项式：</a:t>
            </a:r>
            <a:endParaRPr lang="en-US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0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= 1,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0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= </a:t>
            </a:r>
            <a:r>
              <a:rPr lang="en-US" altLang="zh-CN" sz="28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en-US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B012-EDB6-4344-901F-ACABE3708433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616302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dirty="0"/>
              <a:t>Gauss-Legendre </a:t>
            </a:r>
            <a:r>
              <a:rPr lang="zh-CN" altLang="en-US" dirty="0"/>
              <a:t>求积公式</a:t>
            </a: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79512" y="1052736"/>
            <a:ext cx="3924189" cy="5437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ct val="20000"/>
              </a:spcAft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特殊情形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[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]=[-1, 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1]</a:t>
            </a:r>
            <a:endParaRPr lang="en-US" altLang="zh-CN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215763" y="188913"/>
            <a:ext cx="5832475" cy="646986"/>
          </a:xfrm>
          <a:prstGeom prst="roundRect">
            <a:avLst>
              <a:gd name="adj" fmla="val 16667"/>
            </a:avLst>
          </a:prstGeom>
          <a:solidFill>
            <a:schemeClr val="accent2">
              <a:alpha val="20000"/>
            </a:schemeClr>
          </a:solidFill>
          <a:ln w="57150" cmpd="thickThin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441056" y="1955806"/>
            <a:ext cx="1004715" cy="504825"/>
          </a:xfrm>
          <a:prstGeom prst="rightArrow">
            <a:avLst>
              <a:gd name="adj1" fmla="val 50000"/>
              <a:gd name="adj2" fmla="val 653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445771" y="1938484"/>
            <a:ext cx="763887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Gauss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点就是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Legendre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多项式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p</a:t>
            </a:r>
            <a:r>
              <a:rPr lang="en-US" altLang="zh-CN" sz="2800" b="1" i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8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+1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的零点</a:t>
            </a:r>
          </a:p>
        </p:txBody>
      </p:sp>
      <p:graphicFrame>
        <p:nvGraphicFramePr>
          <p:cNvPr id="1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914720"/>
              </p:ext>
            </p:extLst>
          </p:nvPr>
        </p:nvGraphicFramePr>
        <p:xfrm>
          <a:off x="1169736" y="4278046"/>
          <a:ext cx="616267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5" name="Equation" r:id="rId4" imgW="2679480" imgH="228600" progId="Equation.DSMT4">
                  <p:embed/>
                </p:oleObj>
              </mc:Choice>
              <mc:Fallback>
                <p:oleObj name="Equation" r:id="rId4" imgW="2679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736" y="4278046"/>
                        <a:ext cx="616267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5682762" y="4812556"/>
            <a:ext cx="259434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= 1, 2, …</a:t>
            </a:r>
            <a:r>
              <a:rPr lang="zh-CN" altLang="en-US" sz="28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137363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11391</TotalTime>
  <Words>867</Words>
  <Application>Microsoft Office PowerPoint</Application>
  <PresentationFormat>全屏显示(4:3)</PresentationFormat>
  <Paragraphs>164</Paragraphs>
  <Slides>16</Slides>
  <Notes>16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黑体</vt:lpstr>
      <vt:lpstr>楷体_GB2312</vt:lpstr>
      <vt:lpstr>宋体</vt:lpstr>
      <vt:lpstr>Arial</vt:lpstr>
      <vt:lpstr>Consolas</vt:lpstr>
      <vt:lpstr>Symbol</vt:lpstr>
      <vt:lpstr>Tahoma</vt:lpstr>
      <vt:lpstr>Times New Roman</vt:lpstr>
      <vt:lpstr>Wingdings</vt:lpstr>
      <vt:lpstr>Blends</vt:lpstr>
      <vt:lpstr>MathType 6.0 Equation</vt:lpstr>
      <vt:lpstr>Equation</vt:lpstr>
      <vt:lpstr>第一讲</vt:lpstr>
      <vt:lpstr>数值积分的一般形式</vt:lpstr>
      <vt:lpstr>代数精度</vt:lpstr>
      <vt:lpstr>举例</vt:lpstr>
      <vt:lpstr>怎样构造高精度的求积方法</vt:lpstr>
      <vt:lpstr>举例</vt:lpstr>
      <vt:lpstr>Gauss 型求积公式</vt:lpstr>
      <vt:lpstr>Gauss 点</vt:lpstr>
      <vt:lpstr>Gauss-Legendre 求积公式</vt:lpstr>
      <vt:lpstr>Legendre 多项式</vt:lpstr>
      <vt:lpstr>低阶 G-L 公式</vt:lpstr>
      <vt:lpstr>低阶 G-L 公式</vt:lpstr>
      <vt:lpstr>更多 G-L 公式</vt:lpstr>
      <vt:lpstr>一般区间上的 G-L 公式</vt:lpstr>
      <vt:lpstr>G-L公式举例</vt:lpstr>
      <vt:lpstr>几点注记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 User</dc:creator>
  <cp:lastModifiedBy>user</cp:lastModifiedBy>
  <cp:revision>977</cp:revision>
  <cp:lastPrinted>1601-01-01T00:00:00Z</cp:lastPrinted>
  <dcterms:created xsi:type="dcterms:W3CDTF">2005-02-05T01:21:04Z</dcterms:created>
  <dcterms:modified xsi:type="dcterms:W3CDTF">2017-03-20T12:10:49Z</dcterms:modified>
</cp:coreProperties>
</file>