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8"/>
  </p:notesMasterIdLst>
  <p:sldIdLst>
    <p:sldId id="813" r:id="rId2"/>
    <p:sldId id="789" r:id="rId3"/>
    <p:sldId id="797" r:id="rId4"/>
    <p:sldId id="798" r:id="rId5"/>
    <p:sldId id="812" r:id="rId6"/>
    <p:sldId id="801" r:id="rId7"/>
    <p:sldId id="802" r:id="rId8"/>
    <p:sldId id="803" r:id="rId9"/>
    <p:sldId id="804" r:id="rId10"/>
    <p:sldId id="805" r:id="rId11"/>
    <p:sldId id="806" r:id="rId12"/>
    <p:sldId id="807" r:id="rId13"/>
    <p:sldId id="808" r:id="rId14"/>
    <p:sldId id="809" r:id="rId15"/>
    <p:sldId id="810" r:id="rId16"/>
    <p:sldId id="811" r:id="rId1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  <a:srgbClr val="FFFF00"/>
    <a:srgbClr val="0033CC"/>
    <a:srgbClr val="FF3300"/>
    <a:srgbClr val="CC9900"/>
    <a:srgbClr val="006600"/>
    <a:srgbClr val="CC66FF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64" autoAdjust="0"/>
    <p:restoredTop sz="86364" autoAdjust="0"/>
  </p:normalViewPr>
  <p:slideViewPr>
    <p:cSldViewPr>
      <p:cViewPr varScale="1">
        <p:scale>
          <a:sx n="85" d="100"/>
          <a:sy n="85" d="100"/>
        </p:scale>
        <p:origin x="53" y="29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8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30.wmf"/><Relationship Id="rId1" Type="http://schemas.openxmlformats.org/officeDocument/2006/relationships/image" Target="../media/image29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1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2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5" Type="http://schemas.openxmlformats.org/officeDocument/2006/relationships/image" Target="../media/image11.wmf"/><Relationship Id="rId4" Type="http://schemas.openxmlformats.org/officeDocument/2006/relationships/image" Target="../media/image10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5" Type="http://schemas.openxmlformats.org/officeDocument/2006/relationships/image" Target="../media/image16.wmf"/><Relationship Id="rId4" Type="http://schemas.openxmlformats.org/officeDocument/2006/relationships/image" Target="../media/image15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4" Type="http://schemas.openxmlformats.org/officeDocument/2006/relationships/image" Target="../media/image20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69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1"/>
            </a:lvl1pPr>
          </a:lstStyle>
          <a:p>
            <a:endParaRPr lang="zh-CN" altLang="en-US"/>
          </a:p>
        </p:txBody>
      </p:sp>
      <p:sp>
        <p:nvSpPr>
          <p:cNvPr id="4669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1"/>
            </a:lvl1pPr>
          </a:lstStyle>
          <a:p>
            <a:endParaRPr lang="en-US" altLang="zh-CN"/>
          </a:p>
        </p:txBody>
      </p:sp>
      <p:sp>
        <p:nvSpPr>
          <p:cNvPr id="4669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669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669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1"/>
            </a:lvl1pPr>
          </a:lstStyle>
          <a:p>
            <a:endParaRPr lang="en-US" altLang="zh-CN"/>
          </a:p>
        </p:txBody>
      </p:sp>
      <p:sp>
        <p:nvSpPr>
          <p:cNvPr id="4669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1"/>
            </a:lvl1pPr>
          </a:lstStyle>
          <a:p>
            <a:fld id="{069A99A7-1369-471F-A53C-8213A3D87341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79321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9A99A7-1369-471F-A53C-8213A3D87341}" type="slidenum">
              <a:rPr lang="zh-CN" altLang="en-US" smtClean="0"/>
              <a:pPr/>
              <a:t>1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84310532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BDC82CA-FC03-42AF-ACEE-AB9B686FE4AE}" type="slidenum">
              <a:rPr lang="zh-CN" altLang="en-US"/>
              <a:pPr/>
              <a:t>10</a:t>
            </a:fld>
            <a:endParaRPr lang="en-US" altLang="zh-CN"/>
          </a:p>
        </p:txBody>
      </p:sp>
      <p:sp>
        <p:nvSpPr>
          <p:cNvPr id="1007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7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7126236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CCA3DC7-5761-441F-8FA5-C180F6011470}" type="slidenum">
              <a:rPr lang="zh-CN" altLang="en-US"/>
              <a:pPr/>
              <a:t>11</a:t>
            </a:fld>
            <a:endParaRPr lang="en-US" altLang="zh-CN"/>
          </a:p>
        </p:txBody>
      </p:sp>
      <p:sp>
        <p:nvSpPr>
          <p:cNvPr id="1034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03404749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2307441-E349-4691-8172-1BA17E99F01E}" type="slidenum">
              <a:rPr lang="zh-CN" altLang="en-US"/>
              <a:pPr/>
              <a:t>12</a:t>
            </a:fld>
            <a:endParaRPr lang="en-US" altLang="zh-CN"/>
          </a:p>
        </p:txBody>
      </p:sp>
      <p:sp>
        <p:nvSpPr>
          <p:cNvPr id="1036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6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13215275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3B8EA4D-7B24-4332-8B5F-9783E4A25A38}" type="slidenum">
              <a:rPr lang="zh-CN" altLang="en-US"/>
              <a:pPr/>
              <a:t>13</a:t>
            </a:fld>
            <a:endParaRPr lang="en-US" altLang="zh-CN"/>
          </a:p>
        </p:txBody>
      </p:sp>
      <p:sp>
        <p:nvSpPr>
          <p:cNvPr id="1038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8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59082319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6B56EDC-D3CE-437A-A48E-2AE71749DC1E}" type="slidenum">
              <a:rPr lang="zh-CN" altLang="en-US"/>
              <a:pPr/>
              <a:t>14</a:t>
            </a:fld>
            <a:endParaRPr lang="en-US" altLang="zh-CN"/>
          </a:p>
        </p:txBody>
      </p:sp>
      <p:sp>
        <p:nvSpPr>
          <p:cNvPr id="10158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5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09901556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49D0CC-28DB-4013-A730-CCA06AF5946B}" type="slidenum">
              <a:rPr lang="zh-CN" altLang="en-US"/>
              <a:pPr/>
              <a:t>15</a:t>
            </a:fld>
            <a:endParaRPr lang="en-US" altLang="zh-CN"/>
          </a:p>
        </p:txBody>
      </p:sp>
      <p:sp>
        <p:nvSpPr>
          <p:cNvPr id="10219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1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/>
              <a:t>用</a:t>
            </a:r>
            <a:r>
              <a:rPr lang="en-US" altLang="zh-CN"/>
              <a:t>Matlab</a:t>
            </a:r>
            <a:r>
              <a:rPr lang="zh-CN" altLang="en-US"/>
              <a:t>演示</a:t>
            </a:r>
          </a:p>
        </p:txBody>
      </p:sp>
    </p:spTree>
    <p:extLst>
      <p:ext uri="{BB962C8B-B14F-4D97-AF65-F5344CB8AC3E}">
        <p14:creationId xmlns:p14="http://schemas.microsoft.com/office/powerpoint/2010/main" val="161960868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79A473-D14C-43F1-9F34-21838D1EC3FE}" type="slidenum">
              <a:rPr lang="zh-CN" altLang="en-US"/>
              <a:pPr/>
              <a:t>16</a:t>
            </a:fld>
            <a:endParaRPr lang="en-US" altLang="zh-CN"/>
          </a:p>
        </p:txBody>
      </p:sp>
      <p:sp>
        <p:nvSpPr>
          <p:cNvPr id="10240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/>
              <a:t>用</a:t>
            </a:r>
            <a:r>
              <a:rPr lang="en-US" altLang="zh-CN"/>
              <a:t>Matlab</a:t>
            </a:r>
            <a:r>
              <a:rPr lang="zh-CN" altLang="en-US"/>
              <a:t>演示</a:t>
            </a:r>
          </a:p>
        </p:txBody>
      </p:sp>
    </p:spTree>
    <p:extLst>
      <p:ext uri="{BB962C8B-B14F-4D97-AF65-F5344CB8AC3E}">
        <p14:creationId xmlns:p14="http://schemas.microsoft.com/office/powerpoint/2010/main" val="34660258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9A99A7-1369-471F-A53C-8213A3D87341}" type="slidenum">
              <a:rPr lang="zh-CN" altLang="en-US" smtClean="0"/>
              <a:pPr/>
              <a:t>2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8049547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9A99A7-1369-471F-A53C-8213A3D87341}" type="slidenum">
              <a:rPr lang="zh-CN" altLang="en-US" smtClean="0"/>
              <a:pPr/>
              <a:t>3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5765801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9A99A7-1369-471F-A53C-8213A3D87341}" type="slidenum">
              <a:rPr lang="zh-CN" altLang="en-US" smtClean="0"/>
              <a:pPr/>
              <a:t>4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8954053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9A99A7-1369-471F-A53C-8213A3D87341}" type="slidenum">
              <a:rPr lang="zh-CN" altLang="en-US" smtClean="0"/>
              <a:pPr/>
              <a:t>5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4754623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9A99A7-1369-471F-A53C-8213A3D87341}" type="slidenum">
              <a:rPr lang="zh-CN" altLang="en-US" smtClean="0"/>
              <a:pPr/>
              <a:t>6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7837398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97D9D04-E575-4200-8F93-10FA5A3CB735}" type="slidenum">
              <a:rPr lang="zh-CN" altLang="en-US"/>
              <a:pPr/>
              <a:t>7</a:t>
            </a:fld>
            <a:endParaRPr lang="en-US" altLang="zh-CN"/>
          </a:p>
        </p:txBody>
      </p:sp>
      <p:sp>
        <p:nvSpPr>
          <p:cNvPr id="1002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2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09997151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9A99A7-1369-471F-A53C-8213A3D87341}" type="slidenum">
              <a:rPr lang="zh-CN" altLang="en-US" smtClean="0"/>
              <a:pPr/>
              <a:t>8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27976030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6D6E037-B71A-4DCF-9AE9-3D039DE2EE41}" type="slidenum">
              <a:rPr lang="zh-CN" altLang="en-US"/>
              <a:pPr/>
              <a:t>9</a:t>
            </a:fld>
            <a:endParaRPr lang="en-US" altLang="zh-CN"/>
          </a:p>
        </p:txBody>
      </p:sp>
      <p:sp>
        <p:nvSpPr>
          <p:cNvPr id="1005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5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2145833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371600" y="1557338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zh-CN" altLang="en-US" noProof="0" smtClean="0"/>
              <a:t>单击此处编辑母版标题样式</a:t>
            </a:r>
          </a:p>
        </p:txBody>
      </p:sp>
      <p:sp>
        <p:nvSpPr>
          <p:cNvPr id="6554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403350" y="3141663"/>
            <a:ext cx="6400800" cy="1752600"/>
          </a:xfrm>
        </p:spPr>
        <p:txBody>
          <a:bodyPr/>
          <a:lstStyle>
            <a:lvl1pPr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zh-CN" altLang="en-US" noProof="0" smtClean="0"/>
              <a:t>单击此处编辑母版副标题样式</a:t>
            </a:r>
          </a:p>
        </p:txBody>
      </p:sp>
      <p:sp>
        <p:nvSpPr>
          <p:cNvPr id="65550" name="Rectangle 14"/>
          <p:cNvSpPr>
            <a:spLocks noGrp="1" noChangeArrowheads="1"/>
          </p:cNvSpPr>
          <p:nvPr>
            <p:ph type="dt" sz="half" idx="2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 altLang="zh-CN"/>
          </a:p>
        </p:txBody>
      </p:sp>
      <p:sp>
        <p:nvSpPr>
          <p:cNvPr id="65551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 altLang="zh-CN"/>
          </a:p>
        </p:txBody>
      </p:sp>
      <p:sp>
        <p:nvSpPr>
          <p:cNvPr id="65552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5B4898C9-4992-4F90-AEED-4EB384A59F2F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Ovr>
    <a:masterClrMapping/>
  </p:clrMapOvr>
  <p:transition>
    <p:rand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9C017A-2C2F-468D-90F3-F3A846F13058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057058139"/>
      </p:ext>
    </p:extLst>
  </p:cSld>
  <p:clrMapOvr>
    <a:masterClrMapping/>
  </p:clrMapOvr>
  <p:transition>
    <p:rand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96075" y="260350"/>
            <a:ext cx="2124075" cy="5905500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323850" y="260350"/>
            <a:ext cx="6219825" cy="590550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130FC2-5552-4706-80F3-EE842276A248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827904009"/>
      </p:ext>
    </p:extLst>
  </p:cSld>
  <p:clrMapOvr>
    <a:masterClrMapping/>
  </p:clrMapOvr>
  <p:transition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1DC7B0-F692-48A5-B489-59865DD3B203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004531736"/>
      </p:ext>
    </p:extLst>
  </p:cSld>
  <p:clrMapOvr>
    <a:masterClrMapping/>
  </p:clrMapOvr>
  <p:transition>
    <p:rand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922DAF-91C2-4006-95A2-DB097953CFD2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035029595"/>
      </p:ext>
    </p:extLst>
  </p:cSld>
  <p:clrMapOvr>
    <a:masterClrMapping/>
  </p:clrMapOvr>
  <p:transition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395288" y="1125538"/>
            <a:ext cx="4135437" cy="5040312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83125" y="1125538"/>
            <a:ext cx="4137025" cy="5040312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FF937D-BA47-4517-AEF4-AF13D320F859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536082438"/>
      </p:ext>
    </p:extLst>
  </p:cSld>
  <p:clrMapOvr>
    <a:masterClrMapping/>
  </p:clrMapOvr>
  <p:transition>
    <p:rand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87FCF5-DF81-443C-B863-64BEE6F16499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585218134"/>
      </p:ext>
    </p:extLst>
  </p:cSld>
  <p:clrMapOvr>
    <a:masterClrMapping/>
  </p:clrMapOvr>
  <p:transition>
    <p:rand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BDE2F7-E8FC-40CE-8B3B-73E2F8FA074F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543560277"/>
      </p:ext>
    </p:extLst>
  </p:cSld>
  <p:clrMapOvr>
    <a:masterClrMapping/>
  </p:clrMapOvr>
  <p:transition>
    <p:rand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6450BE-A926-490D-89A7-48A6E6B7A3C1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182451220"/>
      </p:ext>
    </p:extLst>
  </p:cSld>
  <p:clrMapOvr>
    <a:masterClrMapping/>
  </p:clrMapOvr>
  <p:transition>
    <p:rand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1630B3-0793-497B-95B6-E51923C60086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728064207"/>
      </p:ext>
    </p:extLst>
  </p:cSld>
  <p:clrMapOvr>
    <a:masterClrMapping/>
  </p:clrMapOvr>
  <p:transition>
    <p:rand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421336-413D-47DB-905F-F70E36E1CF5A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128022462"/>
      </p:ext>
    </p:extLst>
  </p:cSld>
  <p:clrMapOvr>
    <a:masterClrMapping/>
  </p:clrMapOvr>
  <p:transition>
    <p:rand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0" name="Rectangle 8"/>
          <p:cNvSpPr>
            <a:spLocks noChangeArrowheads="1"/>
          </p:cNvSpPr>
          <p:nvPr userDrawn="1"/>
        </p:nvSpPr>
        <p:spPr bwMode="gray">
          <a:xfrm>
            <a:off x="323850" y="836613"/>
            <a:ext cx="8496300" cy="36512"/>
          </a:xfrm>
          <a:prstGeom prst="rect">
            <a:avLst/>
          </a:prstGeom>
          <a:solidFill>
            <a:srgbClr val="00CCFF">
              <a:alpha val="53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CN" altLang="en-US"/>
          </a:p>
        </p:txBody>
      </p:sp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323850" y="260350"/>
            <a:ext cx="7162800" cy="617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5288" y="1125538"/>
            <a:ext cx="8424862" cy="5040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452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/>
            </a:lvl1pPr>
          </a:lstStyle>
          <a:p>
            <a:endParaRPr lang="en-US" altLang="zh-CN"/>
          </a:p>
        </p:txBody>
      </p:sp>
      <p:sp>
        <p:nvSpPr>
          <p:cNvPr id="6452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/>
            </a:lvl1pPr>
          </a:lstStyle>
          <a:p>
            <a:endParaRPr lang="en-US" altLang="zh-CN"/>
          </a:p>
        </p:txBody>
      </p:sp>
      <p:sp>
        <p:nvSpPr>
          <p:cNvPr id="6452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400"/>
            </a:lvl1pPr>
          </a:lstStyle>
          <a:p>
            <a:fld id="{2798ED4F-F517-45A2-BCA1-3B63829DFA4A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9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</p:sldLayoutIdLst>
  <p:transition>
    <p:random/>
  </p:transition>
  <p:hf hdr="0" ftr="0" dt="0"/>
  <p:txStyles>
    <p:titleStyle>
      <a:lvl1pPr algn="l" rtl="0" fontAlgn="base">
        <a:spcBef>
          <a:spcPct val="0"/>
        </a:spcBef>
        <a:spcAft>
          <a:spcPct val="0"/>
        </a:spcAft>
        <a:defRPr kumimoji="1" sz="3600" b="1" kern="1200">
          <a:solidFill>
            <a:srgbClr val="006600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kumimoji="1" sz="3600" b="1">
          <a:solidFill>
            <a:srgbClr val="006600"/>
          </a:solidFill>
          <a:latin typeface="Times New Roman" panose="02020603050405020304" pitchFamily="18" charset="0"/>
          <a:ea typeface="宋体" panose="02010600030101010101" pitchFamily="2" charset="-122"/>
        </a:defRPr>
      </a:lvl2pPr>
      <a:lvl3pPr algn="l" rtl="0" fontAlgn="base">
        <a:spcBef>
          <a:spcPct val="0"/>
        </a:spcBef>
        <a:spcAft>
          <a:spcPct val="0"/>
        </a:spcAft>
        <a:defRPr kumimoji="1" sz="3600" b="1">
          <a:solidFill>
            <a:srgbClr val="006600"/>
          </a:solidFill>
          <a:latin typeface="Times New Roman" panose="02020603050405020304" pitchFamily="18" charset="0"/>
          <a:ea typeface="宋体" panose="02010600030101010101" pitchFamily="2" charset="-122"/>
        </a:defRPr>
      </a:lvl3pPr>
      <a:lvl4pPr algn="l" rtl="0" fontAlgn="base">
        <a:spcBef>
          <a:spcPct val="0"/>
        </a:spcBef>
        <a:spcAft>
          <a:spcPct val="0"/>
        </a:spcAft>
        <a:defRPr kumimoji="1" sz="3600" b="1">
          <a:solidFill>
            <a:srgbClr val="006600"/>
          </a:solidFill>
          <a:latin typeface="Times New Roman" panose="02020603050405020304" pitchFamily="18" charset="0"/>
          <a:ea typeface="宋体" panose="02010600030101010101" pitchFamily="2" charset="-122"/>
        </a:defRPr>
      </a:lvl4pPr>
      <a:lvl5pPr algn="l" rtl="0" fontAlgn="base">
        <a:spcBef>
          <a:spcPct val="0"/>
        </a:spcBef>
        <a:spcAft>
          <a:spcPct val="0"/>
        </a:spcAft>
        <a:defRPr kumimoji="1" sz="3600" b="1">
          <a:solidFill>
            <a:srgbClr val="006600"/>
          </a:solidFill>
          <a:latin typeface="Times New Roman" panose="02020603050405020304" pitchFamily="18" charset="0"/>
          <a:ea typeface="宋体" panose="02010600030101010101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3600" b="1">
          <a:solidFill>
            <a:srgbClr val="006600"/>
          </a:solidFill>
          <a:latin typeface="Times New Roman" panose="02020603050405020304" pitchFamily="18" charset="0"/>
          <a:ea typeface="宋体" panose="02010600030101010101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3600" b="1">
          <a:solidFill>
            <a:srgbClr val="006600"/>
          </a:solidFill>
          <a:latin typeface="Times New Roman" panose="02020603050405020304" pitchFamily="18" charset="0"/>
          <a:ea typeface="宋体" panose="02010600030101010101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3600" b="1">
          <a:solidFill>
            <a:srgbClr val="006600"/>
          </a:solidFill>
          <a:latin typeface="Times New Roman" panose="02020603050405020304" pitchFamily="18" charset="0"/>
          <a:ea typeface="宋体" panose="02010600030101010101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3600" b="1">
          <a:solidFill>
            <a:srgbClr val="006600"/>
          </a:solidFill>
          <a:latin typeface="Times New Roman" panose="02020603050405020304" pitchFamily="18" charset="0"/>
          <a:ea typeface="宋体" panose="02010600030101010101" pitchFamily="2" charset="-122"/>
        </a:defRPr>
      </a:lvl9pPr>
    </p:titleStyle>
    <p:bodyStyle>
      <a:lvl1pPr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kumimoji="1" sz="24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765175" indent="-28575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kumimoji="1" sz="2800" b="1" kern="1200">
          <a:solidFill>
            <a:schemeClr val="tx1"/>
          </a:solidFill>
          <a:latin typeface="Tahoma" panose="020B0604030504040204" pitchFamily="34" charset="0"/>
          <a:ea typeface="+mj-ea"/>
          <a:cs typeface="+mn-cs"/>
        </a:defRPr>
      </a:lvl2pPr>
      <a:lvl3pPr marL="1184275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kumimoji="1" sz="2800" b="1" kern="1200">
          <a:solidFill>
            <a:schemeClr val="tx1"/>
          </a:solidFill>
          <a:latin typeface="Tahoma" panose="020B0604030504040204" pitchFamily="34" charset="0"/>
          <a:ea typeface="+mj-ea"/>
          <a:cs typeface="+mn-cs"/>
        </a:defRPr>
      </a:lvl3pPr>
      <a:lvl4pPr marL="1603375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kumimoji="1" sz="2800" b="1" kern="1200">
          <a:solidFill>
            <a:schemeClr val="tx1"/>
          </a:solidFill>
          <a:latin typeface="Tahoma" panose="020B0604030504040204" pitchFamily="34" charset="0"/>
          <a:ea typeface="+mj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kumimoji="1" sz="2800" b="1" kern="1200">
          <a:solidFill>
            <a:schemeClr val="tx1"/>
          </a:solidFill>
          <a:latin typeface="Tahoma" panose="020B0604030504040204" pitchFamily="34" charset="0"/>
          <a:ea typeface="+mj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25.wmf"/><Relationship Id="rId4" Type="http://schemas.openxmlformats.org/officeDocument/2006/relationships/oleObject" Target="../embeddings/oleObject25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26.wmf"/><Relationship Id="rId4" Type="http://schemas.openxmlformats.org/officeDocument/2006/relationships/oleObject" Target="../embeddings/oleObject26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27.wmf"/><Relationship Id="rId4" Type="http://schemas.openxmlformats.org/officeDocument/2006/relationships/oleObject" Target="../embeddings/oleObject27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5" Type="http://schemas.openxmlformats.org/officeDocument/2006/relationships/image" Target="../media/image28.wmf"/><Relationship Id="rId4" Type="http://schemas.openxmlformats.org/officeDocument/2006/relationships/oleObject" Target="../embeddings/oleObject28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1.bin"/><Relationship Id="rId3" Type="http://schemas.openxmlformats.org/officeDocument/2006/relationships/notesSlide" Target="../notesSlides/notesSlide14.xml"/><Relationship Id="rId7" Type="http://schemas.openxmlformats.org/officeDocument/2006/relationships/image" Target="../media/image30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30.bin"/><Relationship Id="rId5" Type="http://schemas.openxmlformats.org/officeDocument/2006/relationships/image" Target="../media/image29.wmf"/><Relationship Id="rId4" Type="http://schemas.openxmlformats.org/officeDocument/2006/relationships/oleObject" Target="../embeddings/oleObject29.bin"/><Relationship Id="rId9" Type="http://schemas.openxmlformats.org/officeDocument/2006/relationships/image" Target="../media/image25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5" Type="http://schemas.openxmlformats.org/officeDocument/2006/relationships/image" Target="../media/image31.wmf"/><Relationship Id="rId4" Type="http://schemas.openxmlformats.org/officeDocument/2006/relationships/oleObject" Target="../embeddings/oleObject32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5" Type="http://schemas.openxmlformats.org/officeDocument/2006/relationships/image" Target="../media/image32.wmf"/><Relationship Id="rId4" Type="http://schemas.openxmlformats.org/officeDocument/2006/relationships/oleObject" Target="../embeddings/oleObject33.bin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6.wmf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3.wmf"/><Relationship Id="rId12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5.wmf"/><Relationship Id="rId5" Type="http://schemas.openxmlformats.org/officeDocument/2006/relationships/image" Target="../media/image2.wmf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4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.bin"/><Relationship Id="rId13" Type="http://schemas.openxmlformats.org/officeDocument/2006/relationships/image" Target="../media/image11.wmf"/><Relationship Id="rId3" Type="http://schemas.openxmlformats.org/officeDocument/2006/relationships/notesSlide" Target="../notesSlides/notesSlide3.xml"/><Relationship Id="rId7" Type="http://schemas.openxmlformats.org/officeDocument/2006/relationships/image" Target="../media/image8.wmf"/><Relationship Id="rId12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7.bin"/><Relationship Id="rId11" Type="http://schemas.openxmlformats.org/officeDocument/2006/relationships/image" Target="../media/image10.wmf"/><Relationship Id="rId5" Type="http://schemas.openxmlformats.org/officeDocument/2006/relationships/image" Target="../media/image7.wmf"/><Relationship Id="rId10" Type="http://schemas.openxmlformats.org/officeDocument/2006/relationships/oleObject" Target="../embeddings/oleObject9.bin"/><Relationship Id="rId4" Type="http://schemas.openxmlformats.org/officeDocument/2006/relationships/oleObject" Target="../embeddings/oleObject6.bin"/><Relationship Id="rId9" Type="http://schemas.openxmlformats.org/officeDocument/2006/relationships/image" Target="../media/image9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3.bin"/><Relationship Id="rId13" Type="http://schemas.openxmlformats.org/officeDocument/2006/relationships/image" Target="../media/image16.wmf"/><Relationship Id="rId3" Type="http://schemas.openxmlformats.org/officeDocument/2006/relationships/notesSlide" Target="../notesSlides/notesSlide4.xml"/><Relationship Id="rId7" Type="http://schemas.openxmlformats.org/officeDocument/2006/relationships/image" Target="../media/image13.wmf"/><Relationship Id="rId12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2.bin"/><Relationship Id="rId11" Type="http://schemas.openxmlformats.org/officeDocument/2006/relationships/image" Target="../media/image15.wmf"/><Relationship Id="rId5" Type="http://schemas.openxmlformats.org/officeDocument/2006/relationships/image" Target="../media/image12.wmf"/><Relationship Id="rId10" Type="http://schemas.openxmlformats.org/officeDocument/2006/relationships/oleObject" Target="../embeddings/oleObject14.bin"/><Relationship Id="rId4" Type="http://schemas.openxmlformats.org/officeDocument/2006/relationships/oleObject" Target="../embeddings/oleObject11.bin"/><Relationship Id="rId9" Type="http://schemas.openxmlformats.org/officeDocument/2006/relationships/image" Target="../media/image14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8.bin"/><Relationship Id="rId3" Type="http://schemas.openxmlformats.org/officeDocument/2006/relationships/notesSlide" Target="../notesSlides/notesSlide5.xml"/><Relationship Id="rId7" Type="http://schemas.openxmlformats.org/officeDocument/2006/relationships/image" Target="../media/image18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7.bin"/><Relationship Id="rId11" Type="http://schemas.openxmlformats.org/officeDocument/2006/relationships/image" Target="../media/image20.wmf"/><Relationship Id="rId5" Type="http://schemas.openxmlformats.org/officeDocument/2006/relationships/image" Target="../media/image17.wmf"/><Relationship Id="rId10" Type="http://schemas.openxmlformats.org/officeDocument/2006/relationships/oleObject" Target="../embeddings/oleObject19.bin"/><Relationship Id="rId4" Type="http://schemas.openxmlformats.org/officeDocument/2006/relationships/oleObject" Target="../embeddings/oleObject16.bin"/><Relationship Id="rId9" Type="http://schemas.openxmlformats.org/officeDocument/2006/relationships/image" Target="../media/image19.w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wmf"/><Relationship Id="rId3" Type="http://schemas.openxmlformats.org/officeDocument/2006/relationships/notesSlide" Target="../notesSlides/notesSlide7.xml"/><Relationship Id="rId7" Type="http://schemas.openxmlformats.org/officeDocument/2006/relationships/oleObject" Target="../embeddings/oleObject2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4.png"/><Relationship Id="rId5" Type="http://schemas.openxmlformats.org/officeDocument/2006/relationships/image" Target="../media/image21.wmf"/><Relationship Id="rId10" Type="http://schemas.openxmlformats.org/officeDocument/2006/relationships/image" Target="../media/image23.wmf"/><Relationship Id="rId4" Type="http://schemas.openxmlformats.org/officeDocument/2006/relationships/oleObject" Target="../embeddings/oleObject20.bin"/><Relationship Id="rId9" Type="http://schemas.openxmlformats.org/officeDocument/2006/relationships/oleObject" Target="../embeddings/oleObject22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25.wmf"/><Relationship Id="rId4" Type="http://schemas.openxmlformats.org/officeDocument/2006/relationships/oleObject" Target="../embeddings/oleObject23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26.wmf"/><Relationship Id="rId4" Type="http://schemas.openxmlformats.org/officeDocument/2006/relationships/oleObject" Target="../embeddings/oleObject24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1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325E0DCC-2B14-42CB-B8D6-4848CA2C8321}" type="slidenum">
              <a:rPr lang="zh-CN" altLang="en-US"/>
              <a:pPr/>
              <a:t>1</a:t>
            </a:fld>
            <a:endParaRPr lang="en-US" altLang="zh-CN"/>
          </a:p>
        </p:txBody>
      </p:sp>
      <p:sp>
        <p:nvSpPr>
          <p:cNvPr id="10792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96466" y="1434566"/>
            <a:ext cx="3025031" cy="1015663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/>
          <a:p>
            <a:r>
              <a:rPr lang="zh-CN" altLang="en-US" sz="6000" b="0" dirty="0" smtClean="0">
                <a:solidFill>
                  <a:schemeClr val="tx1"/>
                </a:solidFill>
                <a:ea typeface="黑体" panose="02010609060101010101" pitchFamily="49" charset="-122"/>
              </a:rPr>
              <a:t>第一讲</a:t>
            </a:r>
            <a:endParaRPr lang="zh-CN" altLang="en-US" sz="6000" b="0" dirty="0">
              <a:solidFill>
                <a:schemeClr val="tx1"/>
              </a:solidFill>
              <a:ea typeface="黑体" panose="02010609060101010101" pitchFamily="49" charset="-122"/>
            </a:endParaRPr>
          </a:p>
        </p:txBody>
      </p:sp>
      <p:sp>
        <p:nvSpPr>
          <p:cNvPr id="1079299" name="Rectangle 3"/>
          <p:cNvSpPr>
            <a:spLocks noChangeArrowheads="1"/>
          </p:cNvSpPr>
          <p:nvPr/>
        </p:nvSpPr>
        <p:spPr bwMode="auto">
          <a:xfrm>
            <a:off x="231775" y="3042353"/>
            <a:ext cx="8531225" cy="10064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zh-CN" altLang="en-US" sz="6000" dirty="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数值积分及其应用</a:t>
            </a:r>
          </a:p>
        </p:txBody>
      </p:sp>
      <p:sp>
        <p:nvSpPr>
          <p:cNvPr id="1079301" name="Line 5"/>
          <p:cNvSpPr>
            <a:spLocks noChangeShapeType="1"/>
          </p:cNvSpPr>
          <p:nvPr/>
        </p:nvSpPr>
        <p:spPr bwMode="auto">
          <a:xfrm>
            <a:off x="323850" y="2492375"/>
            <a:ext cx="3167063" cy="0"/>
          </a:xfrm>
          <a:prstGeom prst="line">
            <a:avLst/>
          </a:prstGeom>
          <a:noFill/>
          <a:ln w="57150">
            <a:solidFill>
              <a:schemeClr val="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39" y="16913"/>
            <a:ext cx="3421677" cy="678239"/>
          </a:xfrm>
          <a:prstGeom prst="rect">
            <a:avLst/>
          </a:prstGeom>
        </p:spPr>
      </p:pic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2843213" y="4365625"/>
            <a:ext cx="6156325" cy="14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Aft>
                <a:spcPct val="20000"/>
              </a:spcAft>
            </a:pPr>
            <a:r>
              <a:rPr lang="en-US" altLang="zh-CN" sz="4000" b="1" dirty="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—— </a:t>
            </a:r>
            <a:r>
              <a:rPr lang="zh-CN" altLang="en-US" sz="4000" b="1" dirty="0" smtClean="0">
                <a:latin typeface="Times New Roman" panose="02020603050405020304" pitchFamily="18" charset="0"/>
                <a:ea typeface="黑体" panose="02010609060101010101" pitchFamily="49" charset="-122"/>
              </a:rPr>
              <a:t>二重积分</a:t>
            </a:r>
            <a:endParaRPr lang="zh-CN" altLang="en-US" sz="4000" b="1" dirty="0"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>
              <a:spcAft>
                <a:spcPct val="20000"/>
              </a:spcAft>
            </a:pPr>
            <a:r>
              <a:rPr lang="en-US" altLang="zh-CN" sz="4000" b="1" dirty="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—— </a:t>
            </a:r>
            <a:r>
              <a:rPr lang="en-US" altLang="zh-CN" sz="4000" b="1" dirty="0" err="1" smtClean="0"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Matlab</a:t>
            </a:r>
            <a:r>
              <a:rPr lang="zh-CN" altLang="en-US" sz="4000" b="1" dirty="0"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积分函数</a:t>
            </a:r>
            <a:endParaRPr lang="zh-CN" altLang="en-US" sz="4000" b="1" dirty="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8653315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DFA6D-D963-4263-A58B-AD893A8F5900}" type="slidenum">
              <a:rPr lang="zh-CN" altLang="en-US"/>
              <a:pPr/>
              <a:t>10</a:t>
            </a:fld>
            <a:endParaRPr lang="en-US" altLang="zh-CN"/>
          </a:p>
        </p:txBody>
      </p:sp>
      <p:sp>
        <p:nvSpPr>
          <p:cNvPr id="1006594" name="Rectangle 2"/>
          <p:cNvSpPr>
            <a:spLocks noChangeArrowheads="1"/>
          </p:cNvSpPr>
          <p:nvPr/>
        </p:nvSpPr>
        <p:spPr bwMode="auto">
          <a:xfrm>
            <a:off x="250825" y="2492375"/>
            <a:ext cx="8382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defRPr kumimoji="1" sz="3600" b="1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>
              <a:defRPr kumimoji="1" sz="3600" b="1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>
              <a:defRPr kumimoji="1" sz="3600" b="1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>
              <a:defRPr kumimoji="1" sz="3600" b="1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>
              <a:defRPr kumimoji="1" sz="3600" b="1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>
              <a:buClr>
                <a:srgbClr val="FF3300"/>
              </a:buClr>
              <a:buFont typeface="Wingdings" panose="05000000000000000000" pitchFamily="2" charset="2"/>
              <a:buNone/>
            </a:pPr>
            <a:r>
              <a:rPr lang="zh-CN" altLang="en-US" sz="2800">
                <a:solidFill>
                  <a:srgbClr val="0000FF"/>
                </a:solidFill>
                <a:ea typeface="黑体" panose="02010609060101010101" pitchFamily="49" charset="-122"/>
              </a:rPr>
              <a:t>解</a:t>
            </a:r>
            <a:r>
              <a:rPr lang="zh-CN" altLang="en-US" sz="2800">
                <a:solidFill>
                  <a:srgbClr val="0000CC"/>
                </a:solidFill>
                <a:ea typeface="黑体" panose="02010609060101010101" pitchFamily="49" charset="-122"/>
              </a:rPr>
              <a:t>：</a:t>
            </a:r>
          </a:p>
        </p:txBody>
      </p:sp>
      <p:sp>
        <p:nvSpPr>
          <p:cNvPr id="1006595" name="Text Box 3"/>
          <p:cNvSpPr txBox="1">
            <a:spLocks noChangeArrowheads="1"/>
          </p:cNvSpPr>
          <p:nvPr/>
        </p:nvSpPr>
        <p:spPr bwMode="auto">
          <a:xfrm>
            <a:off x="1187450" y="2708275"/>
            <a:ext cx="7561263" cy="904875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10000"/>
              </a:lnSpc>
            </a:pPr>
            <a:r>
              <a:rPr lang="en-US" altLang="zh-CN" b="1">
                <a:latin typeface="Consolas" panose="020B0609020204030204" pitchFamily="49" charset="0"/>
              </a:rPr>
              <a:t>f=</a:t>
            </a:r>
            <a:r>
              <a:rPr lang="en-US" altLang="zh-CN" b="1">
                <a:solidFill>
                  <a:srgbClr val="0000FF"/>
                </a:solidFill>
                <a:latin typeface="Times New Roman" panose="02020603050405020304" pitchFamily="18" charset="0"/>
              </a:rPr>
              <a:t>@</a:t>
            </a:r>
            <a:r>
              <a:rPr lang="en-US" altLang="zh-CN" b="1">
                <a:latin typeface="Consolas" panose="020B0609020204030204" pitchFamily="49" charset="0"/>
              </a:rPr>
              <a:t>(x) </a:t>
            </a:r>
            <a:r>
              <a:rPr lang="en-US" altLang="zh-CN" b="1">
                <a:solidFill>
                  <a:srgbClr val="0000FF"/>
                </a:solidFill>
                <a:latin typeface="Consolas" panose="020B0609020204030204" pitchFamily="49" charset="0"/>
              </a:rPr>
              <a:t>1./(1+x.^2);</a:t>
            </a:r>
            <a:endParaRPr lang="en-US" altLang="zh-CN" b="1">
              <a:latin typeface="Consolas" panose="020B0609020204030204" pitchFamily="49" charset="0"/>
            </a:endParaRPr>
          </a:p>
          <a:p>
            <a:pPr>
              <a:lnSpc>
                <a:spcPct val="110000"/>
              </a:lnSpc>
            </a:pPr>
            <a:r>
              <a:rPr lang="en-US" altLang="zh-CN" b="1">
                <a:latin typeface="Consolas" panose="020B0609020204030204" pitchFamily="49" charset="0"/>
              </a:rPr>
              <a:t>inum=quad(</a:t>
            </a:r>
            <a:r>
              <a:rPr lang="en-US" altLang="zh-CN" b="1">
                <a:solidFill>
                  <a:srgbClr val="0000FF"/>
                </a:solidFill>
                <a:latin typeface="Consolas" panose="020B0609020204030204" pitchFamily="49" charset="0"/>
              </a:rPr>
              <a:t>f</a:t>
            </a:r>
            <a:r>
              <a:rPr lang="en-US" altLang="zh-CN" b="1">
                <a:latin typeface="Consolas" panose="020B0609020204030204" pitchFamily="49" charset="0"/>
              </a:rPr>
              <a:t>, 0, 1)  </a:t>
            </a:r>
            <a:r>
              <a:rPr lang="en-US" altLang="zh-CN" b="1">
                <a:solidFill>
                  <a:srgbClr val="0000FF"/>
                </a:solidFill>
                <a:latin typeface="Consolas" panose="020B0609020204030204" pitchFamily="49" charset="0"/>
                <a:ea typeface="黑体" panose="02010609060101010101" pitchFamily="49" charset="-122"/>
              </a:rPr>
              <a:t>%</a:t>
            </a:r>
            <a:r>
              <a:rPr lang="en-US" altLang="zh-CN" b="1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</a:t>
            </a:r>
            <a:r>
              <a:rPr lang="zh-CN" altLang="en-US" b="1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采用缺省精度</a:t>
            </a:r>
          </a:p>
        </p:txBody>
      </p:sp>
      <p:sp>
        <p:nvSpPr>
          <p:cNvPr id="1006596" name="Text Box 4"/>
          <p:cNvSpPr txBox="1">
            <a:spLocks noChangeArrowheads="1"/>
          </p:cNvSpPr>
          <p:nvPr/>
        </p:nvSpPr>
        <p:spPr bwMode="auto">
          <a:xfrm>
            <a:off x="1187450" y="3789363"/>
            <a:ext cx="7561263" cy="503237"/>
          </a:xfrm>
          <a:prstGeom prst="rect">
            <a:avLst/>
          </a:prstGeom>
          <a:noFill/>
          <a:ln w="9525" algn="ctr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10000"/>
              </a:lnSpc>
            </a:pPr>
            <a:r>
              <a:rPr lang="en-US" altLang="zh-CN" b="1">
                <a:latin typeface="Consolas" panose="020B0609020204030204" pitchFamily="49" charset="0"/>
              </a:rPr>
              <a:t>inum=quad(</a:t>
            </a:r>
            <a:r>
              <a:rPr lang="en-US" altLang="zh-CN" b="1">
                <a:solidFill>
                  <a:srgbClr val="0000FF"/>
                </a:solidFill>
                <a:latin typeface="Times New Roman" panose="02020603050405020304" pitchFamily="18" charset="0"/>
              </a:rPr>
              <a:t>@</a:t>
            </a:r>
            <a:r>
              <a:rPr lang="en-US" altLang="zh-CN" b="1">
                <a:solidFill>
                  <a:srgbClr val="0000FF"/>
                </a:solidFill>
                <a:latin typeface="Consolas" panose="020B0609020204030204" pitchFamily="49" charset="0"/>
              </a:rPr>
              <a:t>(x) 1./(1+x.^2)</a:t>
            </a:r>
            <a:r>
              <a:rPr lang="en-US" altLang="zh-CN" b="1">
                <a:latin typeface="Consolas" panose="020B0609020204030204" pitchFamily="49" charset="0"/>
              </a:rPr>
              <a:t>, 0, 1, 1e-10)</a:t>
            </a:r>
          </a:p>
        </p:txBody>
      </p:sp>
      <p:sp>
        <p:nvSpPr>
          <p:cNvPr id="1006599" name="Rectangle 7"/>
          <p:cNvSpPr>
            <a:spLocks noChangeArrowheads="1"/>
          </p:cNvSpPr>
          <p:nvPr/>
        </p:nvSpPr>
        <p:spPr bwMode="auto">
          <a:xfrm>
            <a:off x="250825" y="981075"/>
            <a:ext cx="4392613" cy="5619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>
            <a:spAutoFit/>
          </a:bodyPr>
          <a:lstStyle>
            <a:lvl1pPr>
              <a:defRPr kumimoji="1" sz="3600" b="1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>
              <a:defRPr kumimoji="1" sz="3600" b="1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>
              <a:defRPr kumimoji="1" sz="3600" b="1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>
              <a:defRPr kumimoji="1" sz="3600" b="1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>
              <a:defRPr kumimoji="1" sz="3600" b="1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10000"/>
              </a:lnSpc>
              <a:buClr>
                <a:srgbClr val="FF3300"/>
              </a:buClr>
              <a:buFont typeface="Wingdings" panose="05000000000000000000" pitchFamily="2" charset="2"/>
              <a:buNone/>
            </a:pPr>
            <a:r>
              <a:rPr lang="zh-CN" altLang="en-US" sz="2800">
                <a:solidFill>
                  <a:srgbClr val="0000FF"/>
                </a:solidFill>
                <a:ea typeface="黑体" panose="02010609060101010101" pitchFamily="49" charset="-122"/>
              </a:rPr>
              <a:t>例：</a:t>
            </a:r>
            <a:r>
              <a:rPr lang="zh-CN" altLang="en-US" sz="2400">
                <a:solidFill>
                  <a:schemeClr val="tx1"/>
                </a:solidFill>
                <a:ea typeface="黑体" panose="02010609060101010101" pitchFamily="49" charset="-122"/>
              </a:rPr>
              <a:t>用 </a:t>
            </a:r>
            <a:r>
              <a:rPr lang="en-US" altLang="zh-CN" sz="2800">
                <a:solidFill>
                  <a:srgbClr val="0000FF"/>
                </a:solidFill>
                <a:latin typeface="Consolas" panose="020B0609020204030204" pitchFamily="49" charset="0"/>
                <a:ea typeface="黑体" panose="02010609060101010101" pitchFamily="49" charset="-122"/>
              </a:rPr>
              <a:t>quad</a:t>
            </a:r>
            <a:r>
              <a:rPr lang="en-US" altLang="zh-CN" sz="2400">
                <a:solidFill>
                  <a:schemeClr val="tx1"/>
                </a:solidFill>
                <a:ea typeface="黑体" panose="02010609060101010101" pitchFamily="49" charset="-122"/>
              </a:rPr>
              <a:t> </a:t>
            </a:r>
            <a:r>
              <a:rPr lang="zh-CN" altLang="en-US" sz="2400">
                <a:solidFill>
                  <a:schemeClr val="tx1"/>
                </a:solidFill>
                <a:ea typeface="黑体" panose="02010609060101010101" pitchFamily="49" charset="-122"/>
              </a:rPr>
              <a:t>计算定积分：</a:t>
            </a:r>
          </a:p>
        </p:txBody>
      </p:sp>
      <p:sp>
        <p:nvSpPr>
          <p:cNvPr id="1006600" name="Rectangle 8"/>
          <p:cNvSpPr>
            <a:spLocks noGrp="1" noChangeArrowheads="1"/>
          </p:cNvSpPr>
          <p:nvPr>
            <p:ph type="title"/>
          </p:nvPr>
        </p:nvSpPr>
        <p:spPr>
          <a:xfrm>
            <a:off x="323850" y="188913"/>
            <a:ext cx="4608513" cy="641350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zh-CN">
                <a:solidFill>
                  <a:srgbClr val="993300"/>
                </a:solidFill>
              </a:rPr>
              <a:t>quad </a:t>
            </a:r>
            <a:r>
              <a:rPr lang="zh-CN" altLang="en-US">
                <a:solidFill>
                  <a:srgbClr val="993300"/>
                </a:solidFill>
              </a:rPr>
              <a:t>举例</a:t>
            </a:r>
          </a:p>
        </p:txBody>
      </p:sp>
      <p:graphicFrame>
        <p:nvGraphicFramePr>
          <p:cNvPr id="1006601" name="Object 9"/>
          <p:cNvGraphicFramePr>
            <a:graphicFrameLocks noChangeAspect="1"/>
          </p:cNvGraphicFramePr>
          <p:nvPr/>
        </p:nvGraphicFramePr>
        <p:xfrm>
          <a:off x="4284663" y="1196975"/>
          <a:ext cx="2339975" cy="1117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0334" name="Equation" r:id="rId4" imgW="825480" imgH="393480" progId="Equation.DSMT4">
                  <p:embed/>
                </p:oleObj>
              </mc:Choice>
              <mc:Fallback>
                <p:oleObj name="Equation" r:id="rId4" imgW="82548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4663" y="1196975"/>
                        <a:ext cx="2339975" cy="111760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0033CC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35861482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DFA48-8688-4361-B2D1-E901F131C0A8}" type="slidenum">
              <a:rPr lang="zh-CN" altLang="en-US"/>
              <a:pPr/>
              <a:t>11</a:t>
            </a:fld>
            <a:endParaRPr lang="en-US" altLang="zh-CN"/>
          </a:p>
        </p:txBody>
      </p:sp>
      <p:sp>
        <p:nvSpPr>
          <p:cNvPr id="1033218" name="Text Box 2"/>
          <p:cNvSpPr txBox="1">
            <a:spLocks noChangeArrowheads="1"/>
          </p:cNvSpPr>
          <p:nvPr/>
        </p:nvSpPr>
        <p:spPr bwMode="auto">
          <a:xfrm>
            <a:off x="611188" y="1700213"/>
            <a:ext cx="7777162" cy="1082675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15000"/>
              </a:lnSpc>
            </a:pPr>
            <a:r>
              <a:rPr lang="en-US" altLang="zh-CN" sz="2800" b="1">
                <a:solidFill>
                  <a:srgbClr val="0000FF"/>
                </a:solidFill>
                <a:latin typeface="Consolas" panose="020B0609020204030204" pitchFamily="49" charset="0"/>
                <a:ea typeface="黑体" panose="02010609060101010101" pitchFamily="49" charset="-122"/>
              </a:rPr>
              <a:t>integral(</a:t>
            </a:r>
            <a:r>
              <a:rPr lang="en-US" altLang="zh-CN" sz="2800" b="1">
                <a:latin typeface="Consolas" panose="020B0609020204030204" pitchFamily="49" charset="0"/>
                <a:ea typeface="黑体" panose="02010609060101010101" pitchFamily="49" charset="-122"/>
              </a:rPr>
              <a:t>f,a,b</a:t>
            </a:r>
            <a:r>
              <a:rPr lang="en-US" altLang="zh-CN" sz="2800" b="1">
                <a:solidFill>
                  <a:srgbClr val="0000FF"/>
                </a:solidFill>
                <a:latin typeface="Consolas" panose="020B0609020204030204" pitchFamily="49" charset="0"/>
                <a:ea typeface="黑体" panose="02010609060101010101" pitchFamily="49" charset="-122"/>
              </a:rPr>
              <a:t>)</a:t>
            </a:r>
          </a:p>
          <a:p>
            <a:pPr>
              <a:lnSpc>
                <a:spcPct val="115000"/>
              </a:lnSpc>
            </a:pPr>
            <a:r>
              <a:rPr lang="en-US" altLang="zh-CN" sz="2800" b="1">
                <a:solidFill>
                  <a:srgbClr val="0000FF"/>
                </a:solidFill>
                <a:latin typeface="Consolas" panose="020B0609020204030204" pitchFamily="49" charset="0"/>
                <a:ea typeface="黑体" panose="02010609060101010101" pitchFamily="49" charset="-122"/>
              </a:rPr>
              <a:t>integral(</a:t>
            </a:r>
            <a:r>
              <a:rPr lang="en-US" altLang="zh-CN" sz="2800" b="1">
                <a:latin typeface="Consolas" panose="020B0609020204030204" pitchFamily="49" charset="0"/>
                <a:ea typeface="黑体" panose="02010609060101010101" pitchFamily="49" charset="-122"/>
              </a:rPr>
              <a:t>f,a,b,'RelTol',tol</a:t>
            </a:r>
            <a:r>
              <a:rPr lang="en-US" altLang="zh-CN" sz="2800" b="1">
                <a:solidFill>
                  <a:srgbClr val="0000FF"/>
                </a:solidFill>
                <a:latin typeface="Consolas" panose="020B0609020204030204" pitchFamily="49" charset="0"/>
                <a:ea typeface="黑体" panose="02010609060101010101" pitchFamily="49" charset="-122"/>
              </a:rPr>
              <a:t>)</a:t>
            </a:r>
            <a:endParaRPr lang="zh-CN" altLang="en-US" sz="2800" b="1">
              <a:solidFill>
                <a:srgbClr val="0000FF"/>
              </a:solidFill>
              <a:latin typeface="Consolas" panose="020B0609020204030204" pitchFamily="49" charset="0"/>
              <a:ea typeface="黑体" panose="02010609060101010101" pitchFamily="49" charset="-122"/>
            </a:endParaRPr>
          </a:p>
        </p:txBody>
      </p:sp>
      <p:graphicFrame>
        <p:nvGraphicFramePr>
          <p:cNvPr id="1033220" name="Object 4"/>
          <p:cNvGraphicFramePr>
            <a:graphicFrameLocks noChangeAspect="1"/>
          </p:cNvGraphicFramePr>
          <p:nvPr/>
        </p:nvGraphicFramePr>
        <p:xfrm>
          <a:off x="6300788" y="260350"/>
          <a:ext cx="2520950" cy="1216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1358" name="Equation" r:id="rId4" imgW="685800" imgH="330120" progId="Equation.DSMT4">
                  <p:embed/>
                </p:oleObj>
              </mc:Choice>
              <mc:Fallback>
                <p:oleObj name="Equation" r:id="rId4" imgW="685800" imgH="3301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00788" y="260350"/>
                        <a:ext cx="2520950" cy="121602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28575">
                        <a:solidFill>
                          <a:schemeClr val="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3222" name="Rectangle 6"/>
          <p:cNvSpPr>
            <a:spLocks noChangeArrowheads="1"/>
          </p:cNvSpPr>
          <p:nvPr/>
        </p:nvSpPr>
        <p:spPr bwMode="auto">
          <a:xfrm>
            <a:off x="611188" y="2852738"/>
            <a:ext cx="8281987" cy="1427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99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15000"/>
              </a:lnSpc>
              <a:buClr>
                <a:schemeClr val="hlink"/>
              </a:buClr>
              <a:buSzPct val="90000"/>
              <a:buFont typeface="Wingdings" panose="05000000000000000000" pitchFamily="2" charset="2"/>
              <a:buChar char="l"/>
            </a:pPr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 该函数比 </a:t>
            </a:r>
            <a:r>
              <a:rPr lang="en-US" altLang="zh-CN" b="1">
                <a:solidFill>
                  <a:srgbClr val="0000FF"/>
                </a:solidFill>
                <a:latin typeface="Consolas" panose="020B0609020204030204" pitchFamily="49" charset="0"/>
                <a:ea typeface="黑体" panose="02010609060101010101" pitchFamily="49" charset="-122"/>
              </a:rPr>
              <a:t>quad</a:t>
            </a:r>
            <a:r>
              <a:rPr lang="en-US" altLang="zh-CN" b="1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效率更高，且可以处理一些非正常积分</a:t>
            </a:r>
          </a:p>
          <a:p>
            <a:pPr>
              <a:lnSpc>
                <a:spcPct val="115000"/>
              </a:lnSpc>
              <a:buClr>
                <a:schemeClr val="hlink"/>
              </a:buClr>
              <a:buSzPct val="90000"/>
              <a:buFont typeface="Wingdings" panose="05000000000000000000" pitchFamily="2" charset="2"/>
              <a:buChar char="l"/>
            </a:pPr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 可以指定计算精度，若不指定，缺省精度是 </a:t>
            </a:r>
            <a:r>
              <a:rPr lang="zh-CN" altLang="en-US" sz="2600" b="1">
                <a:solidFill>
                  <a:srgbClr val="0000FF"/>
                </a:solidFill>
                <a:latin typeface="Consolas" panose="020B0609020204030204" pitchFamily="49" charset="0"/>
                <a:ea typeface="黑体" panose="02010609060101010101" pitchFamily="49" charset="-122"/>
              </a:rPr>
              <a:t>10</a:t>
            </a:r>
            <a:r>
              <a:rPr lang="en-US" altLang="zh-CN" sz="2600" b="1" baseline="30000">
                <a:solidFill>
                  <a:srgbClr val="0000FF"/>
                </a:solidFill>
                <a:latin typeface="Consolas" panose="020B0609020204030204" pitchFamily="49" charset="0"/>
                <a:ea typeface="黑体" panose="02010609060101010101" pitchFamily="49" charset="-122"/>
              </a:rPr>
              <a:t>-6</a:t>
            </a:r>
            <a:endParaRPr lang="en-US" altLang="zh-CN" b="1">
              <a:solidFill>
                <a:srgbClr val="0000FF"/>
              </a:solidFill>
              <a:latin typeface="Consolas" panose="020B0609020204030204" pitchFamily="49" charset="0"/>
              <a:ea typeface="黑体" panose="02010609060101010101" pitchFamily="49" charset="-122"/>
            </a:endParaRPr>
          </a:p>
          <a:p>
            <a:pPr>
              <a:lnSpc>
                <a:spcPct val="115000"/>
              </a:lnSpc>
              <a:buClr>
                <a:schemeClr val="hlink"/>
              </a:buClr>
              <a:buSzPct val="90000"/>
              <a:buFont typeface="Wingdings" panose="05000000000000000000" pitchFamily="2" charset="2"/>
              <a:buChar char="l"/>
            </a:pPr>
            <a:r>
              <a:rPr lang="en-US" altLang="zh-CN" sz="2600" b="1" i="1">
                <a:latin typeface="Times New Roman" panose="02020603050405020304" pitchFamily="18" charset="0"/>
                <a:ea typeface="黑体" panose="02010609060101010101" pitchFamily="49" charset="-122"/>
              </a:rPr>
              <a:t> f  </a:t>
            </a:r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必须是函数句柄，且涉及的运算必须采用</a:t>
            </a:r>
            <a:r>
              <a:rPr lang="zh-CN" altLang="en-US" b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数组运算</a:t>
            </a:r>
            <a:endParaRPr lang="zh-CN" altLang="en-US" b="1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1033223" name="Rectangle 7"/>
          <p:cNvSpPr>
            <a:spLocks noGrp="1" noChangeArrowheads="1"/>
          </p:cNvSpPr>
          <p:nvPr>
            <p:ph type="title"/>
          </p:nvPr>
        </p:nvSpPr>
        <p:spPr>
          <a:xfrm>
            <a:off x="323850" y="188913"/>
            <a:ext cx="4608513" cy="641350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zh-CN">
                <a:solidFill>
                  <a:srgbClr val="993300"/>
                </a:solidFill>
              </a:rPr>
              <a:t>integral</a:t>
            </a:r>
          </a:p>
        </p:txBody>
      </p:sp>
      <p:sp>
        <p:nvSpPr>
          <p:cNvPr id="1033224" name="Rectangle 8"/>
          <p:cNvSpPr>
            <a:spLocks noChangeArrowheads="1"/>
          </p:cNvSpPr>
          <p:nvPr/>
        </p:nvSpPr>
        <p:spPr bwMode="auto">
          <a:xfrm>
            <a:off x="179388" y="1052513"/>
            <a:ext cx="6840537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>
            <a:spAutoFit/>
          </a:bodyPr>
          <a:lstStyle>
            <a:lvl1pPr>
              <a:defRPr kumimoji="1" sz="3600" b="1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>
              <a:defRPr kumimoji="1" sz="3600" b="1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>
              <a:defRPr kumimoji="1" sz="3600" b="1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>
              <a:defRPr kumimoji="1" sz="3600" b="1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>
              <a:defRPr kumimoji="1" sz="3600" b="1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>
              <a:buClr>
                <a:srgbClr val="0000FF"/>
              </a:buClr>
              <a:buFont typeface="Wingdings" panose="05000000000000000000" pitchFamily="2" charset="2"/>
              <a:buChar char="l"/>
            </a:pPr>
            <a:r>
              <a:rPr lang="zh-CN" altLang="en-US" sz="2800">
                <a:solidFill>
                  <a:schemeClr val="tx1"/>
                </a:solidFill>
                <a:ea typeface="黑体" panose="02010609060101010101" pitchFamily="49" charset="-122"/>
              </a:rPr>
              <a:t> 全局自适应积分法</a:t>
            </a:r>
            <a:r>
              <a:rPr lang="zh-CN" altLang="en-US" sz="2400">
                <a:solidFill>
                  <a:srgbClr val="0000FF"/>
                </a:solidFill>
                <a:ea typeface="黑体" panose="02010609060101010101" pitchFamily="49" charset="-122"/>
              </a:rPr>
              <a:t>（</a:t>
            </a:r>
            <a:r>
              <a:rPr lang="en-US" altLang="zh-CN" sz="2400">
                <a:solidFill>
                  <a:srgbClr val="0000FF"/>
                </a:solidFill>
                <a:ea typeface="黑体" panose="02010609060101010101" pitchFamily="49" charset="-122"/>
              </a:rPr>
              <a:t>R2012a</a:t>
            </a:r>
            <a:r>
              <a:rPr lang="zh-CN" altLang="en-US" sz="2400">
                <a:solidFill>
                  <a:srgbClr val="0000FF"/>
                </a:solidFill>
                <a:ea typeface="黑体" panose="02010609060101010101" pitchFamily="49" charset="-122"/>
              </a:rPr>
              <a:t>以后版本）</a:t>
            </a:r>
            <a:endParaRPr lang="en-US" altLang="zh-CN" sz="2400">
              <a:solidFill>
                <a:srgbClr val="0000FF"/>
              </a:solidFill>
              <a:latin typeface="Consolas" panose="020B0609020204030204" pitchFamily="49" charset="0"/>
              <a:ea typeface="黑体" panose="02010609060101010101" pitchFamily="49" charset="-122"/>
            </a:endParaRPr>
          </a:p>
        </p:txBody>
      </p:sp>
      <p:sp>
        <p:nvSpPr>
          <p:cNvPr id="1033225" name="Text Box 9"/>
          <p:cNvSpPr txBox="1">
            <a:spLocks noChangeArrowheads="1"/>
          </p:cNvSpPr>
          <p:nvPr/>
        </p:nvSpPr>
        <p:spPr bwMode="auto">
          <a:xfrm>
            <a:off x="900113" y="4437063"/>
            <a:ext cx="6408737" cy="1306512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10000"/>
              </a:lnSpc>
            </a:pPr>
            <a:r>
              <a:rPr lang="en-US" altLang="zh-CN" b="1">
                <a:latin typeface="Consolas" panose="020B0609020204030204" pitchFamily="49" charset="0"/>
              </a:rPr>
              <a:t>f=</a:t>
            </a:r>
            <a:r>
              <a:rPr lang="en-US" altLang="zh-CN" b="1">
                <a:latin typeface="Times New Roman" panose="02020603050405020304" pitchFamily="18" charset="0"/>
              </a:rPr>
              <a:t>@</a:t>
            </a:r>
            <a:r>
              <a:rPr lang="en-US" altLang="zh-CN" b="1">
                <a:latin typeface="Consolas" panose="020B0609020204030204" pitchFamily="49" charset="0"/>
              </a:rPr>
              <a:t>(x) </a:t>
            </a:r>
            <a:r>
              <a:rPr lang="en-US" altLang="zh-CN" b="1">
                <a:solidFill>
                  <a:srgbClr val="0000FF"/>
                </a:solidFill>
                <a:latin typeface="Consolas" panose="020B0609020204030204" pitchFamily="49" charset="0"/>
              </a:rPr>
              <a:t>1./(1+x.^2);</a:t>
            </a:r>
            <a:endParaRPr lang="en-US" altLang="zh-CN" b="1">
              <a:latin typeface="Consolas" panose="020B0609020204030204" pitchFamily="49" charset="0"/>
            </a:endParaRPr>
          </a:p>
          <a:p>
            <a:pPr>
              <a:lnSpc>
                <a:spcPct val="110000"/>
              </a:lnSpc>
            </a:pPr>
            <a:r>
              <a:rPr lang="en-US" altLang="zh-CN" b="1">
                <a:latin typeface="Consolas" panose="020B0609020204030204" pitchFamily="49" charset="0"/>
              </a:rPr>
              <a:t>inum=integral(</a:t>
            </a:r>
            <a:r>
              <a:rPr lang="en-US" altLang="zh-CN" b="1">
                <a:solidFill>
                  <a:srgbClr val="0000FF"/>
                </a:solidFill>
                <a:latin typeface="Consolas" panose="020B0609020204030204" pitchFamily="49" charset="0"/>
              </a:rPr>
              <a:t>f</a:t>
            </a:r>
            <a:r>
              <a:rPr lang="en-US" altLang="zh-CN" b="1">
                <a:latin typeface="Consolas" panose="020B0609020204030204" pitchFamily="49" charset="0"/>
              </a:rPr>
              <a:t>,0,1)</a:t>
            </a:r>
          </a:p>
          <a:p>
            <a:pPr>
              <a:lnSpc>
                <a:spcPct val="110000"/>
              </a:lnSpc>
            </a:pPr>
            <a:r>
              <a:rPr lang="en-US" altLang="zh-CN" b="1">
                <a:latin typeface="Consolas" panose="020B0609020204030204" pitchFamily="49" charset="0"/>
              </a:rPr>
              <a:t>inum=integral(</a:t>
            </a:r>
            <a:r>
              <a:rPr lang="en-US" altLang="zh-CN" b="1">
                <a:solidFill>
                  <a:srgbClr val="0000FF"/>
                </a:solidFill>
                <a:latin typeface="Consolas" panose="020B0609020204030204" pitchFamily="49" charset="0"/>
              </a:rPr>
              <a:t>f</a:t>
            </a:r>
            <a:r>
              <a:rPr lang="en-US" altLang="zh-CN" b="1">
                <a:latin typeface="Consolas" panose="020B0609020204030204" pitchFamily="49" charset="0"/>
              </a:rPr>
              <a:t>,0,1,'RelTol',1e-10)</a:t>
            </a:r>
          </a:p>
        </p:txBody>
      </p:sp>
      <p:sp>
        <p:nvSpPr>
          <p:cNvPr id="1033226" name="Text Box 10"/>
          <p:cNvSpPr txBox="1">
            <a:spLocks noChangeArrowheads="1"/>
          </p:cNvSpPr>
          <p:nvPr/>
        </p:nvSpPr>
        <p:spPr bwMode="auto">
          <a:xfrm>
            <a:off x="900113" y="5805488"/>
            <a:ext cx="6408737" cy="904875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10000"/>
              </a:lnSpc>
            </a:pPr>
            <a:r>
              <a:rPr lang="en-US" altLang="zh-CN" b="1">
                <a:latin typeface="Consolas" panose="020B0609020204030204" pitchFamily="49" charset="0"/>
              </a:rPr>
              <a:t>f=</a:t>
            </a:r>
            <a:r>
              <a:rPr lang="en-US" altLang="zh-CN" b="1">
                <a:latin typeface="Times New Roman" panose="02020603050405020304" pitchFamily="18" charset="0"/>
              </a:rPr>
              <a:t>@</a:t>
            </a:r>
            <a:r>
              <a:rPr lang="en-US" altLang="zh-CN" b="1">
                <a:latin typeface="Consolas" panose="020B0609020204030204" pitchFamily="49" charset="0"/>
              </a:rPr>
              <a:t>(x) </a:t>
            </a:r>
            <a:r>
              <a:rPr lang="en-US" altLang="zh-CN" b="1">
                <a:solidFill>
                  <a:srgbClr val="0000FF"/>
                </a:solidFill>
                <a:latin typeface="Consolas" panose="020B0609020204030204" pitchFamily="49" charset="0"/>
              </a:rPr>
              <a:t>exp(-x);</a:t>
            </a:r>
            <a:endParaRPr lang="en-US" altLang="zh-CN" b="1">
              <a:latin typeface="Consolas" panose="020B0609020204030204" pitchFamily="49" charset="0"/>
            </a:endParaRPr>
          </a:p>
          <a:p>
            <a:pPr>
              <a:lnSpc>
                <a:spcPct val="110000"/>
              </a:lnSpc>
            </a:pPr>
            <a:r>
              <a:rPr lang="en-US" altLang="zh-CN" b="1">
                <a:latin typeface="Consolas" panose="020B0609020204030204" pitchFamily="49" charset="0"/>
              </a:rPr>
              <a:t>inum=integral(</a:t>
            </a:r>
            <a:r>
              <a:rPr lang="en-US" altLang="zh-CN" b="1">
                <a:solidFill>
                  <a:srgbClr val="0000FF"/>
                </a:solidFill>
                <a:latin typeface="Consolas" panose="020B0609020204030204" pitchFamily="49" charset="0"/>
              </a:rPr>
              <a:t>f</a:t>
            </a:r>
            <a:r>
              <a:rPr lang="en-US" altLang="zh-CN" b="1">
                <a:latin typeface="Consolas" panose="020B0609020204030204" pitchFamily="49" charset="0"/>
              </a:rPr>
              <a:t>,0,inf)</a:t>
            </a:r>
          </a:p>
        </p:txBody>
      </p:sp>
    </p:spTree>
    <p:extLst>
      <p:ext uri="{BB962C8B-B14F-4D97-AF65-F5344CB8AC3E}">
        <p14:creationId xmlns:p14="http://schemas.microsoft.com/office/powerpoint/2010/main" val="1432159880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F3A51-C11F-4E40-89D4-6A5209308AE8}" type="slidenum">
              <a:rPr lang="zh-CN" altLang="en-US"/>
              <a:pPr/>
              <a:t>12</a:t>
            </a:fld>
            <a:endParaRPr lang="en-US" altLang="zh-CN"/>
          </a:p>
        </p:txBody>
      </p:sp>
      <p:sp>
        <p:nvSpPr>
          <p:cNvPr id="1035266" name="Text Box 2"/>
          <p:cNvSpPr txBox="1">
            <a:spLocks noChangeArrowheads="1"/>
          </p:cNvSpPr>
          <p:nvPr/>
        </p:nvSpPr>
        <p:spPr bwMode="auto">
          <a:xfrm>
            <a:off x="755650" y="2060575"/>
            <a:ext cx="7777163" cy="1082675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15000"/>
              </a:lnSpc>
            </a:pPr>
            <a:r>
              <a:rPr lang="en-US" altLang="zh-CN" sz="2800" b="1">
                <a:solidFill>
                  <a:srgbClr val="0000FF"/>
                </a:solidFill>
                <a:latin typeface="Consolas" panose="020B0609020204030204" pitchFamily="49" charset="0"/>
                <a:ea typeface="黑体" panose="02010609060101010101" pitchFamily="49" charset="-122"/>
              </a:rPr>
              <a:t>integral2(</a:t>
            </a:r>
            <a:r>
              <a:rPr lang="en-US" altLang="zh-CN" sz="2800" b="1">
                <a:latin typeface="Consolas" panose="020B0609020204030204" pitchFamily="49" charset="0"/>
                <a:ea typeface="黑体" panose="02010609060101010101" pitchFamily="49" charset="-122"/>
              </a:rPr>
              <a:t>f,a,b,c,d,tol</a:t>
            </a:r>
            <a:r>
              <a:rPr lang="en-US" altLang="zh-CN" sz="2800" b="1">
                <a:solidFill>
                  <a:srgbClr val="0000FF"/>
                </a:solidFill>
                <a:latin typeface="Consolas" panose="020B0609020204030204" pitchFamily="49" charset="0"/>
                <a:ea typeface="黑体" panose="02010609060101010101" pitchFamily="49" charset="-122"/>
              </a:rPr>
              <a:t>)</a:t>
            </a:r>
          </a:p>
          <a:p>
            <a:pPr>
              <a:lnSpc>
                <a:spcPct val="115000"/>
              </a:lnSpc>
            </a:pPr>
            <a:r>
              <a:rPr lang="en-US" altLang="zh-CN" sz="2800" b="1">
                <a:solidFill>
                  <a:srgbClr val="0000FF"/>
                </a:solidFill>
                <a:latin typeface="Consolas" panose="020B0609020204030204" pitchFamily="49" charset="0"/>
                <a:ea typeface="黑体" panose="02010609060101010101" pitchFamily="49" charset="-122"/>
              </a:rPr>
              <a:t>integral2(</a:t>
            </a:r>
            <a:r>
              <a:rPr lang="en-US" altLang="zh-CN" sz="2800" b="1">
                <a:latin typeface="Consolas" panose="020B0609020204030204" pitchFamily="49" charset="0"/>
                <a:ea typeface="黑体" panose="02010609060101010101" pitchFamily="49" charset="-122"/>
              </a:rPr>
              <a:t>f,a,b,c,d,'RelTol',tol</a:t>
            </a:r>
            <a:r>
              <a:rPr lang="en-US" altLang="zh-CN" sz="2800" b="1">
                <a:solidFill>
                  <a:srgbClr val="0000FF"/>
                </a:solidFill>
                <a:latin typeface="Consolas" panose="020B0609020204030204" pitchFamily="49" charset="0"/>
                <a:ea typeface="黑体" panose="02010609060101010101" pitchFamily="49" charset="-122"/>
              </a:rPr>
              <a:t>)</a:t>
            </a:r>
          </a:p>
        </p:txBody>
      </p:sp>
      <p:sp>
        <p:nvSpPr>
          <p:cNvPr id="1035268" name="Rectangle 4"/>
          <p:cNvSpPr>
            <a:spLocks noChangeArrowheads="1"/>
          </p:cNvSpPr>
          <p:nvPr/>
        </p:nvSpPr>
        <p:spPr bwMode="auto">
          <a:xfrm>
            <a:off x="611188" y="3284538"/>
            <a:ext cx="8281987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99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15000"/>
              </a:lnSpc>
              <a:buClr>
                <a:schemeClr val="hlink"/>
              </a:buClr>
              <a:buSzPct val="90000"/>
              <a:buFont typeface="Wingdings" panose="05000000000000000000" pitchFamily="2" charset="2"/>
              <a:buChar char="l"/>
            </a:pPr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 可以指定计算精度，若不指定，缺省精度是 </a:t>
            </a:r>
            <a:r>
              <a:rPr lang="zh-CN" altLang="en-US" sz="2600" b="1">
                <a:solidFill>
                  <a:srgbClr val="0000FF"/>
                </a:solidFill>
                <a:latin typeface="Consolas" panose="020B0609020204030204" pitchFamily="49" charset="0"/>
                <a:ea typeface="黑体" panose="02010609060101010101" pitchFamily="49" charset="-122"/>
              </a:rPr>
              <a:t>10</a:t>
            </a:r>
            <a:r>
              <a:rPr lang="en-US" altLang="zh-CN" sz="2600" b="1" baseline="30000">
                <a:solidFill>
                  <a:srgbClr val="0000FF"/>
                </a:solidFill>
                <a:latin typeface="Consolas" panose="020B0609020204030204" pitchFamily="49" charset="0"/>
                <a:ea typeface="黑体" panose="02010609060101010101" pitchFamily="49" charset="-122"/>
              </a:rPr>
              <a:t>-6</a:t>
            </a:r>
            <a:endParaRPr lang="en-US" altLang="zh-CN" b="1">
              <a:solidFill>
                <a:srgbClr val="0000FF"/>
              </a:solidFill>
              <a:latin typeface="Consolas" panose="020B0609020204030204" pitchFamily="49" charset="0"/>
              <a:ea typeface="黑体" panose="02010609060101010101" pitchFamily="49" charset="-122"/>
            </a:endParaRPr>
          </a:p>
          <a:p>
            <a:pPr>
              <a:lnSpc>
                <a:spcPct val="115000"/>
              </a:lnSpc>
              <a:buClr>
                <a:schemeClr val="hlink"/>
              </a:buClr>
              <a:buSzPct val="90000"/>
              <a:buFont typeface="Wingdings" panose="05000000000000000000" pitchFamily="2" charset="2"/>
              <a:buChar char="l"/>
            </a:pPr>
            <a:r>
              <a:rPr lang="en-US" altLang="zh-CN" sz="2600" b="1" i="1">
                <a:latin typeface="Times New Roman" panose="02020603050405020304" pitchFamily="18" charset="0"/>
                <a:ea typeface="黑体" panose="02010609060101010101" pitchFamily="49" charset="-122"/>
              </a:rPr>
              <a:t> f  </a:t>
            </a:r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必须是函数句柄，且涉及的运算必须采用</a:t>
            </a:r>
            <a:r>
              <a:rPr lang="zh-CN" altLang="en-US" b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数组运算</a:t>
            </a:r>
            <a:endParaRPr lang="zh-CN" altLang="en-US" b="1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1035269" name="Rectangle 5"/>
          <p:cNvSpPr>
            <a:spLocks noGrp="1" noChangeArrowheads="1"/>
          </p:cNvSpPr>
          <p:nvPr>
            <p:ph type="title"/>
          </p:nvPr>
        </p:nvSpPr>
        <p:spPr>
          <a:xfrm>
            <a:off x="323850" y="188913"/>
            <a:ext cx="4608513" cy="641350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zh-CN">
                <a:solidFill>
                  <a:srgbClr val="993300"/>
                </a:solidFill>
              </a:rPr>
              <a:t>integral2</a:t>
            </a:r>
          </a:p>
        </p:txBody>
      </p:sp>
      <p:sp>
        <p:nvSpPr>
          <p:cNvPr id="1035270" name="Rectangle 6"/>
          <p:cNvSpPr>
            <a:spLocks noChangeArrowheads="1"/>
          </p:cNvSpPr>
          <p:nvPr/>
        </p:nvSpPr>
        <p:spPr bwMode="auto">
          <a:xfrm>
            <a:off x="179388" y="1341438"/>
            <a:ext cx="604837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>
            <a:spAutoFit/>
          </a:bodyPr>
          <a:lstStyle>
            <a:lvl1pPr>
              <a:defRPr kumimoji="1" sz="3600" b="1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>
              <a:defRPr kumimoji="1" sz="3600" b="1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>
              <a:defRPr kumimoji="1" sz="3600" b="1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>
              <a:defRPr kumimoji="1" sz="3600" b="1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>
              <a:defRPr kumimoji="1" sz="3600" b="1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>
              <a:buClr>
                <a:srgbClr val="0000FF"/>
              </a:buClr>
              <a:buFont typeface="Wingdings" panose="05000000000000000000" pitchFamily="2" charset="2"/>
              <a:buChar char="l"/>
            </a:pPr>
            <a:r>
              <a:rPr lang="zh-CN" altLang="en-US" sz="2800">
                <a:solidFill>
                  <a:schemeClr val="tx1"/>
                </a:solidFill>
                <a:ea typeface="黑体" panose="02010609060101010101" pitchFamily="49" charset="-122"/>
              </a:rPr>
              <a:t> 计算二重积分的全局自适应积分法</a:t>
            </a:r>
            <a:endParaRPr lang="zh-CN" altLang="en-US" sz="2800">
              <a:solidFill>
                <a:srgbClr val="0000FF"/>
              </a:solidFill>
              <a:latin typeface="Consolas" panose="020B0609020204030204" pitchFamily="49" charset="0"/>
              <a:ea typeface="黑体" panose="02010609060101010101" pitchFamily="49" charset="-122"/>
            </a:endParaRPr>
          </a:p>
        </p:txBody>
      </p:sp>
      <p:graphicFrame>
        <p:nvGraphicFramePr>
          <p:cNvPr id="1035273" name="Object 9"/>
          <p:cNvGraphicFramePr>
            <a:graphicFrameLocks noChangeAspect="1"/>
          </p:cNvGraphicFramePr>
          <p:nvPr/>
        </p:nvGraphicFramePr>
        <p:xfrm>
          <a:off x="5651500" y="115888"/>
          <a:ext cx="3384550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2382" name="Equation" r:id="rId4" imgW="1130040" imgH="330120" progId="Equation.DSMT4">
                  <p:embed/>
                </p:oleObj>
              </mc:Choice>
              <mc:Fallback>
                <p:oleObj name="Equation" r:id="rId4" imgW="1130040" imgH="3301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51500" y="115888"/>
                        <a:ext cx="3384550" cy="9906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28575">
                        <a:solidFill>
                          <a:schemeClr val="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11053762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A4043-A034-478E-A9D7-0033AD4D0490}" type="slidenum">
              <a:rPr lang="zh-CN" altLang="en-US"/>
              <a:pPr/>
              <a:t>13</a:t>
            </a:fld>
            <a:endParaRPr lang="en-US" altLang="zh-CN"/>
          </a:p>
        </p:txBody>
      </p:sp>
      <p:sp>
        <p:nvSpPr>
          <p:cNvPr id="1037316" name="Rectangle 4"/>
          <p:cNvSpPr>
            <a:spLocks noGrp="1" noChangeArrowheads="1"/>
          </p:cNvSpPr>
          <p:nvPr>
            <p:ph type="title"/>
          </p:nvPr>
        </p:nvSpPr>
        <p:spPr>
          <a:xfrm>
            <a:off x="323850" y="188913"/>
            <a:ext cx="4608513" cy="641350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zh-CN">
                <a:solidFill>
                  <a:srgbClr val="993300"/>
                </a:solidFill>
              </a:rPr>
              <a:t>integral2</a:t>
            </a:r>
          </a:p>
        </p:txBody>
      </p:sp>
      <p:sp>
        <p:nvSpPr>
          <p:cNvPr id="1037318" name="Text Box 6"/>
          <p:cNvSpPr txBox="1">
            <a:spLocks noChangeArrowheads="1"/>
          </p:cNvSpPr>
          <p:nvPr/>
        </p:nvSpPr>
        <p:spPr bwMode="auto">
          <a:xfrm>
            <a:off x="1116013" y="2060575"/>
            <a:ext cx="6408737" cy="904875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10000"/>
              </a:lnSpc>
            </a:pPr>
            <a:r>
              <a:rPr lang="en-US" altLang="zh-CN" b="1">
                <a:latin typeface="Consolas" panose="020B0609020204030204" pitchFamily="49" charset="0"/>
              </a:rPr>
              <a:t>f=@(x,y) </a:t>
            </a:r>
            <a:r>
              <a:rPr lang="en-US" altLang="zh-CN" b="1">
                <a:solidFill>
                  <a:srgbClr val="0000FF"/>
                </a:solidFill>
                <a:latin typeface="Consolas" panose="020B0609020204030204" pitchFamily="49" charset="0"/>
              </a:rPr>
              <a:t>4*x.*y+3*y.^2;</a:t>
            </a:r>
            <a:endParaRPr lang="en-US" altLang="zh-CN" b="1">
              <a:latin typeface="Consolas" panose="020B0609020204030204" pitchFamily="49" charset="0"/>
            </a:endParaRPr>
          </a:p>
          <a:p>
            <a:pPr>
              <a:lnSpc>
                <a:spcPct val="110000"/>
              </a:lnSpc>
            </a:pPr>
            <a:r>
              <a:rPr lang="en-US" altLang="zh-CN" b="1">
                <a:latin typeface="Consolas" panose="020B0609020204030204" pitchFamily="49" charset="0"/>
              </a:rPr>
              <a:t>inum=integral2(</a:t>
            </a:r>
            <a:r>
              <a:rPr lang="en-US" altLang="zh-CN" b="1">
                <a:solidFill>
                  <a:srgbClr val="0000FF"/>
                </a:solidFill>
                <a:latin typeface="Consolas" panose="020B0609020204030204" pitchFamily="49" charset="0"/>
              </a:rPr>
              <a:t>f</a:t>
            </a:r>
            <a:r>
              <a:rPr lang="en-US" altLang="zh-CN" b="1">
                <a:latin typeface="Consolas" panose="020B0609020204030204" pitchFamily="49" charset="0"/>
              </a:rPr>
              <a:t>,-1,1,0,2)</a:t>
            </a:r>
          </a:p>
        </p:txBody>
      </p:sp>
      <p:graphicFrame>
        <p:nvGraphicFramePr>
          <p:cNvPr id="1037320" name="Object 8"/>
          <p:cNvGraphicFramePr>
            <a:graphicFrameLocks noChangeAspect="1"/>
          </p:cNvGraphicFramePr>
          <p:nvPr/>
        </p:nvGraphicFramePr>
        <p:xfrm>
          <a:off x="3203575" y="1052513"/>
          <a:ext cx="3757613" cy="758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3406" name="Equation" r:id="rId4" imgW="1638000" imgH="330120" progId="Equation.DSMT4">
                  <p:embed/>
                </p:oleObj>
              </mc:Choice>
              <mc:Fallback>
                <p:oleObj name="Equation" r:id="rId4" imgW="1638000" imgH="3301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3575" y="1052513"/>
                        <a:ext cx="3757613" cy="758825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0000CC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7321" name="Rectangle 9"/>
          <p:cNvSpPr>
            <a:spLocks noChangeArrowheads="1"/>
          </p:cNvSpPr>
          <p:nvPr/>
        </p:nvSpPr>
        <p:spPr bwMode="auto">
          <a:xfrm>
            <a:off x="323850" y="1054100"/>
            <a:ext cx="295275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>
            <a:spAutoFit/>
          </a:bodyPr>
          <a:lstStyle>
            <a:lvl1pPr>
              <a:defRPr kumimoji="1" sz="3600" b="1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>
              <a:defRPr kumimoji="1" sz="3600" b="1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>
              <a:defRPr kumimoji="1" sz="3600" b="1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>
              <a:defRPr kumimoji="1" sz="3600" b="1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>
              <a:defRPr kumimoji="1" sz="3600" b="1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>
              <a:buClr>
                <a:srgbClr val="FF3300"/>
              </a:buClr>
              <a:buFont typeface="Wingdings" panose="05000000000000000000" pitchFamily="2" charset="2"/>
              <a:buNone/>
            </a:pPr>
            <a:r>
              <a:rPr lang="zh-CN" altLang="en-US" sz="2800">
                <a:solidFill>
                  <a:srgbClr val="0000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例：</a:t>
            </a:r>
            <a:r>
              <a:rPr lang="zh-CN" altLang="en-US" sz="240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计算二重积分</a:t>
            </a:r>
          </a:p>
        </p:txBody>
      </p:sp>
      <p:sp>
        <p:nvSpPr>
          <p:cNvPr id="1037322" name="Rectangle 10"/>
          <p:cNvSpPr>
            <a:spLocks noChangeArrowheads="1"/>
          </p:cNvSpPr>
          <p:nvPr/>
        </p:nvSpPr>
        <p:spPr bwMode="auto">
          <a:xfrm>
            <a:off x="1116013" y="3213100"/>
            <a:ext cx="6408737" cy="466725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zh-CN" altLang="en-US" b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注意积分变量与积分区间的对应关系</a:t>
            </a:r>
          </a:p>
        </p:txBody>
      </p:sp>
      <p:grpSp>
        <p:nvGrpSpPr>
          <p:cNvPr id="1037327" name="Group 15"/>
          <p:cNvGrpSpPr>
            <a:grpSpLocks/>
          </p:cNvGrpSpPr>
          <p:nvPr/>
        </p:nvGrpSpPr>
        <p:grpSpPr bwMode="auto">
          <a:xfrm>
            <a:off x="1116013" y="1989138"/>
            <a:ext cx="7561262" cy="2698750"/>
            <a:chOff x="703" y="1253"/>
            <a:chExt cx="4763" cy="1700"/>
          </a:xfrm>
        </p:grpSpPr>
        <p:sp>
          <p:nvSpPr>
            <p:cNvPr id="1037323" name="Text Box 11"/>
            <p:cNvSpPr txBox="1">
              <a:spLocks noChangeArrowheads="1"/>
            </p:cNvSpPr>
            <p:nvPr/>
          </p:nvSpPr>
          <p:spPr bwMode="auto">
            <a:xfrm>
              <a:off x="703" y="2614"/>
              <a:ext cx="4763" cy="339"/>
            </a:xfrm>
            <a:prstGeom prst="rect">
              <a:avLst/>
            </a:prstGeom>
            <a:noFill/>
            <a:ln w="19050">
              <a:solidFill>
                <a:srgbClr val="FF33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zh-CN" altLang="en-US" b="1">
                  <a:latin typeface="Times New Roman" panose="02020603050405020304" pitchFamily="18" charset="0"/>
                  <a:ea typeface="黑体" panose="02010609060101010101" pitchFamily="49" charset="-122"/>
                </a:rPr>
                <a:t>在前面的是</a:t>
              </a:r>
              <a:r>
                <a:rPr lang="zh-CN" altLang="en-US" sz="2800" b="1">
                  <a:solidFill>
                    <a:srgbClr val="0000CC"/>
                  </a:solidFill>
                  <a:latin typeface="Times New Roman" panose="02020603050405020304" pitchFamily="18" charset="0"/>
                  <a:ea typeface="黑体" panose="02010609060101010101" pitchFamily="49" charset="-122"/>
                </a:rPr>
                <a:t>第一</a:t>
              </a:r>
              <a:r>
                <a:rPr lang="zh-CN" altLang="en-US" b="1">
                  <a:latin typeface="Times New Roman" panose="02020603050405020304" pitchFamily="18" charset="0"/>
                  <a:ea typeface="黑体" panose="02010609060101010101" pitchFamily="49" charset="-122"/>
                </a:rPr>
                <a:t>积分变量，在后面的是</a:t>
              </a:r>
              <a:r>
                <a:rPr lang="zh-CN" altLang="en-US" sz="2800" b="1">
                  <a:solidFill>
                    <a:srgbClr val="0000CC"/>
                  </a:solidFill>
                  <a:latin typeface="Times New Roman" panose="02020603050405020304" pitchFamily="18" charset="0"/>
                  <a:ea typeface="黑体" panose="02010609060101010101" pitchFamily="49" charset="-122"/>
                </a:rPr>
                <a:t>第二</a:t>
              </a:r>
              <a:r>
                <a:rPr lang="zh-CN" altLang="en-US" b="1">
                  <a:latin typeface="Times New Roman" panose="02020603050405020304" pitchFamily="18" charset="0"/>
                  <a:ea typeface="黑体" panose="02010609060101010101" pitchFamily="49" charset="-122"/>
                </a:rPr>
                <a:t>积分变量</a:t>
              </a:r>
            </a:p>
          </p:txBody>
        </p:sp>
        <p:sp>
          <p:nvSpPr>
            <p:cNvPr id="1037324" name="Oval 12"/>
            <p:cNvSpPr>
              <a:spLocks noChangeArrowheads="1"/>
            </p:cNvSpPr>
            <p:nvPr/>
          </p:nvSpPr>
          <p:spPr bwMode="auto">
            <a:xfrm>
              <a:off x="1066" y="1253"/>
              <a:ext cx="589" cy="408"/>
            </a:xfrm>
            <a:prstGeom prst="ellipse">
              <a:avLst/>
            </a:prstGeom>
            <a:noFill/>
            <a:ln w="19050">
              <a:solidFill>
                <a:schemeClr val="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037326" name="Line 14"/>
            <p:cNvSpPr>
              <a:spLocks noChangeShapeType="1"/>
            </p:cNvSpPr>
            <p:nvPr/>
          </p:nvSpPr>
          <p:spPr bwMode="auto">
            <a:xfrm>
              <a:off x="1383" y="1661"/>
              <a:ext cx="0" cy="953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miter lim="800000"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2244159645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37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0BCF6-2954-4DFA-9C93-14AA651A195A}" type="slidenum">
              <a:rPr lang="zh-CN" altLang="en-US"/>
              <a:pPr/>
              <a:t>14</a:t>
            </a:fld>
            <a:endParaRPr lang="en-US" altLang="zh-CN"/>
          </a:p>
        </p:txBody>
      </p:sp>
      <p:sp>
        <p:nvSpPr>
          <p:cNvPr id="1014797" name="Rectangle 13"/>
          <p:cNvSpPr>
            <a:spLocks noGrp="1" noChangeArrowheads="1"/>
          </p:cNvSpPr>
          <p:nvPr>
            <p:ph type="title"/>
          </p:nvPr>
        </p:nvSpPr>
        <p:spPr>
          <a:xfrm>
            <a:off x="323850" y="188913"/>
            <a:ext cx="3024188" cy="641350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zh-CN">
                <a:solidFill>
                  <a:srgbClr val="993300"/>
                </a:solidFill>
              </a:rPr>
              <a:t>int</a:t>
            </a:r>
          </a:p>
        </p:txBody>
      </p:sp>
      <p:sp>
        <p:nvSpPr>
          <p:cNvPr id="1014798" name="Rectangle 14"/>
          <p:cNvSpPr>
            <a:spLocks noChangeArrowheads="1"/>
          </p:cNvSpPr>
          <p:nvPr/>
        </p:nvSpPr>
        <p:spPr bwMode="auto">
          <a:xfrm>
            <a:off x="250825" y="1052513"/>
            <a:ext cx="432117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1pPr>
            <a:lvl2pPr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 b="1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800" b="1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800" b="1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800" b="1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4572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800" b="1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9144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800" b="1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1371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800" b="1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18288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800" b="1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Clr>
                <a:srgbClr val="0000FF"/>
              </a:buClr>
              <a:buSzTx/>
              <a:buFont typeface="Wingdings" panose="05000000000000000000" pitchFamily="2" charset="2"/>
              <a:buChar char="l"/>
            </a:pPr>
            <a:r>
              <a:rPr lang="zh-CN" altLang="en-US" sz="2800"/>
              <a:t> 符号积分</a:t>
            </a:r>
          </a:p>
        </p:txBody>
      </p:sp>
      <p:sp>
        <p:nvSpPr>
          <p:cNvPr id="1014799" name="Rectangle 15"/>
          <p:cNvSpPr>
            <a:spLocks noChangeArrowheads="1"/>
          </p:cNvSpPr>
          <p:nvPr/>
        </p:nvSpPr>
        <p:spPr bwMode="auto">
          <a:xfrm>
            <a:off x="684213" y="1628775"/>
            <a:ext cx="8064500" cy="2244725"/>
          </a:xfrm>
          <a:prstGeom prst="rect">
            <a:avLst/>
          </a:prstGeom>
          <a:noFill/>
          <a:ln w="19050">
            <a:solidFill>
              <a:schemeClr val="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25000"/>
              </a:lnSpc>
            </a:pPr>
            <a:r>
              <a:rPr lang="en-US" altLang="zh-CN" sz="2800" b="1">
                <a:solidFill>
                  <a:srgbClr val="0000FF"/>
                </a:solidFill>
                <a:latin typeface="Consolas" panose="020B0609020204030204" pitchFamily="49" charset="0"/>
              </a:rPr>
              <a:t>int(f,v,a,b)</a:t>
            </a:r>
            <a:r>
              <a:rPr lang="en-US" altLang="zh-CN" sz="2800" b="1">
                <a:solidFill>
                  <a:srgbClr val="0000CC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2800" b="1">
                <a:solidFill>
                  <a:srgbClr val="0000FF"/>
                </a:solidFill>
                <a:latin typeface="Consolas" panose="020B0609020204030204" pitchFamily="49" charset="0"/>
              </a:rPr>
              <a:t>%</a:t>
            </a:r>
            <a:r>
              <a:rPr lang="en-US" altLang="zh-CN" sz="2800" b="1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zh-CN" altLang="en-US" sz="2800" b="1">
                <a:latin typeface="Times New Roman" panose="02020603050405020304" pitchFamily="18" charset="0"/>
                <a:ea typeface="黑体" panose="02010609060101010101" pitchFamily="49" charset="-122"/>
              </a:rPr>
              <a:t>计算定积分</a:t>
            </a:r>
          </a:p>
          <a:p>
            <a:pPr>
              <a:lnSpc>
                <a:spcPct val="125000"/>
              </a:lnSpc>
            </a:pPr>
            <a:r>
              <a:rPr lang="en-US" altLang="zh-CN" sz="2800" b="1">
                <a:solidFill>
                  <a:srgbClr val="0000FF"/>
                </a:solidFill>
                <a:latin typeface="Consolas" panose="020B0609020204030204" pitchFamily="49" charset="0"/>
              </a:rPr>
              <a:t>int(f,a,b)</a:t>
            </a:r>
            <a:r>
              <a:rPr lang="en-US" altLang="zh-CN" sz="2800" b="1">
                <a:solidFill>
                  <a:srgbClr val="0000CC"/>
                </a:solidFill>
                <a:latin typeface="Courier New" panose="02070309020205020404" pitchFamily="49" charset="0"/>
              </a:rPr>
              <a:t>    </a:t>
            </a:r>
            <a:r>
              <a:rPr lang="en-US" altLang="zh-CN" sz="2800" b="1">
                <a:solidFill>
                  <a:srgbClr val="0000FF"/>
                </a:solidFill>
                <a:latin typeface="Consolas" panose="020B0609020204030204" pitchFamily="49" charset="0"/>
              </a:rPr>
              <a:t>%</a:t>
            </a:r>
            <a:r>
              <a:rPr lang="en-US" altLang="zh-CN" sz="2800" b="1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zh-CN" altLang="en-US" sz="2800" b="1">
                <a:latin typeface="Times New Roman" panose="02020603050405020304" pitchFamily="18" charset="0"/>
                <a:ea typeface="黑体" panose="02010609060101010101" pitchFamily="49" charset="-122"/>
              </a:rPr>
              <a:t>计算关于</a:t>
            </a:r>
            <a:r>
              <a:rPr lang="zh-CN" altLang="en-US" sz="2800" b="1">
                <a:solidFill>
                  <a:srgbClr val="0000CC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默认变量</a:t>
            </a:r>
            <a:r>
              <a:rPr lang="zh-CN" altLang="en-US" sz="2800" b="1">
                <a:latin typeface="Times New Roman" panose="02020603050405020304" pitchFamily="18" charset="0"/>
                <a:ea typeface="黑体" panose="02010609060101010101" pitchFamily="49" charset="-122"/>
              </a:rPr>
              <a:t>的定积分</a:t>
            </a:r>
          </a:p>
          <a:p>
            <a:pPr>
              <a:lnSpc>
                <a:spcPct val="125000"/>
              </a:lnSpc>
            </a:pPr>
            <a:r>
              <a:rPr lang="en-US" altLang="zh-CN" sz="2800" b="1">
                <a:solidFill>
                  <a:srgbClr val="0000FF"/>
                </a:solidFill>
                <a:latin typeface="Consolas" panose="020B0609020204030204" pitchFamily="49" charset="0"/>
              </a:rPr>
              <a:t>int(f,v)</a:t>
            </a:r>
            <a:r>
              <a:rPr lang="en-US" altLang="zh-CN" sz="2800" b="1">
                <a:solidFill>
                  <a:srgbClr val="0000CC"/>
                </a:solidFill>
                <a:latin typeface="Courier New" panose="02070309020205020404" pitchFamily="49" charset="0"/>
              </a:rPr>
              <a:t>      </a:t>
            </a:r>
            <a:r>
              <a:rPr lang="en-US" altLang="zh-CN" sz="2800" b="1">
                <a:solidFill>
                  <a:srgbClr val="0000FF"/>
                </a:solidFill>
                <a:latin typeface="Consolas" panose="020B0609020204030204" pitchFamily="49" charset="0"/>
              </a:rPr>
              <a:t>%</a:t>
            </a:r>
            <a:r>
              <a:rPr lang="en-US" altLang="zh-CN" sz="2800" b="1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zh-CN" altLang="en-US" sz="2800" b="1">
                <a:latin typeface="Times New Roman" panose="02020603050405020304" pitchFamily="18" charset="0"/>
                <a:ea typeface="黑体" panose="02010609060101010101" pitchFamily="49" charset="-122"/>
              </a:rPr>
              <a:t>计算不定积分</a:t>
            </a:r>
          </a:p>
          <a:p>
            <a:pPr>
              <a:lnSpc>
                <a:spcPct val="125000"/>
              </a:lnSpc>
            </a:pPr>
            <a:r>
              <a:rPr lang="en-US" altLang="zh-CN" sz="2800" b="1">
                <a:solidFill>
                  <a:srgbClr val="0000FF"/>
                </a:solidFill>
                <a:latin typeface="Consolas" panose="020B0609020204030204" pitchFamily="49" charset="0"/>
              </a:rPr>
              <a:t>int(f)</a:t>
            </a:r>
            <a:r>
              <a:rPr lang="en-US" altLang="zh-CN" sz="2800" b="1">
                <a:solidFill>
                  <a:srgbClr val="0000CC"/>
                </a:solidFill>
                <a:latin typeface="Courier New" panose="02070309020205020404" pitchFamily="49" charset="0"/>
              </a:rPr>
              <a:t>        </a:t>
            </a:r>
            <a:r>
              <a:rPr lang="en-US" altLang="zh-CN" sz="2800" b="1">
                <a:solidFill>
                  <a:srgbClr val="0000FF"/>
                </a:solidFill>
                <a:latin typeface="Consolas" panose="020B0609020204030204" pitchFamily="49" charset="0"/>
              </a:rPr>
              <a:t>%</a:t>
            </a:r>
            <a:r>
              <a:rPr lang="en-US" altLang="zh-CN" sz="2800" b="1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zh-CN" altLang="en-US" sz="2800" b="1">
                <a:latin typeface="Times New Roman" panose="02020603050405020304" pitchFamily="18" charset="0"/>
                <a:ea typeface="黑体" panose="02010609060101010101" pitchFamily="49" charset="-122"/>
              </a:rPr>
              <a:t>计算关于</a:t>
            </a:r>
            <a:r>
              <a:rPr lang="zh-CN" altLang="en-US" sz="2800" b="1">
                <a:solidFill>
                  <a:srgbClr val="0000CC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默认变量</a:t>
            </a:r>
            <a:r>
              <a:rPr lang="zh-CN" altLang="en-US" sz="2800" b="1">
                <a:latin typeface="Times New Roman" panose="02020603050405020304" pitchFamily="18" charset="0"/>
                <a:ea typeface="黑体" panose="02010609060101010101" pitchFamily="49" charset="-122"/>
              </a:rPr>
              <a:t>的不定积分</a:t>
            </a:r>
            <a:endParaRPr lang="en-US" altLang="zh-CN" sz="2800" b="1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graphicFrame>
        <p:nvGraphicFramePr>
          <p:cNvPr id="1014800" name="Object 16"/>
          <p:cNvGraphicFramePr>
            <a:graphicFrameLocks noChangeAspect="1"/>
          </p:cNvGraphicFramePr>
          <p:nvPr/>
        </p:nvGraphicFramePr>
        <p:xfrm>
          <a:off x="5797550" y="1352550"/>
          <a:ext cx="1727200" cy="881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4454" name="Equation" r:id="rId4" imgW="647640" imgH="330120" progId="Equation.DSMT4">
                  <p:embed/>
                </p:oleObj>
              </mc:Choice>
              <mc:Fallback>
                <p:oleObj name="Equation" r:id="rId4" imgW="647640" imgH="3301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7550" y="1352550"/>
                        <a:ext cx="1727200" cy="88106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38100" cmpd="dbl">
                            <a:solidFill>
                              <a:srgbClr val="FF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14801" name="Object 17"/>
          <p:cNvGraphicFramePr>
            <a:graphicFrameLocks noChangeAspect="1"/>
          </p:cNvGraphicFramePr>
          <p:nvPr/>
        </p:nvGraphicFramePr>
        <p:xfrm>
          <a:off x="6084888" y="2709863"/>
          <a:ext cx="1401762" cy="715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4455" name="Equation" r:id="rId6" imgW="596880" imgH="304560" progId="Equation.DSMT4">
                  <p:embed/>
                </p:oleObj>
              </mc:Choice>
              <mc:Fallback>
                <p:oleObj name="Equation" r:id="rId6" imgW="596880" imgH="3045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84888" y="2709863"/>
                        <a:ext cx="1401762" cy="7159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 cmpd="dbl">
                            <a:solidFill>
                              <a:srgbClr val="FF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14802" name="Rectangle 18"/>
          <p:cNvSpPr>
            <a:spLocks noChangeArrowheads="1"/>
          </p:cNvSpPr>
          <p:nvPr/>
        </p:nvSpPr>
        <p:spPr bwMode="auto">
          <a:xfrm>
            <a:off x="250825" y="4149725"/>
            <a:ext cx="4824413" cy="5619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>
            <a:spAutoFit/>
          </a:bodyPr>
          <a:lstStyle>
            <a:lvl1pPr>
              <a:defRPr kumimoji="1" sz="3600" b="1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>
              <a:defRPr kumimoji="1" sz="3600" b="1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>
              <a:defRPr kumimoji="1" sz="3600" b="1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>
              <a:defRPr kumimoji="1" sz="3600" b="1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>
              <a:defRPr kumimoji="1" sz="3600" b="1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10000"/>
              </a:lnSpc>
              <a:buClr>
                <a:srgbClr val="FF3300"/>
              </a:buClr>
              <a:buFont typeface="Wingdings" panose="05000000000000000000" pitchFamily="2" charset="2"/>
              <a:buNone/>
            </a:pPr>
            <a:r>
              <a:rPr lang="zh-CN" altLang="en-US" sz="2800">
                <a:solidFill>
                  <a:srgbClr val="0000FF"/>
                </a:solidFill>
                <a:ea typeface="黑体" panose="02010609060101010101" pitchFamily="49" charset="-122"/>
              </a:rPr>
              <a:t>例：</a:t>
            </a:r>
            <a:r>
              <a:rPr lang="zh-CN" altLang="en-US" sz="2400">
                <a:solidFill>
                  <a:schemeClr val="tx1"/>
                </a:solidFill>
                <a:ea typeface="黑体" panose="02010609060101010101" pitchFamily="49" charset="-122"/>
              </a:rPr>
              <a:t>用 </a:t>
            </a:r>
            <a:r>
              <a:rPr lang="en-US" altLang="zh-CN" sz="2800">
                <a:solidFill>
                  <a:srgbClr val="0000FF"/>
                </a:solidFill>
                <a:latin typeface="Consolas" panose="020B0609020204030204" pitchFamily="49" charset="0"/>
                <a:ea typeface="黑体" panose="02010609060101010101" pitchFamily="49" charset="-122"/>
              </a:rPr>
              <a:t>int</a:t>
            </a:r>
            <a:r>
              <a:rPr lang="en-US" altLang="zh-CN" sz="2400">
                <a:solidFill>
                  <a:schemeClr val="tx1"/>
                </a:solidFill>
                <a:ea typeface="黑体" panose="02010609060101010101" pitchFamily="49" charset="-122"/>
              </a:rPr>
              <a:t> </a:t>
            </a:r>
            <a:r>
              <a:rPr lang="zh-CN" altLang="en-US" sz="2400">
                <a:solidFill>
                  <a:schemeClr val="tx1"/>
                </a:solidFill>
                <a:ea typeface="黑体" panose="02010609060101010101" pitchFamily="49" charset="-122"/>
              </a:rPr>
              <a:t>函数计算定积分：</a:t>
            </a:r>
          </a:p>
        </p:txBody>
      </p:sp>
      <p:sp>
        <p:nvSpPr>
          <p:cNvPr id="1014803" name="Text Box 19"/>
          <p:cNvSpPr txBox="1">
            <a:spLocks noChangeArrowheads="1"/>
          </p:cNvSpPr>
          <p:nvPr/>
        </p:nvSpPr>
        <p:spPr bwMode="auto">
          <a:xfrm>
            <a:off x="1042988" y="5157788"/>
            <a:ext cx="6769100" cy="1196975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zh-CN" b="1">
                <a:latin typeface="Consolas" panose="020B0609020204030204" pitchFamily="49" charset="0"/>
              </a:rPr>
              <a:t>syms x;</a:t>
            </a:r>
          </a:p>
          <a:p>
            <a:r>
              <a:rPr lang="en-US" altLang="zh-CN" b="1">
                <a:latin typeface="Consolas" panose="020B0609020204030204" pitchFamily="49" charset="0"/>
              </a:rPr>
              <a:t>f=1/(1+x^2); </a:t>
            </a:r>
          </a:p>
          <a:p>
            <a:r>
              <a:rPr lang="en-US" altLang="zh-CN" b="1">
                <a:latin typeface="Consolas" panose="020B0609020204030204" pitchFamily="49" charset="0"/>
              </a:rPr>
              <a:t>inum=int(f,x,0,1)</a:t>
            </a:r>
          </a:p>
        </p:txBody>
      </p:sp>
      <p:graphicFrame>
        <p:nvGraphicFramePr>
          <p:cNvPr id="1014804" name="Object 20"/>
          <p:cNvGraphicFramePr>
            <a:graphicFrameLocks noChangeAspect="1"/>
          </p:cNvGraphicFramePr>
          <p:nvPr/>
        </p:nvGraphicFramePr>
        <p:xfrm>
          <a:off x="4572000" y="4005263"/>
          <a:ext cx="2016125" cy="963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4456" name="Equation" r:id="rId8" imgW="825480" imgH="393480" progId="Equation.DSMT4">
                  <p:embed/>
                </p:oleObj>
              </mc:Choice>
              <mc:Fallback>
                <p:oleObj name="Equation" r:id="rId8" imgW="82548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4005263"/>
                        <a:ext cx="2016125" cy="9636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33CC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15060996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D9286-C3B0-4B3C-BEF3-723AEC6DD702}" type="slidenum">
              <a:rPr lang="zh-CN" altLang="en-US"/>
              <a:pPr/>
              <a:t>15</a:t>
            </a:fld>
            <a:endParaRPr lang="en-US" altLang="zh-CN"/>
          </a:p>
        </p:txBody>
      </p:sp>
      <p:graphicFrame>
        <p:nvGraphicFramePr>
          <p:cNvPr id="1020930" name="Object 2"/>
          <p:cNvGraphicFramePr>
            <a:graphicFrameLocks noChangeAspect="1"/>
          </p:cNvGraphicFramePr>
          <p:nvPr/>
        </p:nvGraphicFramePr>
        <p:xfrm>
          <a:off x="5076825" y="981075"/>
          <a:ext cx="2236788" cy="896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5454" name="Equation" r:id="rId4" imgW="825480" imgH="330120" progId="Equation.DSMT4">
                  <p:embed/>
                </p:oleObj>
              </mc:Choice>
              <mc:Fallback>
                <p:oleObj name="Equation" r:id="rId4" imgW="825480" imgH="3301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76825" y="981075"/>
                        <a:ext cx="2236788" cy="896938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fol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0931" name="Text Box 3"/>
          <p:cNvSpPr txBox="1">
            <a:spLocks noChangeArrowheads="1"/>
          </p:cNvSpPr>
          <p:nvPr/>
        </p:nvSpPr>
        <p:spPr bwMode="auto">
          <a:xfrm>
            <a:off x="2124075" y="2276475"/>
            <a:ext cx="6264275" cy="1306513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10000"/>
              </a:lnSpc>
            </a:pPr>
            <a:r>
              <a:rPr lang="en-US" altLang="zh-CN" b="1">
                <a:latin typeface="Consolas" panose="020B0609020204030204" pitchFamily="49" charset="0"/>
              </a:rPr>
              <a:t>x=1:0.001:2;</a:t>
            </a:r>
          </a:p>
          <a:p>
            <a:pPr>
              <a:lnSpc>
                <a:spcPct val="110000"/>
              </a:lnSpc>
            </a:pPr>
            <a:r>
              <a:rPr lang="en-US" altLang="zh-CN" b="1">
                <a:latin typeface="Consolas" panose="020B0609020204030204" pitchFamily="49" charset="0"/>
              </a:rPr>
              <a:t>y=exp(x.^(-2));</a:t>
            </a:r>
          </a:p>
          <a:p>
            <a:pPr>
              <a:lnSpc>
                <a:spcPct val="110000"/>
              </a:lnSpc>
            </a:pPr>
            <a:r>
              <a:rPr lang="en-US" altLang="zh-CN" b="1">
                <a:latin typeface="Consolas" panose="020B0609020204030204" pitchFamily="49" charset="0"/>
              </a:rPr>
              <a:t>inum=trapz(x,y)</a:t>
            </a:r>
            <a:endParaRPr lang="zh-CN" altLang="en-US" b="1">
              <a:latin typeface="Consolas" panose="020B0609020204030204" pitchFamily="49" charset="0"/>
            </a:endParaRPr>
          </a:p>
        </p:txBody>
      </p:sp>
      <p:sp>
        <p:nvSpPr>
          <p:cNvPr id="1020932" name="Rectangle 4"/>
          <p:cNvSpPr>
            <a:spLocks noChangeArrowheads="1"/>
          </p:cNvSpPr>
          <p:nvPr/>
        </p:nvSpPr>
        <p:spPr bwMode="auto">
          <a:xfrm>
            <a:off x="395288" y="2276475"/>
            <a:ext cx="1905000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1pPr>
            <a:lvl2pPr marL="765175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 b="1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84275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800" b="1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3375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800" b="1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800" b="1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800" b="1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800" b="1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800" b="1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800" b="1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20000"/>
              </a:lnSpc>
              <a:spcBef>
                <a:spcPct val="40000"/>
              </a:spcBef>
              <a:buClr>
                <a:schemeClr val="hlink"/>
              </a:buClr>
              <a:buSzTx/>
              <a:buFont typeface="Wingdings" panose="05000000000000000000" pitchFamily="2" charset="2"/>
              <a:buChar char="l"/>
            </a:pPr>
            <a:r>
              <a:rPr lang="zh-CN" altLang="en-US" sz="2200"/>
              <a:t> 梯形法：</a:t>
            </a:r>
          </a:p>
        </p:txBody>
      </p:sp>
      <p:sp>
        <p:nvSpPr>
          <p:cNvPr id="1020933" name="Rectangle 5"/>
          <p:cNvSpPr>
            <a:spLocks noChangeArrowheads="1"/>
          </p:cNvSpPr>
          <p:nvPr/>
        </p:nvSpPr>
        <p:spPr bwMode="auto">
          <a:xfrm>
            <a:off x="395288" y="3716338"/>
            <a:ext cx="2209800" cy="49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1pPr>
            <a:lvl2pPr marL="765175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 b="1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84275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800" b="1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3375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800" b="1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800" b="1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800" b="1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800" b="1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800" b="1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800" b="1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20000"/>
              </a:lnSpc>
              <a:spcBef>
                <a:spcPct val="40000"/>
              </a:spcBef>
              <a:buClr>
                <a:schemeClr val="hlink"/>
              </a:buClr>
              <a:buSzTx/>
              <a:buFont typeface="Wingdings" panose="05000000000000000000" pitchFamily="2" charset="2"/>
              <a:buChar char="l"/>
            </a:pPr>
            <a:r>
              <a:rPr lang="zh-CN" altLang="en-US" sz="2200"/>
              <a:t> 抛物线法：</a:t>
            </a:r>
          </a:p>
        </p:txBody>
      </p:sp>
      <p:sp>
        <p:nvSpPr>
          <p:cNvPr id="1020934" name="Text Box 6"/>
          <p:cNvSpPr txBox="1">
            <a:spLocks noChangeArrowheads="1"/>
          </p:cNvSpPr>
          <p:nvPr/>
        </p:nvSpPr>
        <p:spPr bwMode="auto">
          <a:xfrm>
            <a:off x="2124075" y="3789363"/>
            <a:ext cx="6264275" cy="904875"/>
          </a:xfrm>
          <a:prstGeom prst="rect">
            <a:avLst/>
          </a:prstGeom>
          <a:noFill/>
          <a:ln w="9525" algn="ctr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10000"/>
              </a:lnSpc>
            </a:pPr>
            <a:r>
              <a:rPr lang="en-US" altLang="zh-CN" b="1">
                <a:latin typeface="Consolas" panose="020B0609020204030204" pitchFamily="49" charset="0"/>
              </a:rPr>
              <a:t>f=@(x) exp(x.^(-2));</a:t>
            </a:r>
          </a:p>
          <a:p>
            <a:pPr>
              <a:lnSpc>
                <a:spcPct val="110000"/>
              </a:lnSpc>
            </a:pPr>
            <a:r>
              <a:rPr lang="en-US" altLang="zh-CN" b="1">
                <a:latin typeface="Consolas" panose="020B0609020204030204" pitchFamily="49" charset="0"/>
              </a:rPr>
              <a:t>inum=quad(f, 1, 2, 1e-10)</a:t>
            </a:r>
          </a:p>
        </p:txBody>
      </p:sp>
      <p:sp>
        <p:nvSpPr>
          <p:cNvPr id="1020935" name="Rectangle 7"/>
          <p:cNvSpPr>
            <a:spLocks noChangeArrowheads="1"/>
          </p:cNvSpPr>
          <p:nvPr/>
        </p:nvSpPr>
        <p:spPr bwMode="auto">
          <a:xfrm>
            <a:off x="395288" y="4941888"/>
            <a:ext cx="2362200" cy="49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1pPr>
            <a:lvl2pPr marL="765175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 b="1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84275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800" b="1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3375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800" b="1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800" b="1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800" b="1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800" b="1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800" b="1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800" b="1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20000"/>
              </a:lnSpc>
              <a:spcBef>
                <a:spcPct val="40000"/>
              </a:spcBef>
              <a:buClr>
                <a:schemeClr val="hlink"/>
              </a:buClr>
              <a:buSzTx/>
              <a:buFont typeface="Wingdings" panose="05000000000000000000" pitchFamily="2" charset="2"/>
              <a:buChar char="l"/>
            </a:pPr>
            <a:r>
              <a:rPr lang="zh-CN" altLang="en-US" sz="2200"/>
              <a:t> 符号积分法：</a:t>
            </a:r>
          </a:p>
        </p:txBody>
      </p:sp>
      <p:sp>
        <p:nvSpPr>
          <p:cNvPr id="1020936" name="Text Box 8"/>
          <p:cNvSpPr txBox="1">
            <a:spLocks noChangeArrowheads="1"/>
          </p:cNvSpPr>
          <p:nvPr/>
        </p:nvSpPr>
        <p:spPr bwMode="auto">
          <a:xfrm>
            <a:off x="2124075" y="5516563"/>
            <a:ext cx="6337300" cy="904875"/>
          </a:xfrm>
          <a:prstGeom prst="rect">
            <a:avLst/>
          </a:prstGeom>
          <a:noFill/>
          <a:ln w="9525" algn="ctr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10000"/>
              </a:lnSpc>
            </a:pPr>
            <a:r>
              <a:rPr lang="en-US" altLang="zh-CN" b="1">
                <a:latin typeface="Consolas" panose="020B0609020204030204" pitchFamily="49" charset="0"/>
              </a:rPr>
              <a:t>syms x;</a:t>
            </a:r>
          </a:p>
          <a:p>
            <a:pPr>
              <a:lnSpc>
                <a:spcPct val="110000"/>
              </a:lnSpc>
            </a:pPr>
            <a:r>
              <a:rPr lang="en-US" altLang="zh-CN" b="1">
                <a:latin typeface="Consolas" panose="020B0609020204030204" pitchFamily="49" charset="0"/>
              </a:rPr>
              <a:t>inum=int(exp(x^(-2)),x,1,2)</a:t>
            </a:r>
          </a:p>
        </p:txBody>
      </p:sp>
      <p:sp>
        <p:nvSpPr>
          <p:cNvPr id="1020937" name="Rectangle 9"/>
          <p:cNvSpPr>
            <a:spLocks noChangeArrowheads="1"/>
          </p:cNvSpPr>
          <p:nvPr/>
        </p:nvSpPr>
        <p:spPr bwMode="auto">
          <a:xfrm>
            <a:off x="250825" y="1052513"/>
            <a:ext cx="5975350" cy="53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1pPr>
            <a:lvl2pPr marL="765175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 b="1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84275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800" b="1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3375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800" b="1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800" b="1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800" b="1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800" b="1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800" b="1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800" b="1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20000"/>
              </a:lnSpc>
              <a:spcBef>
                <a:spcPct val="40000"/>
              </a:spcBef>
              <a:buClr>
                <a:srgbClr val="993300"/>
              </a:buClr>
              <a:buSzTx/>
              <a:buFont typeface="Wingdings" panose="05000000000000000000" pitchFamily="2" charset="2"/>
              <a:buNone/>
            </a:pPr>
            <a:r>
              <a:rPr lang="zh-CN" altLang="en-US">
                <a:solidFill>
                  <a:srgbClr val="0000CC"/>
                </a:solidFill>
              </a:rPr>
              <a:t>例</a:t>
            </a:r>
            <a:r>
              <a:rPr lang="zh-CN" altLang="en-US">
                <a:solidFill>
                  <a:srgbClr val="0000CC"/>
                </a:solidFill>
                <a:latin typeface="黑体" panose="02010609060101010101" pitchFamily="49" charset="-122"/>
              </a:rPr>
              <a:t>：</a:t>
            </a:r>
            <a:r>
              <a:rPr lang="zh-CN" altLang="en-US" sz="2200"/>
              <a:t>用 </a:t>
            </a:r>
            <a:r>
              <a:rPr lang="en-US" altLang="zh-CN" sz="2200"/>
              <a:t>Matlab </a:t>
            </a:r>
            <a:r>
              <a:rPr lang="zh-CN" altLang="en-US" sz="2200"/>
              <a:t>函数近似计算定积分</a:t>
            </a:r>
            <a:endParaRPr lang="en-US" altLang="zh-CN" sz="2200"/>
          </a:p>
        </p:txBody>
      </p:sp>
      <p:sp>
        <p:nvSpPr>
          <p:cNvPr id="1020938" name="Rectangle 10"/>
          <p:cNvSpPr>
            <a:spLocks noGrp="1" noChangeArrowheads="1"/>
          </p:cNvSpPr>
          <p:nvPr>
            <p:ph type="title"/>
          </p:nvPr>
        </p:nvSpPr>
        <p:spPr>
          <a:xfrm>
            <a:off x="323850" y="188913"/>
            <a:ext cx="2736850" cy="641350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zh-CN" altLang="en-US">
                <a:solidFill>
                  <a:srgbClr val="993300"/>
                </a:solidFill>
              </a:rPr>
              <a:t>数值实验</a:t>
            </a:r>
          </a:p>
        </p:txBody>
      </p:sp>
    </p:spTree>
    <p:extLst>
      <p:ext uri="{BB962C8B-B14F-4D97-AF65-F5344CB8AC3E}">
        <p14:creationId xmlns:p14="http://schemas.microsoft.com/office/powerpoint/2010/main" val="4131124314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28B39-573E-498D-BCE8-EB307C411E78}" type="slidenum">
              <a:rPr lang="zh-CN" altLang="en-US"/>
              <a:pPr/>
              <a:t>16</a:t>
            </a:fld>
            <a:endParaRPr lang="en-US" altLang="zh-CN"/>
          </a:p>
        </p:txBody>
      </p:sp>
      <p:graphicFrame>
        <p:nvGraphicFramePr>
          <p:cNvPr id="1022978" name="Object 2"/>
          <p:cNvGraphicFramePr>
            <a:graphicFrameLocks noChangeAspect="1"/>
          </p:cNvGraphicFramePr>
          <p:nvPr/>
        </p:nvGraphicFramePr>
        <p:xfrm>
          <a:off x="2411413" y="1628775"/>
          <a:ext cx="3894137" cy="896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6478" name="Equation" r:id="rId4" imgW="1434960" imgH="330120" progId="Equation.DSMT4">
                  <p:embed/>
                </p:oleObj>
              </mc:Choice>
              <mc:Fallback>
                <p:oleObj name="Equation" r:id="rId4" imgW="1434960" imgH="3301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1413" y="1628775"/>
                        <a:ext cx="3894137" cy="896938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fol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2979" name="Rectangle 3"/>
          <p:cNvSpPr>
            <a:spLocks noChangeArrowheads="1"/>
          </p:cNvSpPr>
          <p:nvPr/>
        </p:nvSpPr>
        <p:spPr bwMode="auto">
          <a:xfrm>
            <a:off x="323850" y="2852738"/>
            <a:ext cx="2362200" cy="49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1pPr>
            <a:lvl2pPr marL="765175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 b="1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84275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800" b="1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3375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800" b="1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800" b="1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800" b="1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800" b="1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800" b="1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800" b="1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20000"/>
              </a:lnSpc>
              <a:spcBef>
                <a:spcPct val="40000"/>
              </a:spcBef>
              <a:buClr>
                <a:schemeClr val="hlink"/>
              </a:buClr>
              <a:buSzTx/>
              <a:buFont typeface="Wingdings" panose="05000000000000000000" pitchFamily="2" charset="2"/>
              <a:buChar char="l"/>
            </a:pPr>
            <a:r>
              <a:rPr lang="zh-CN" altLang="en-US" sz="2200"/>
              <a:t> 数值积分法：</a:t>
            </a:r>
          </a:p>
        </p:txBody>
      </p:sp>
      <p:sp>
        <p:nvSpPr>
          <p:cNvPr id="1022980" name="Text Box 4"/>
          <p:cNvSpPr txBox="1">
            <a:spLocks noChangeArrowheads="1"/>
          </p:cNvSpPr>
          <p:nvPr/>
        </p:nvSpPr>
        <p:spPr bwMode="auto">
          <a:xfrm>
            <a:off x="2484438" y="2997200"/>
            <a:ext cx="5759450" cy="977900"/>
          </a:xfrm>
          <a:prstGeom prst="rect">
            <a:avLst/>
          </a:prstGeom>
          <a:noFill/>
          <a:ln w="9525" algn="ctr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b="1">
                <a:latin typeface="Consolas" panose="020B0609020204030204" pitchFamily="49" charset="0"/>
              </a:rPr>
              <a:t>f=@(x,y) x+y.^2;</a:t>
            </a:r>
          </a:p>
          <a:p>
            <a:pPr>
              <a:lnSpc>
                <a:spcPct val="120000"/>
              </a:lnSpc>
            </a:pPr>
            <a:r>
              <a:rPr lang="en-US" altLang="zh-CN" b="1">
                <a:latin typeface="Consolas" panose="020B0609020204030204" pitchFamily="49" charset="0"/>
              </a:rPr>
              <a:t>inum=integral2(f, 0, 2, -1, 1)</a:t>
            </a:r>
          </a:p>
        </p:txBody>
      </p:sp>
      <p:sp>
        <p:nvSpPr>
          <p:cNvPr id="1022981" name="Rectangle 5"/>
          <p:cNvSpPr>
            <a:spLocks noChangeArrowheads="1"/>
          </p:cNvSpPr>
          <p:nvPr/>
        </p:nvSpPr>
        <p:spPr bwMode="auto">
          <a:xfrm>
            <a:off x="323850" y="4149725"/>
            <a:ext cx="2362200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1pPr>
            <a:lvl2pPr marL="765175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 b="1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84275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800" b="1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3375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800" b="1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800" b="1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800" b="1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800" b="1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800" b="1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800" b="1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20000"/>
              </a:lnSpc>
              <a:spcBef>
                <a:spcPct val="40000"/>
              </a:spcBef>
              <a:buClr>
                <a:schemeClr val="hlink"/>
              </a:buClr>
              <a:buSzTx/>
              <a:buFont typeface="Wingdings" panose="05000000000000000000" pitchFamily="2" charset="2"/>
              <a:buChar char="l"/>
            </a:pPr>
            <a:r>
              <a:rPr lang="zh-CN" altLang="en-US" sz="2200"/>
              <a:t> 符号积分法：</a:t>
            </a:r>
          </a:p>
        </p:txBody>
      </p:sp>
      <p:sp>
        <p:nvSpPr>
          <p:cNvPr id="1022982" name="Text Box 6"/>
          <p:cNvSpPr txBox="1">
            <a:spLocks noChangeArrowheads="1"/>
          </p:cNvSpPr>
          <p:nvPr/>
        </p:nvSpPr>
        <p:spPr bwMode="auto">
          <a:xfrm>
            <a:off x="2484438" y="4292600"/>
            <a:ext cx="5759450" cy="1416050"/>
          </a:xfrm>
          <a:prstGeom prst="rect">
            <a:avLst/>
          </a:prstGeom>
          <a:noFill/>
          <a:ln w="9525" algn="ctr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b="1">
                <a:latin typeface="Consolas" panose="020B0609020204030204" pitchFamily="49" charset="0"/>
              </a:rPr>
              <a:t>syms x y;</a:t>
            </a:r>
          </a:p>
          <a:p>
            <a:pPr>
              <a:lnSpc>
                <a:spcPct val="120000"/>
              </a:lnSpc>
            </a:pPr>
            <a:r>
              <a:rPr lang="en-US" altLang="zh-CN" b="1">
                <a:latin typeface="Consolas" panose="020B0609020204030204" pitchFamily="49" charset="0"/>
              </a:rPr>
              <a:t>f=int(x+y^2,y,-1,1);</a:t>
            </a:r>
          </a:p>
          <a:p>
            <a:pPr>
              <a:lnSpc>
                <a:spcPct val="120000"/>
              </a:lnSpc>
            </a:pPr>
            <a:r>
              <a:rPr lang="en-US" altLang="zh-CN" b="1">
                <a:latin typeface="Consolas" panose="020B0609020204030204" pitchFamily="49" charset="0"/>
              </a:rPr>
              <a:t>inum=int(f,x,0,2)</a:t>
            </a:r>
          </a:p>
        </p:txBody>
      </p:sp>
      <p:sp>
        <p:nvSpPr>
          <p:cNvPr id="1022983" name="Rectangle 7"/>
          <p:cNvSpPr>
            <a:spLocks noGrp="1" noChangeArrowheads="1"/>
          </p:cNvSpPr>
          <p:nvPr>
            <p:ph type="title"/>
          </p:nvPr>
        </p:nvSpPr>
        <p:spPr>
          <a:xfrm>
            <a:off x="323850" y="188913"/>
            <a:ext cx="2736850" cy="641350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zh-CN" altLang="en-US">
                <a:solidFill>
                  <a:srgbClr val="993300"/>
                </a:solidFill>
              </a:rPr>
              <a:t>数值实验</a:t>
            </a:r>
          </a:p>
        </p:txBody>
      </p:sp>
      <p:sp>
        <p:nvSpPr>
          <p:cNvPr id="1022984" name="Rectangle 8"/>
          <p:cNvSpPr>
            <a:spLocks noChangeArrowheads="1"/>
          </p:cNvSpPr>
          <p:nvPr/>
        </p:nvSpPr>
        <p:spPr bwMode="auto">
          <a:xfrm>
            <a:off x="323850" y="981075"/>
            <a:ext cx="6840538" cy="53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1pPr>
            <a:lvl2pPr marL="765175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 b="1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84275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800" b="1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3375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800" b="1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800" b="1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800" b="1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800" b="1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800" b="1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800" b="1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20000"/>
              </a:lnSpc>
              <a:spcBef>
                <a:spcPct val="40000"/>
              </a:spcBef>
              <a:buClr>
                <a:srgbClr val="993300"/>
              </a:buClr>
              <a:buSzTx/>
              <a:buFont typeface="Wingdings" panose="05000000000000000000" pitchFamily="2" charset="2"/>
              <a:buNone/>
            </a:pPr>
            <a:r>
              <a:rPr lang="zh-CN" altLang="en-US">
                <a:solidFill>
                  <a:srgbClr val="0000CC"/>
                </a:solidFill>
              </a:rPr>
              <a:t>例</a:t>
            </a:r>
            <a:r>
              <a:rPr lang="zh-CN" altLang="en-US">
                <a:solidFill>
                  <a:srgbClr val="0000CC"/>
                </a:solidFill>
                <a:latin typeface="黑体" panose="02010609060101010101" pitchFamily="49" charset="-122"/>
              </a:rPr>
              <a:t>：</a:t>
            </a:r>
            <a:r>
              <a:rPr lang="zh-CN" altLang="en-US" sz="2200"/>
              <a:t>用 </a:t>
            </a:r>
            <a:r>
              <a:rPr lang="en-US" altLang="zh-CN" sz="2200"/>
              <a:t>Matlab </a:t>
            </a:r>
            <a:r>
              <a:rPr lang="zh-CN" altLang="en-US" sz="2200"/>
              <a:t>函数近似计算二重积分</a:t>
            </a:r>
            <a:endParaRPr lang="en-US" altLang="zh-CN" sz="2200"/>
          </a:p>
        </p:txBody>
      </p:sp>
    </p:spTree>
    <p:extLst>
      <p:ext uri="{BB962C8B-B14F-4D97-AF65-F5344CB8AC3E}">
        <p14:creationId xmlns:p14="http://schemas.microsoft.com/office/powerpoint/2010/main" val="3510958860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E7E00-3D90-4D09-A82D-3F80F9459C5C}" type="slidenum">
              <a:rPr lang="zh-CN" altLang="en-US"/>
              <a:pPr/>
              <a:t>2</a:t>
            </a:fld>
            <a:endParaRPr lang="en-US" altLang="zh-CN"/>
          </a:p>
        </p:txBody>
      </p:sp>
      <p:sp>
        <p:nvSpPr>
          <p:cNvPr id="1045506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188913"/>
            <a:ext cx="5472113" cy="641350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zh-CN" altLang="en-US">
                <a:solidFill>
                  <a:srgbClr val="993300"/>
                </a:solidFill>
                <a:sym typeface="Symbol" panose="05050102010706020507" pitchFamily="18" charset="2"/>
              </a:rPr>
              <a:t>矩形区域二重积分</a:t>
            </a:r>
            <a:endParaRPr lang="zh-CN" altLang="en-US">
              <a:solidFill>
                <a:srgbClr val="993300"/>
              </a:solidFill>
            </a:endParaRPr>
          </a:p>
        </p:txBody>
      </p:sp>
      <p:sp>
        <p:nvSpPr>
          <p:cNvPr id="1045517" name="Rectangle 13"/>
          <p:cNvSpPr>
            <a:spLocks noChangeArrowheads="1"/>
          </p:cNvSpPr>
          <p:nvPr/>
        </p:nvSpPr>
        <p:spPr bwMode="auto">
          <a:xfrm>
            <a:off x="250825" y="981075"/>
            <a:ext cx="5616575" cy="604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20000"/>
              </a:lnSpc>
              <a:buClr>
                <a:srgbClr val="0000FF"/>
              </a:buClr>
              <a:buFont typeface="Wingdings" panose="05000000000000000000" pitchFamily="2" charset="2"/>
              <a:buChar char="l"/>
            </a:pPr>
            <a:r>
              <a:rPr lang="zh-CN" altLang="en-US" sz="2800" b="1">
                <a:latin typeface="Times New Roman" panose="02020603050405020304" pitchFamily="18" charset="0"/>
                <a:ea typeface="黑体" panose="02010609060101010101" pitchFamily="49" charset="-122"/>
              </a:rPr>
              <a:t> 矩形区域二重积分：</a:t>
            </a:r>
            <a:r>
              <a:rPr lang="zh-CN" altLang="zh-CN" sz="2800" b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累次积分</a:t>
            </a:r>
            <a:endParaRPr lang="en-US" altLang="zh-CN" sz="2800" b="1">
              <a:solidFill>
                <a:srgbClr val="0000FF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graphicFrame>
        <p:nvGraphicFramePr>
          <p:cNvPr id="1045520" name="Object 16"/>
          <p:cNvGraphicFramePr>
            <a:graphicFrameLocks noChangeAspect="1"/>
          </p:cNvGraphicFramePr>
          <p:nvPr/>
        </p:nvGraphicFramePr>
        <p:xfrm>
          <a:off x="684213" y="1844675"/>
          <a:ext cx="5913437" cy="846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5610" name="Equation" r:id="rId4" imgW="2666880" imgH="380880" progId="Equation.DSMT4">
                  <p:embed/>
                </p:oleObj>
              </mc:Choice>
              <mc:Fallback>
                <p:oleObj name="Equation" r:id="rId4" imgW="2666880" imgH="380880" progId="Equation.DSMT4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4213" y="1844675"/>
                        <a:ext cx="5913437" cy="846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hlink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45521" name="Rectangle 17"/>
          <p:cNvSpPr>
            <a:spLocks noChangeArrowheads="1"/>
          </p:cNvSpPr>
          <p:nvPr/>
        </p:nvSpPr>
        <p:spPr bwMode="auto">
          <a:xfrm>
            <a:off x="539750" y="2852738"/>
            <a:ext cx="561657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20000"/>
              </a:lnSpc>
              <a:buClr>
                <a:schemeClr val="hlink"/>
              </a:buClr>
              <a:buFont typeface="Wingdings" panose="05000000000000000000" pitchFamily="2" charset="2"/>
              <a:buChar char="l"/>
            </a:pPr>
            <a:r>
              <a:rPr lang="zh-CN" altLang="en-US" sz="2800" b="1">
                <a:latin typeface="Times New Roman" panose="02020603050405020304" pitchFamily="18" charset="0"/>
                <a:ea typeface="黑体" panose="02010609060101010101" pitchFamily="49" charset="-122"/>
              </a:rPr>
              <a:t> 复合梯形法</a:t>
            </a:r>
            <a:endParaRPr lang="en-US" altLang="zh-CN" sz="2800" b="1">
              <a:solidFill>
                <a:srgbClr val="0000FF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graphicFrame>
        <p:nvGraphicFramePr>
          <p:cNvPr id="1045527" name="Object 23"/>
          <p:cNvGraphicFramePr>
            <a:graphicFrameLocks noChangeAspect="1"/>
          </p:cNvGraphicFramePr>
          <p:nvPr/>
        </p:nvGraphicFramePr>
        <p:xfrm>
          <a:off x="827088" y="3789363"/>
          <a:ext cx="7539037" cy="1069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5611" name="Equation" r:id="rId6" imgW="3403440" imgH="482400" progId="Equation.DSMT4">
                  <p:embed/>
                </p:oleObj>
              </mc:Choice>
              <mc:Fallback>
                <p:oleObj name="Equation" r:id="rId6" imgW="3403440" imgH="482400" progId="Equation.DSMT4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088" y="3789363"/>
                        <a:ext cx="7539037" cy="1069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CC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45533" name="Object 29"/>
          <p:cNvGraphicFramePr>
            <a:graphicFrameLocks noChangeAspect="1"/>
          </p:cNvGraphicFramePr>
          <p:nvPr/>
        </p:nvGraphicFramePr>
        <p:xfrm>
          <a:off x="785813" y="4914900"/>
          <a:ext cx="8043862" cy="1069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5612" name="Equation" r:id="rId8" imgW="3632040" imgH="482400" progId="Equation.DSMT4">
                  <p:embed/>
                </p:oleObj>
              </mc:Choice>
              <mc:Fallback>
                <p:oleObj name="Equation" r:id="rId8" imgW="3632040" imgH="482400" progId="Equation.DSMT4">
                  <p:embed/>
                  <p:pic>
                    <p:nvPicPr>
                      <p:cNvPr id="0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5813" y="4914900"/>
                        <a:ext cx="8043862" cy="1069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CC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45536" name="Object 32"/>
          <p:cNvGraphicFramePr>
            <a:graphicFrameLocks noChangeAspect="1"/>
          </p:cNvGraphicFramePr>
          <p:nvPr/>
        </p:nvGraphicFramePr>
        <p:xfrm>
          <a:off x="6732588" y="5949950"/>
          <a:ext cx="1800225" cy="536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5613" name="Equation" r:id="rId10" imgW="812520" imgH="241200" progId="Equation.DSMT4">
                  <p:embed/>
                </p:oleObj>
              </mc:Choice>
              <mc:Fallback>
                <p:oleObj name="Equation" r:id="rId10" imgW="812520" imgH="241200" progId="Equation.DSMT4">
                  <p:embed/>
                  <p:pic>
                    <p:nvPicPr>
                      <p:cNvPr id="0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32588" y="5949950"/>
                        <a:ext cx="1800225" cy="536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CC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45539" name="Object 35"/>
          <p:cNvGraphicFramePr>
            <a:graphicFrameLocks noChangeAspect="1"/>
          </p:cNvGraphicFramePr>
          <p:nvPr/>
        </p:nvGraphicFramePr>
        <p:xfrm>
          <a:off x="3132138" y="2781300"/>
          <a:ext cx="3122612" cy="873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5614" name="Equation" r:id="rId12" imgW="1409400" imgH="393480" progId="Equation.DSMT4">
                  <p:embed/>
                </p:oleObj>
              </mc:Choice>
              <mc:Fallback>
                <p:oleObj name="Equation" r:id="rId12" imgW="1409400" imgH="393480" progId="Equation.DSMT4">
                  <p:embed/>
                  <p:pic>
                    <p:nvPicPr>
                      <p:cNvPr id="0" name="Object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32138" y="2781300"/>
                        <a:ext cx="3122612" cy="873125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0000FF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B3F5A-C1A7-4BBB-836F-6D82D855CD4C}" type="slidenum">
              <a:rPr lang="zh-CN" altLang="en-US"/>
              <a:pPr/>
              <a:t>3</a:t>
            </a:fld>
            <a:endParaRPr lang="en-US" altLang="zh-CN"/>
          </a:p>
        </p:txBody>
      </p:sp>
      <p:sp>
        <p:nvSpPr>
          <p:cNvPr id="1069058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188913"/>
            <a:ext cx="5472113" cy="641350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zh-CN" altLang="en-US">
                <a:solidFill>
                  <a:srgbClr val="993300"/>
                </a:solidFill>
                <a:sym typeface="Symbol" panose="05050102010706020507" pitchFamily="18" charset="2"/>
              </a:rPr>
              <a:t>矩形区域二重积分</a:t>
            </a:r>
            <a:endParaRPr lang="zh-CN" altLang="en-US">
              <a:solidFill>
                <a:srgbClr val="993300"/>
              </a:solidFill>
            </a:endParaRPr>
          </a:p>
        </p:txBody>
      </p:sp>
      <p:graphicFrame>
        <p:nvGraphicFramePr>
          <p:cNvPr id="1069071" name="Object 15"/>
          <p:cNvGraphicFramePr>
            <a:graphicFrameLocks noChangeAspect="1"/>
          </p:cNvGraphicFramePr>
          <p:nvPr/>
        </p:nvGraphicFramePr>
        <p:xfrm>
          <a:off x="250825" y="1052513"/>
          <a:ext cx="2646363" cy="731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9157" name="Equation" r:id="rId4" imgW="1193760" imgH="330120" progId="Equation.DSMT4">
                  <p:embed/>
                </p:oleObj>
              </mc:Choice>
              <mc:Fallback>
                <p:oleObj name="Equation" r:id="rId4" imgW="1193760" imgH="330120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825" y="1052513"/>
                        <a:ext cx="2646363" cy="7318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hlink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69074" name="Object 18"/>
          <p:cNvGraphicFramePr>
            <a:graphicFrameLocks noChangeAspect="1"/>
          </p:cNvGraphicFramePr>
          <p:nvPr/>
        </p:nvGraphicFramePr>
        <p:xfrm>
          <a:off x="468313" y="1844675"/>
          <a:ext cx="7688262" cy="873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9158" name="Equation" r:id="rId6" imgW="3466800" imgH="393480" progId="Equation.DSMT4">
                  <p:embed/>
                </p:oleObj>
              </mc:Choice>
              <mc:Fallback>
                <p:oleObj name="Equation" r:id="rId6" imgW="3466800" imgH="393480" progId="Equation.DSMT4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8313" y="1844675"/>
                        <a:ext cx="7688262" cy="873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hlink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69077" name="Object 21"/>
          <p:cNvGraphicFramePr>
            <a:graphicFrameLocks noChangeAspect="1"/>
          </p:cNvGraphicFramePr>
          <p:nvPr/>
        </p:nvGraphicFramePr>
        <p:xfrm>
          <a:off x="611188" y="2781300"/>
          <a:ext cx="8302625" cy="96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9159" name="Equation" r:id="rId8" imgW="4152600" imgH="482400" progId="Equation.DSMT4">
                  <p:embed/>
                </p:oleObj>
              </mc:Choice>
              <mc:Fallback>
                <p:oleObj name="Equation" r:id="rId8" imgW="4152600" imgH="482400" progId="Equation.DSMT4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188" y="2781300"/>
                        <a:ext cx="8302625" cy="965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hlink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69080" name="Object 24"/>
          <p:cNvGraphicFramePr>
            <a:graphicFrameLocks noChangeAspect="1"/>
          </p:cNvGraphicFramePr>
          <p:nvPr/>
        </p:nvGraphicFramePr>
        <p:xfrm>
          <a:off x="611188" y="3860800"/>
          <a:ext cx="3065462" cy="957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9160" name="Equation" r:id="rId10" imgW="1384200" imgH="431640" progId="Equation.DSMT4">
                  <p:embed/>
                </p:oleObj>
              </mc:Choice>
              <mc:Fallback>
                <p:oleObj name="Equation" r:id="rId10" imgW="1384200" imgH="431640" progId="Equation.DSMT4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188" y="3860800"/>
                        <a:ext cx="3065462" cy="957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hlink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69082" name="Rectangle 26"/>
          <p:cNvSpPr>
            <a:spLocks noChangeArrowheads="1"/>
          </p:cNvSpPr>
          <p:nvPr/>
        </p:nvSpPr>
        <p:spPr bwMode="auto">
          <a:xfrm>
            <a:off x="468313" y="4941888"/>
            <a:ext cx="8399462" cy="466725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在积分区域的四个角点系数为 </a:t>
            </a:r>
            <a:r>
              <a:rPr lang="en-US" altLang="zh-CN" b="1">
                <a:latin typeface="Times New Roman" panose="02020603050405020304" pitchFamily="18" charset="0"/>
                <a:ea typeface="黑体" panose="02010609060101010101" pitchFamily="49" charset="-122"/>
              </a:rPr>
              <a:t>1/4</a:t>
            </a:r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，边界为 </a:t>
            </a:r>
            <a:r>
              <a:rPr lang="en-US" altLang="zh-CN" b="1">
                <a:latin typeface="Times New Roman" panose="02020603050405020304" pitchFamily="18" charset="0"/>
                <a:ea typeface="黑体" panose="02010609060101010101" pitchFamily="49" charset="-122"/>
              </a:rPr>
              <a:t>1/2</a:t>
            </a:r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，内部节点为 </a:t>
            </a:r>
            <a:r>
              <a:rPr lang="en-US" altLang="zh-CN" b="1">
                <a:latin typeface="Times New Roman" panose="02020603050405020304" pitchFamily="18" charset="0"/>
                <a:ea typeface="黑体" panose="02010609060101010101" pitchFamily="49" charset="-122"/>
              </a:rPr>
              <a:t>1</a:t>
            </a:r>
          </a:p>
        </p:txBody>
      </p:sp>
      <p:graphicFrame>
        <p:nvGraphicFramePr>
          <p:cNvPr id="1069086" name="Object 30"/>
          <p:cNvGraphicFramePr>
            <a:graphicFrameLocks noChangeAspect="1"/>
          </p:cNvGraphicFramePr>
          <p:nvPr/>
        </p:nvGraphicFramePr>
        <p:xfrm>
          <a:off x="498475" y="5516563"/>
          <a:ext cx="7994650" cy="1069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9161" name="Equation" r:id="rId12" imgW="3606480" imgH="482400" progId="Equation.DSMT4">
                  <p:embed/>
                </p:oleObj>
              </mc:Choice>
              <mc:Fallback>
                <p:oleObj name="Equation" r:id="rId12" imgW="3606480" imgH="482400" progId="Equation.DSMT4">
                  <p:embed/>
                  <p:pic>
                    <p:nvPicPr>
                      <p:cNvPr id="0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8475" y="5516563"/>
                        <a:ext cx="7994650" cy="1069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hlink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25DC5-AF31-4E04-85BF-C3FAFD79683C}" type="slidenum">
              <a:rPr lang="zh-CN" altLang="en-US"/>
              <a:pPr/>
              <a:t>4</a:t>
            </a:fld>
            <a:endParaRPr lang="en-US" altLang="zh-CN"/>
          </a:p>
        </p:txBody>
      </p:sp>
      <p:sp>
        <p:nvSpPr>
          <p:cNvPr id="1076226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188913"/>
            <a:ext cx="5472113" cy="641350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zh-CN" altLang="en-US">
                <a:solidFill>
                  <a:srgbClr val="993300"/>
                </a:solidFill>
                <a:sym typeface="Symbol" panose="05050102010706020507" pitchFamily="18" charset="2"/>
              </a:rPr>
              <a:t>矩形区域二重积分</a:t>
            </a:r>
            <a:endParaRPr lang="zh-CN" altLang="en-US">
              <a:solidFill>
                <a:srgbClr val="993300"/>
              </a:solidFill>
            </a:endParaRPr>
          </a:p>
        </p:txBody>
      </p:sp>
      <p:sp>
        <p:nvSpPr>
          <p:cNvPr id="1076233" name="Rectangle 9"/>
          <p:cNvSpPr>
            <a:spLocks noChangeArrowheads="1"/>
          </p:cNvSpPr>
          <p:nvPr/>
        </p:nvSpPr>
        <p:spPr bwMode="auto">
          <a:xfrm>
            <a:off x="179388" y="1196975"/>
            <a:ext cx="5616575" cy="604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20000"/>
              </a:lnSpc>
              <a:buClr>
                <a:schemeClr val="hlink"/>
              </a:buClr>
              <a:buFont typeface="Wingdings" panose="05000000000000000000" pitchFamily="2" charset="2"/>
              <a:buChar char="l"/>
            </a:pPr>
            <a:r>
              <a:rPr lang="zh-CN" altLang="en-US" sz="28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 复合抛物线法</a:t>
            </a:r>
            <a:endParaRPr lang="en-US" altLang="zh-CN" sz="2800" b="1" dirty="0">
              <a:solidFill>
                <a:srgbClr val="0000FF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graphicFrame>
        <p:nvGraphicFramePr>
          <p:cNvPr id="1076234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26560663"/>
              </p:ext>
            </p:extLst>
          </p:nvPr>
        </p:nvGraphicFramePr>
        <p:xfrm>
          <a:off x="3203575" y="1196975"/>
          <a:ext cx="3122613" cy="873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6309" name="Equation" r:id="rId4" imgW="1409400" imgH="393480" progId="Equation.DSMT4">
                  <p:embed/>
                </p:oleObj>
              </mc:Choice>
              <mc:Fallback>
                <p:oleObj name="Equation" r:id="rId4" imgW="1409400" imgH="39348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3575" y="1196975"/>
                        <a:ext cx="3122613" cy="873125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0000FF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76235" name="Object 11"/>
          <p:cNvGraphicFramePr>
            <a:graphicFrameLocks noChangeAspect="1"/>
          </p:cNvGraphicFramePr>
          <p:nvPr/>
        </p:nvGraphicFramePr>
        <p:xfrm>
          <a:off x="179388" y="2205038"/>
          <a:ext cx="1943100" cy="733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6310" name="Equation" r:id="rId6" imgW="876240" imgH="330120" progId="Equation.DSMT4">
                  <p:embed/>
                </p:oleObj>
              </mc:Choice>
              <mc:Fallback>
                <p:oleObj name="Equation" r:id="rId6" imgW="876240" imgH="33012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388" y="2205038"/>
                        <a:ext cx="1943100" cy="733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CC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76236" name="Object 12"/>
          <p:cNvGraphicFramePr>
            <a:graphicFrameLocks noChangeAspect="1"/>
          </p:cNvGraphicFramePr>
          <p:nvPr/>
        </p:nvGraphicFramePr>
        <p:xfrm>
          <a:off x="179388" y="4221163"/>
          <a:ext cx="2057400" cy="733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6311" name="Equation" r:id="rId8" imgW="927000" imgH="330120" progId="Equation.DSMT4">
                  <p:embed/>
                </p:oleObj>
              </mc:Choice>
              <mc:Fallback>
                <p:oleObj name="Equation" r:id="rId8" imgW="927000" imgH="33012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388" y="4221163"/>
                        <a:ext cx="2057400" cy="733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CC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76237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2370719"/>
              </p:ext>
            </p:extLst>
          </p:nvPr>
        </p:nvGraphicFramePr>
        <p:xfrm>
          <a:off x="323850" y="2924175"/>
          <a:ext cx="8343900" cy="1073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6312" name="Equation" r:id="rId10" imgW="3759120" imgH="482400" progId="Equation.DSMT4">
                  <p:embed/>
                </p:oleObj>
              </mc:Choice>
              <mc:Fallback>
                <p:oleObj name="Equation" r:id="rId10" imgW="3759120" imgH="482400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850" y="2924175"/>
                        <a:ext cx="8343900" cy="1073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CC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76238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4724853"/>
              </p:ext>
            </p:extLst>
          </p:nvPr>
        </p:nvGraphicFramePr>
        <p:xfrm>
          <a:off x="322263" y="5084763"/>
          <a:ext cx="8821737" cy="1014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6313" name="Equation" r:id="rId12" imgW="3974760" imgH="457200" progId="Equation.DSMT4">
                  <p:embed/>
                </p:oleObj>
              </mc:Choice>
              <mc:Fallback>
                <p:oleObj name="Equation" r:id="rId12" imgW="3974760" imgH="457200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2263" y="5084763"/>
                        <a:ext cx="8821737" cy="10144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CC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25DC5-AF31-4E04-85BF-C3FAFD79683C}" type="slidenum">
              <a:rPr lang="zh-CN" altLang="en-US"/>
              <a:pPr/>
              <a:t>5</a:t>
            </a:fld>
            <a:endParaRPr lang="en-US" altLang="zh-CN"/>
          </a:p>
        </p:txBody>
      </p:sp>
      <p:sp>
        <p:nvSpPr>
          <p:cNvPr id="1076226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188913"/>
            <a:ext cx="5472113" cy="641350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zh-CN" altLang="en-US">
                <a:solidFill>
                  <a:srgbClr val="993300"/>
                </a:solidFill>
                <a:sym typeface="Symbol" panose="05050102010706020507" pitchFamily="18" charset="2"/>
              </a:rPr>
              <a:t>矩形区域二重积分</a:t>
            </a:r>
            <a:endParaRPr lang="zh-CN" altLang="en-US">
              <a:solidFill>
                <a:srgbClr val="993300"/>
              </a:solidFill>
            </a:endParaRPr>
          </a:p>
        </p:txBody>
      </p:sp>
      <p:graphicFrame>
        <p:nvGraphicFramePr>
          <p:cNvPr id="1076238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19996289"/>
              </p:ext>
            </p:extLst>
          </p:nvPr>
        </p:nvGraphicFramePr>
        <p:xfrm>
          <a:off x="683568" y="973932"/>
          <a:ext cx="7505123" cy="1280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7527" name="Equation" r:id="rId4" imgW="2679480" imgH="457200" progId="Equation.DSMT4">
                  <p:embed/>
                </p:oleObj>
              </mc:Choice>
              <mc:Fallback>
                <p:oleObj name="Equation" r:id="rId4" imgW="2679480" imgH="457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3568" y="973932"/>
                        <a:ext cx="7505123" cy="1280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77798151"/>
              </p:ext>
            </p:extLst>
          </p:nvPr>
        </p:nvGraphicFramePr>
        <p:xfrm>
          <a:off x="1259632" y="2265742"/>
          <a:ext cx="1663700" cy="534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7528" name="Equation" r:id="rId6" imgW="749160" imgH="241200" progId="Equation.DSMT4">
                  <p:embed/>
                </p:oleObj>
              </mc:Choice>
              <mc:Fallback>
                <p:oleObj name="Equation" r:id="rId6" imgW="749160" imgH="241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9632" y="2265742"/>
                        <a:ext cx="1663700" cy="5349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CC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58915066"/>
              </p:ext>
            </p:extLst>
          </p:nvPr>
        </p:nvGraphicFramePr>
        <p:xfrm>
          <a:off x="1203325" y="2944813"/>
          <a:ext cx="6651625" cy="2141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7529" name="Equation" r:id="rId8" imgW="2997000" imgH="965160" progId="Equation.DSMT4">
                  <p:embed/>
                </p:oleObj>
              </mc:Choice>
              <mc:Fallback>
                <p:oleObj name="Equation" r:id="rId8" imgW="2997000" imgH="9651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03325" y="2944813"/>
                        <a:ext cx="6651625" cy="21415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CC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矩形 1"/>
          <p:cNvSpPr/>
          <p:nvPr/>
        </p:nvSpPr>
        <p:spPr>
          <a:xfrm>
            <a:off x="302679" y="2253151"/>
            <a:ext cx="8002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其中</a:t>
            </a:r>
            <a:endParaRPr lang="zh-CN" altLang="en-US" b="1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323850" y="5204512"/>
            <a:ext cx="111280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误差：</a:t>
            </a:r>
            <a:endParaRPr lang="zh-CN" altLang="en-US" b="1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graphicFrame>
        <p:nvGraphicFramePr>
          <p:cNvPr id="9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67175732"/>
              </p:ext>
            </p:extLst>
          </p:nvPr>
        </p:nvGraphicFramePr>
        <p:xfrm>
          <a:off x="894850" y="5444888"/>
          <a:ext cx="7837488" cy="1069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7530" name="Equation" r:id="rId10" imgW="3530520" imgH="482400" progId="Equation.DSMT4">
                  <p:embed/>
                </p:oleObj>
              </mc:Choice>
              <mc:Fallback>
                <p:oleObj name="Equation" r:id="rId10" imgW="3530520" imgH="482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4850" y="5444888"/>
                        <a:ext cx="7837488" cy="1069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CC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98548612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24C6B-8160-4705-B5CD-05237A9D9FEB}" type="slidenum">
              <a:rPr lang="zh-CN" altLang="en-US"/>
              <a:pPr/>
              <a:t>6</a:t>
            </a:fld>
            <a:endParaRPr lang="en-US" altLang="zh-CN"/>
          </a:p>
        </p:txBody>
      </p:sp>
      <p:sp>
        <p:nvSpPr>
          <p:cNvPr id="1030148" name="Rectangle 4"/>
          <p:cNvSpPr>
            <a:spLocks noGrp="1" noChangeArrowheads="1"/>
          </p:cNvSpPr>
          <p:nvPr>
            <p:ph type="title"/>
          </p:nvPr>
        </p:nvSpPr>
        <p:spPr>
          <a:xfrm>
            <a:off x="323850" y="188913"/>
            <a:ext cx="7162800" cy="641350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zh-CN" dirty="0" err="1" smtClean="0">
                <a:solidFill>
                  <a:srgbClr val="993300"/>
                </a:solidFill>
              </a:rPr>
              <a:t>Matlab</a:t>
            </a:r>
            <a:r>
              <a:rPr lang="zh-CN" altLang="en-US" dirty="0" smtClean="0">
                <a:solidFill>
                  <a:srgbClr val="993300"/>
                </a:solidFill>
              </a:rPr>
              <a:t>积分函数</a:t>
            </a:r>
            <a:endParaRPr lang="zh-CN" altLang="en-US" dirty="0">
              <a:solidFill>
                <a:srgbClr val="993300"/>
              </a:solidFill>
            </a:endParaRPr>
          </a:p>
        </p:txBody>
      </p:sp>
      <p:sp>
        <p:nvSpPr>
          <p:cNvPr id="1030149" name="Rectangle 5"/>
          <p:cNvSpPr>
            <a:spLocks noChangeArrowheads="1"/>
          </p:cNvSpPr>
          <p:nvPr/>
        </p:nvSpPr>
        <p:spPr bwMode="auto">
          <a:xfrm>
            <a:off x="251520" y="1245394"/>
            <a:ext cx="71628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>
            <a:spAutoFit/>
          </a:bodyPr>
          <a:lstStyle>
            <a:lvl1pPr>
              <a:defRPr kumimoji="1" sz="3600" b="1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>
              <a:defRPr kumimoji="1" sz="3600" b="1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>
              <a:defRPr kumimoji="1" sz="3600" b="1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>
              <a:defRPr kumimoji="1" sz="3600" b="1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>
              <a:defRPr kumimoji="1" sz="3600" b="1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>
              <a:buClr>
                <a:srgbClr val="0000FF"/>
              </a:buClr>
              <a:buFont typeface="Wingdings" panose="05000000000000000000" pitchFamily="2" charset="2"/>
              <a:buChar char="n"/>
            </a:pPr>
            <a:r>
              <a:rPr lang="zh-CN" altLang="en-US" sz="2800" dirty="0">
                <a:solidFill>
                  <a:schemeClr val="tx1"/>
                </a:solidFill>
                <a:ea typeface="黑体" panose="02010609060101010101" pitchFamily="49" charset="-122"/>
              </a:rPr>
              <a:t> </a:t>
            </a:r>
            <a:r>
              <a:rPr lang="en-US" altLang="zh-CN" sz="2800" dirty="0" err="1">
                <a:solidFill>
                  <a:schemeClr val="tx1"/>
                </a:solidFill>
                <a:ea typeface="黑体" panose="02010609060101010101" pitchFamily="49" charset="-122"/>
              </a:rPr>
              <a:t>Matlab</a:t>
            </a:r>
            <a:r>
              <a:rPr lang="en-US" altLang="zh-CN" sz="2800" dirty="0">
                <a:solidFill>
                  <a:schemeClr val="tx1"/>
                </a:solidFill>
                <a:ea typeface="黑体" panose="02010609060101010101" pitchFamily="49" charset="-122"/>
              </a:rPr>
              <a:t> </a:t>
            </a:r>
            <a:r>
              <a:rPr lang="zh-CN" altLang="en-US" sz="2800" dirty="0">
                <a:solidFill>
                  <a:schemeClr val="tx1"/>
                </a:solidFill>
                <a:ea typeface="黑体" panose="02010609060101010101" pitchFamily="49" charset="-122"/>
              </a:rPr>
              <a:t>计算积分的相关函数</a:t>
            </a:r>
          </a:p>
        </p:txBody>
      </p:sp>
      <p:sp>
        <p:nvSpPr>
          <p:cNvPr id="1030150" name="Rectangle 6"/>
          <p:cNvSpPr>
            <a:spLocks noChangeArrowheads="1"/>
          </p:cNvSpPr>
          <p:nvPr/>
        </p:nvSpPr>
        <p:spPr bwMode="auto">
          <a:xfrm>
            <a:off x="611560" y="1988840"/>
            <a:ext cx="7632700" cy="23945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1pPr>
            <a:lvl2pPr marL="765175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 b="1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84275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800" b="1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3375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800" b="1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800" b="1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800" b="1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800" b="1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800" b="1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800" b="1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15000"/>
              </a:lnSpc>
              <a:spcBef>
                <a:spcPts val="2400"/>
              </a:spcBef>
              <a:buClr>
                <a:schemeClr val="hlink"/>
              </a:buClr>
              <a:buSzTx/>
              <a:buFont typeface="Wingdings" panose="05000000000000000000" pitchFamily="2" charset="2"/>
              <a:buChar char="l"/>
            </a:pPr>
            <a:r>
              <a:rPr lang="zh-CN" altLang="en-US" dirty="0"/>
              <a:t> 数值积分</a:t>
            </a:r>
            <a:r>
              <a:rPr lang="zh-CN" altLang="en-US" dirty="0" smtClean="0"/>
              <a:t>函数</a:t>
            </a:r>
            <a:endParaRPr lang="en-US" altLang="zh-CN" dirty="0" smtClean="0"/>
          </a:p>
          <a:p>
            <a:pPr>
              <a:lnSpc>
                <a:spcPct val="115000"/>
              </a:lnSpc>
              <a:spcBef>
                <a:spcPts val="1800"/>
              </a:spcBef>
              <a:buClr>
                <a:schemeClr val="hlink"/>
              </a:buClr>
              <a:buSzTx/>
              <a:buNone/>
            </a:pPr>
            <a:r>
              <a:rPr lang="zh-CN" altLang="en-US" dirty="0" smtClean="0"/>
              <a:t>    </a:t>
            </a:r>
            <a:r>
              <a:rPr lang="en-US" altLang="zh-CN" dirty="0" err="1">
                <a:solidFill>
                  <a:srgbClr val="0000FF"/>
                </a:solidFill>
                <a:latin typeface="Consolas" panose="020B0609020204030204" pitchFamily="49" charset="0"/>
              </a:rPr>
              <a:t>trapz</a:t>
            </a:r>
            <a:r>
              <a:rPr lang="zh-CN" altLang="en-US" dirty="0">
                <a:solidFill>
                  <a:srgbClr val="0000FF"/>
                </a:solidFill>
                <a:latin typeface="Consolas" panose="020B0609020204030204" pitchFamily="49" charset="0"/>
              </a:rPr>
              <a:t>、</a:t>
            </a:r>
            <a:r>
              <a:rPr lang="en-US" altLang="zh-CN" dirty="0">
                <a:solidFill>
                  <a:srgbClr val="0000FF"/>
                </a:solidFill>
                <a:latin typeface="Consolas" panose="020B0609020204030204" pitchFamily="49" charset="0"/>
              </a:rPr>
              <a:t>quad</a:t>
            </a:r>
            <a:r>
              <a:rPr lang="zh-CN" altLang="en-US" dirty="0">
                <a:solidFill>
                  <a:srgbClr val="0000FF"/>
                </a:solidFill>
                <a:latin typeface="Consolas" panose="020B0609020204030204" pitchFamily="49" charset="0"/>
              </a:rPr>
              <a:t>、</a:t>
            </a:r>
            <a:r>
              <a:rPr lang="en-US" altLang="zh-CN" dirty="0">
                <a:solidFill>
                  <a:srgbClr val="0000FF"/>
                </a:solidFill>
                <a:latin typeface="Consolas" panose="020B0609020204030204" pitchFamily="49" charset="0"/>
              </a:rPr>
              <a:t>integral</a:t>
            </a:r>
            <a:r>
              <a:rPr lang="zh-CN" altLang="en-US" dirty="0">
                <a:solidFill>
                  <a:srgbClr val="0000FF"/>
                </a:solidFill>
                <a:latin typeface="Consolas" panose="020B0609020204030204" pitchFamily="49" charset="0"/>
              </a:rPr>
              <a:t>、</a:t>
            </a:r>
            <a:r>
              <a:rPr lang="en-US" altLang="zh-CN" dirty="0" smtClean="0">
                <a:solidFill>
                  <a:srgbClr val="0000FF"/>
                </a:solidFill>
                <a:latin typeface="Consolas" panose="020B0609020204030204" pitchFamily="49" charset="0"/>
              </a:rPr>
              <a:t>integral2</a:t>
            </a:r>
          </a:p>
          <a:p>
            <a:pPr>
              <a:lnSpc>
                <a:spcPct val="115000"/>
              </a:lnSpc>
              <a:spcBef>
                <a:spcPct val="40000"/>
              </a:spcBef>
              <a:buClr>
                <a:schemeClr val="hlink"/>
              </a:buClr>
              <a:buSzTx/>
              <a:buNone/>
            </a:pPr>
            <a:endParaRPr lang="en-US" altLang="zh-CN" dirty="0">
              <a:solidFill>
                <a:srgbClr val="0000FF"/>
              </a:solidFill>
              <a:latin typeface="Consolas" panose="020B0609020204030204" pitchFamily="49" charset="0"/>
            </a:endParaRPr>
          </a:p>
          <a:p>
            <a:pPr>
              <a:lnSpc>
                <a:spcPct val="115000"/>
              </a:lnSpc>
              <a:spcBef>
                <a:spcPct val="40000"/>
              </a:spcBef>
              <a:buClr>
                <a:schemeClr val="hlink"/>
              </a:buClr>
              <a:buSzTx/>
              <a:buFont typeface="Wingdings" panose="05000000000000000000" pitchFamily="2" charset="2"/>
              <a:buChar char="l"/>
            </a:pPr>
            <a:r>
              <a:rPr lang="zh-CN" altLang="en-US" dirty="0"/>
              <a:t> 符号积分函数</a:t>
            </a:r>
            <a:r>
              <a:rPr lang="zh-CN" altLang="en-US" dirty="0" smtClean="0"/>
              <a:t>： </a:t>
            </a:r>
            <a:r>
              <a:rPr lang="en-US" altLang="zh-CN" dirty="0" err="1" smtClean="0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endParaRPr lang="en-US" altLang="zh-CN" dirty="0">
              <a:solidFill>
                <a:srgbClr val="0000FF"/>
              </a:solidFill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6864037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9F55B-FBA8-4D5B-A71B-F9200642BE75}" type="slidenum">
              <a:rPr lang="zh-CN" altLang="en-US"/>
              <a:pPr/>
              <a:t>7</a:t>
            </a:fld>
            <a:endParaRPr lang="en-US" altLang="zh-CN"/>
          </a:p>
        </p:txBody>
      </p:sp>
      <p:sp>
        <p:nvSpPr>
          <p:cNvPr id="1001474" name="Text Box 2"/>
          <p:cNvSpPr txBox="1">
            <a:spLocks noChangeArrowheads="1"/>
          </p:cNvSpPr>
          <p:nvPr/>
        </p:nvSpPr>
        <p:spPr bwMode="auto">
          <a:xfrm>
            <a:off x="755650" y="1628775"/>
            <a:ext cx="7245350" cy="1439863"/>
          </a:xfrm>
          <a:prstGeom prst="rect">
            <a:avLst/>
          </a:prstGeom>
          <a:noFill/>
          <a:ln w="19050">
            <a:solidFill>
              <a:schemeClr val="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Aft>
                <a:spcPct val="40000"/>
              </a:spcAft>
            </a:pPr>
            <a:r>
              <a:rPr lang="en-US" altLang="zh-CN" sz="2800" b="1">
                <a:solidFill>
                  <a:srgbClr val="0000FF"/>
                </a:solidFill>
                <a:latin typeface="Consolas" panose="020B0609020204030204" pitchFamily="49" charset="0"/>
              </a:rPr>
              <a:t>trapz(</a:t>
            </a:r>
            <a:r>
              <a:rPr lang="en-US" altLang="zh-CN" sz="2800" b="1" i="1">
                <a:solidFill>
                  <a:srgbClr val="0000FF"/>
                </a:solidFill>
                <a:latin typeface="Times New Roman" panose="02020603050405020304" pitchFamily="18" charset="0"/>
              </a:rPr>
              <a:t>x</a:t>
            </a:r>
            <a:r>
              <a:rPr lang="en-US" altLang="zh-CN" sz="2800" b="1">
                <a:solidFill>
                  <a:srgbClr val="0000FF"/>
                </a:solidFill>
                <a:latin typeface="Consolas" panose="020B0609020204030204" pitchFamily="49" charset="0"/>
              </a:rPr>
              <a:t>, </a:t>
            </a:r>
            <a:r>
              <a:rPr lang="en-US" altLang="zh-CN" sz="2800" b="1" i="1">
                <a:solidFill>
                  <a:srgbClr val="0000FF"/>
                </a:solidFill>
                <a:latin typeface="Times New Roman" panose="02020603050405020304" pitchFamily="18" charset="0"/>
              </a:rPr>
              <a:t>y</a:t>
            </a:r>
            <a:r>
              <a:rPr lang="en-US" altLang="zh-CN" sz="2800" b="1">
                <a:solidFill>
                  <a:srgbClr val="0000FF"/>
                </a:solidFill>
                <a:latin typeface="Consolas" panose="020B0609020204030204" pitchFamily="49" charset="0"/>
              </a:rPr>
              <a:t>) </a:t>
            </a:r>
          </a:p>
          <a:p>
            <a:pPr>
              <a:spcAft>
                <a:spcPct val="40000"/>
              </a:spcAft>
            </a:pPr>
            <a:r>
              <a:rPr lang="en-US" altLang="zh-CN" b="1" i="1">
                <a:latin typeface="Times New Roman" panose="02020603050405020304" pitchFamily="18" charset="0"/>
                <a:ea typeface="黑体" panose="02010609060101010101" pitchFamily="49" charset="-122"/>
              </a:rPr>
              <a:t>x</a:t>
            </a:r>
            <a:r>
              <a:rPr lang="en-US" altLang="zh-CN" b="1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为分割点（节点）组成的向量，</a:t>
            </a:r>
            <a:b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</a:br>
            <a:r>
              <a:rPr lang="en-US" altLang="zh-CN" b="1" i="1">
                <a:latin typeface="Times New Roman" panose="02020603050405020304" pitchFamily="18" charset="0"/>
                <a:ea typeface="黑体" panose="02010609060101010101" pitchFamily="49" charset="-122"/>
              </a:rPr>
              <a:t>y </a:t>
            </a:r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为被积函数在节点上的函数值组成的向量。</a:t>
            </a:r>
          </a:p>
        </p:txBody>
      </p:sp>
      <p:grpSp>
        <p:nvGrpSpPr>
          <p:cNvPr id="1001486" name="Group 14"/>
          <p:cNvGrpSpPr>
            <a:grpSpLocks/>
          </p:cNvGrpSpPr>
          <p:nvPr/>
        </p:nvGrpSpPr>
        <p:grpSpPr bwMode="auto">
          <a:xfrm>
            <a:off x="468313" y="3284538"/>
            <a:ext cx="8064500" cy="2122487"/>
            <a:chOff x="295" y="2251"/>
            <a:chExt cx="4627" cy="1155"/>
          </a:xfrm>
        </p:grpSpPr>
        <p:graphicFrame>
          <p:nvGraphicFramePr>
            <p:cNvPr id="1001475" name="Object 3"/>
            <p:cNvGraphicFramePr>
              <a:graphicFrameLocks noChangeAspect="1"/>
            </p:cNvGraphicFramePr>
            <p:nvPr/>
          </p:nvGraphicFramePr>
          <p:xfrm>
            <a:off x="703" y="2840"/>
            <a:ext cx="3571" cy="56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77286" name="Equation" r:id="rId4" imgW="2730240" imgH="431640" progId="Equation.DSMT4">
                    <p:embed/>
                  </p:oleObj>
                </mc:Choice>
                <mc:Fallback>
                  <p:oleObj name="Equation" r:id="rId4" imgW="2730240" imgH="43164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03" y="2840"/>
                          <a:ext cx="3571" cy="56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pic>
          <p:nvPicPr>
            <p:cNvPr id="1001476" name="Picture 4" descr="untitled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5" y="2251"/>
              <a:ext cx="4627" cy="5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aphicFrame>
        <p:nvGraphicFramePr>
          <p:cNvPr id="1001477" name="Object 5"/>
          <p:cNvGraphicFramePr>
            <a:graphicFrameLocks noChangeAspect="1"/>
          </p:cNvGraphicFramePr>
          <p:nvPr/>
        </p:nvGraphicFramePr>
        <p:xfrm>
          <a:off x="250825" y="5661025"/>
          <a:ext cx="2903538" cy="582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7287" name="Equation" r:id="rId7" imgW="1143000" imgH="228600" progId="Equation.DSMT4">
                  <p:embed/>
                </p:oleObj>
              </mc:Choice>
              <mc:Fallback>
                <p:oleObj name="Equation" r:id="rId7" imgW="114300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825" y="5661025"/>
                        <a:ext cx="2903538" cy="582613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01478" name="Object 6"/>
          <p:cNvGraphicFramePr>
            <a:graphicFrameLocks noChangeAspect="1"/>
          </p:cNvGraphicFramePr>
          <p:nvPr/>
        </p:nvGraphicFramePr>
        <p:xfrm>
          <a:off x="3563938" y="5661025"/>
          <a:ext cx="4352925" cy="552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7288" name="Equation" r:id="rId9" imgW="1803240" imgH="228600" progId="Equation.DSMT4">
                  <p:embed/>
                </p:oleObj>
              </mc:Choice>
              <mc:Fallback>
                <p:oleObj name="Equation" r:id="rId9" imgW="180324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63938" y="5661025"/>
                        <a:ext cx="4352925" cy="552450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chemeClr val="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01479" name="Line 7"/>
          <p:cNvSpPr>
            <a:spLocks noChangeShapeType="1"/>
          </p:cNvSpPr>
          <p:nvPr/>
        </p:nvSpPr>
        <p:spPr bwMode="auto">
          <a:xfrm>
            <a:off x="2122488" y="2133600"/>
            <a:ext cx="1587" cy="3455988"/>
          </a:xfrm>
          <a:prstGeom prst="line">
            <a:avLst/>
          </a:prstGeom>
          <a:noFill/>
          <a:ln w="28575">
            <a:solidFill>
              <a:schemeClr val="hlink"/>
            </a:solidFill>
            <a:miter lim="800000"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1001480" name="Line 8"/>
          <p:cNvSpPr>
            <a:spLocks noChangeShapeType="1"/>
          </p:cNvSpPr>
          <p:nvPr/>
        </p:nvSpPr>
        <p:spPr bwMode="auto">
          <a:xfrm>
            <a:off x="2700338" y="2133600"/>
            <a:ext cx="1079500" cy="3455988"/>
          </a:xfrm>
          <a:prstGeom prst="line">
            <a:avLst/>
          </a:prstGeom>
          <a:noFill/>
          <a:ln w="28575">
            <a:solidFill>
              <a:schemeClr val="hlink"/>
            </a:solidFill>
            <a:miter lim="800000"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1001481" name="Rectangle 9"/>
          <p:cNvSpPr>
            <a:spLocks noChangeArrowheads="1"/>
          </p:cNvSpPr>
          <p:nvPr/>
        </p:nvSpPr>
        <p:spPr bwMode="auto">
          <a:xfrm>
            <a:off x="179388" y="981075"/>
            <a:ext cx="43211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>
            <a:spAutoFit/>
          </a:bodyPr>
          <a:lstStyle>
            <a:lvl1pPr>
              <a:defRPr kumimoji="1" sz="3600" b="1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>
              <a:defRPr kumimoji="1" sz="3600" b="1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>
              <a:defRPr kumimoji="1" sz="3600" b="1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>
              <a:defRPr kumimoji="1" sz="3600" b="1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>
              <a:defRPr kumimoji="1" sz="3600" b="1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>
              <a:buClr>
                <a:srgbClr val="0000FF"/>
              </a:buClr>
              <a:buFont typeface="Wingdings" panose="05000000000000000000" pitchFamily="2" charset="2"/>
              <a:buChar char="l"/>
            </a:pPr>
            <a:r>
              <a:rPr lang="zh-CN" altLang="en-US" sz="2800" dirty="0">
                <a:solidFill>
                  <a:schemeClr val="tx1"/>
                </a:solidFill>
                <a:ea typeface="黑体" panose="02010609060101010101" pitchFamily="49" charset="-122"/>
              </a:rPr>
              <a:t> 复合</a:t>
            </a:r>
            <a:r>
              <a:rPr lang="zh-CN" altLang="en-US" sz="2800" dirty="0" smtClean="0">
                <a:solidFill>
                  <a:schemeClr val="tx1"/>
                </a:solidFill>
                <a:ea typeface="黑体" panose="02010609060101010101" pitchFamily="49" charset="-122"/>
              </a:rPr>
              <a:t>梯形</a:t>
            </a:r>
            <a:r>
              <a:rPr lang="zh-CN" altLang="en-US" sz="2800" dirty="0">
                <a:solidFill>
                  <a:schemeClr val="tx1"/>
                </a:solidFill>
                <a:ea typeface="黑体" panose="02010609060101010101" pitchFamily="49" charset="-122"/>
              </a:rPr>
              <a:t>法</a:t>
            </a:r>
            <a:endParaRPr lang="zh-CN" altLang="en-US" sz="2800" dirty="0">
              <a:solidFill>
                <a:srgbClr val="0000FF"/>
              </a:solidFill>
              <a:latin typeface="Consolas" panose="020B0609020204030204" pitchFamily="49" charset="0"/>
              <a:ea typeface="黑体" panose="02010609060101010101" pitchFamily="49" charset="-122"/>
            </a:endParaRPr>
          </a:p>
        </p:txBody>
      </p:sp>
      <p:sp>
        <p:nvSpPr>
          <p:cNvPr id="1001482" name="Rectangle 10"/>
          <p:cNvSpPr>
            <a:spLocks noGrp="1" noChangeArrowheads="1"/>
          </p:cNvSpPr>
          <p:nvPr>
            <p:ph type="title"/>
          </p:nvPr>
        </p:nvSpPr>
        <p:spPr>
          <a:xfrm>
            <a:off x="323850" y="188913"/>
            <a:ext cx="6480175" cy="641350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zh-CN">
                <a:solidFill>
                  <a:srgbClr val="993300"/>
                </a:solidFill>
              </a:rPr>
              <a:t>trapz</a:t>
            </a:r>
            <a:endParaRPr lang="zh-CN" altLang="en-US">
              <a:solidFill>
                <a:srgbClr val="99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3739098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1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01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1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0014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1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10014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1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10014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1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10014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1479" grpId="0" animBg="1"/>
      <p:bldP spid="100148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DBED7-0CFF-4722-997D-8E9C40C898F5}" type="slidenum">
              <a:rPr lang="zh-CN" altLang="en-US"/>
              <a:pPr/>
              <a:t>8</a:t>
            </a:fld>
            <a:endParaRPr lang="en-US" altLang="zh-CN"/>
          </a:p>
        </p:txBody>
      </p:sp>
      <p:sp>
        <p:nvSpPr>
          <p:cNvPr id="1003523" name="Rectangle 3"/>
          <p:cNvSpPr>
            <a:spLocks noChangeArrowheads="1"/>
          </p:cNvSpPr>
          <p:nvPr/>
        </p:nvSpPr>
        <p:spPr bwMode="auto">
          <a:xfrm>
            <a:off x="179388" y="981075"/>
            <a:ext cx="8351837" cy="5619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>
            <a:spAutoFit/>
          </a:bodyPr>
          <a:lstStyle>
            <a:lvl1pPr>
              <a:defRPr kumimoji="1" sz="3600" b="1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>
              <a:defRPr kumimoji="1" sz="3600" b="1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>
              <a:defRPr kumimoji="1" sz="3600" b="1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>
              <a:defRPr kumimoji="1" sz="3600" b="1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>
              <a:defRPr kumimoji="1" sz="3600" b="1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10000"/>
              </a:lnSpc>
              <a:buClr>
                <a:srgbClr val="FF3300"/>
              </a:buClr>
              <a:buFont typeface="Wingdings" panose="05000000000000000000" pitchFamily="2" charset="2"/>
              <a:buNone/>
            </a:pPr>
            <a:r>
              <a:rPr lang="zh-CN" altLang="en-US" sz="2800">
                <a:solidFill>
                  <a:srgbClr val="0000CC"/>
                </a:solidFill>
                <a:ea typeface="黑体" panose="02010609060101010101" pitchFamily="49" charset="-122"/>
              </a:rPr>
              <a:t>例：</a:t>
            </a:r>
            <a:r>
              <a:rPr lang="zh-CN" altLang="en-US" sz="2400">
                <a:solidFill>
                  <a:schemeClr val="tx1"/>
                </a:solidFill>
                <a:ea typeface="黑体" panose="02010609060101010101" pitchFamily="49" charset="-122"/>
              </a:rPr>
              <a:t>用梯形法计算下面定积分 </a:t>
            </a:r>
            <a:r>
              <a:rPr lang="en-US" altLang="zh-CN" sz="2400">
                <a:solidFill>
                  <a:schemeClr val="tx1"/>
                </a:solidFill>
                <a:ea typeface="黑体" panose="02010609060101010101" pitchFamily="49" charset="-122"/>
              </a:rPr>
              <a:t>( </a:t>
            </a:r>
            <a:r>
              <a:rPr lang="zh-CN" altLang="en-US" sz="2400">
                <a:solidFill>
                  <a:schemeClr val="tx1"/>
                </a:solidFill>
                <a:ea typeface="黑体" panose="02010609060101010101" pitchFamily="49" charset="-122"/>
              </a:rPr>
              <a:t>取 </a:t>
            </a:r>
            <a:r>
              <a:rPr lang="en-US" altLang="zh-CN" sz="2400">
                <a:solidFill>
                  <a:schemeClr val="tx1"/>
                </a:solidFill>
                <a:ea typeface="黑体" panose="02010609060101010101" pitchFamily="49" charset="-122"/>
              </a:rPr>
              <a:t>n=100 )</a:t>
            </a:r>
            <a:endParaRPr lang="zh-CN" altLang="en-US" sz="2400">
              <a:solidFill>
                <a:schemeClr val="tx1"/>
              </a:solidFill>
              <a:ea typeface="黑体" panose="02010609060101010101" pitchFamily="49" charset="-122"/>
            </a:endParaRPr>
          </a:p>
        </p:txBody>
      </p:sp>
      <p:sp>
        <p:nvSpPr>
          <p:cNvPr id="1003524" name="Rectangle 4"/>
          <p:cNvSpPr>
            <a:spLocks noChangeArrowheads="1"/>
          </p:cNvSpPr>
          <p:nvPr/>
        </p:nvSpPr>
        <p:spPr bwMode="auto">
          <a:xfrm>
            <a:off x="179388" y="3213100"/>
            <a:ext cx="8382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defRPr kumimoji="1" sz="3600" b="1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>
              <a:defRPr kumimoji="1" sz="3600" b="1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>
              <a:defRPr kumimoji="1" sz="3600" b="1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>
              <a:defRPr kumimoji="1" sz="3600" b="1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>
              <a:defRPr kumimoji="1" sz="3600" b="1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>
              <a:buClr>
                <a:srgbClr val="FF3300"/>
              </a:buClr>
              <a:buFont typeface="Wingdings" panose="05000000000000000000" pitchFamily="2" charset="2"/>
              <a:buNone/>
            </a:pPr>
            <a:r>
              <a:rPr lang="zh-CN" altLang="en-US" sz="2800">
                <a:solidFill>
                  <a:srgbClr val="0033CC"/>
                </a:solidFill>
                <a:ea typeface="黑体" panose="02010609060101010101" pitchFamily="49" charset="-122"/>
              </a:rPr>
              <a:t>解：</a:t>
            </a:r>
          </a:p>
        </p:txBody>
      </p:sp>
      <p:sp>
        <p:nvSpPr>
          <p:cNvPr id="1003525" name="Rectangle 5"/>
          <p:cNvSpPr>
            <a:spLocks noChangeArrowheads="1"/>
          </p:cNvSpPr>
          <p:nvPr/>
        </p:nvSpPr>
        <p:spPr bwMode="auto">
          <a:xfrm>
            <a:off x="1044575" y="3213100"/>
            <a:ext cx="6119813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zh-CN" sz="2600" b="1" i="1">
                <a:latin typeface="Times New Roman" panose="02020603050405020304" pitchFamily="18" charset="0"/>
              </a:rPr>
              <a:t>a</a:t>
            </a:r>
            <a:r>
              <a:rPr lang="en-US" altLang="zh-CN" sz="2600" b="1">
                <a:latin typeface="Times New Roman" panose="02020603050405020304" pitchFamily="18" charset="0"/>
              </a:rPr>
              <a:t>=0,  </a:t>
            </a:r>
            <a:r>
              <a:rPr lang="en-US" altLang="zh-CN" sz="2600" b="1" i="1">
                <a:latin typeface="Times New Roman" panose="02020603050405020304" pitchFamily="18" charset="0"/>
              </a:rPr>
              <a:t>b</a:t>
            </a:r>
            <a:r>
              <a:rPr lang="en-US" altLang="zh-CN" sz="2600" b="1">
                <a:latin typeface="Times New Roman" panose="02020603050405020304" pitchFamily="18" charset="0"/>
              </a:rPr>
              <a:t>=1,  </a:t>
            </a:r>
            <a:r>
              <a:rPr lang="en-US" altLang="zh-CN" sz="2600" b="1" i="1">
                <a:latin typeface="Times New Roman" panose="02020603050405020304" pitchFamily="18" charset="0"/>
              </a:rPr>
              <a:t>n</a:t>
            </a:r>
            <a:r>
              <a:rPr lang="en-US" altLang="zh-CN" sz="2600" b="1">
                <a:latin typeface="Times New Roman" panose="02020603050405020304" pitchFamily="18" charset="0"/>
              </a:rPr>
              <a:t>=100,  </a:t>
            </a:r>
            <a:r>
              <a:rPr lang="en-US" altLang="zh-CN" sz="2600" b="1" i="1">
                <a:latin typeface="Times New Roman" panose="02020603050405020304" pitchFamily="18" charset="0"/>
              </a:rPr>
              <a:t>y</a:t>
            </a:r>
            <a:r>
              <a:rPr lang="en-US" altLang="zh-CN" sz="2600" b="1" i="1" baseline="-25000">
                <a:latin typeface="Times New Roman" panose="02020603050405020304" pitchFamily="18" charset="0"/>
              </a:rPr>
              <a:t>i</a:t>
            </a:r>
            <a:r>
              <a:rPr lang="en-US" altLang="zh-CN" sz="2600" b="1" baseline="-25000">
                <a:latin typeface="Times New Roman" panose="02020603050405020304" pitchFamily="18" charset="0"/>
              </a:rPr>
              <a:t> </a:t>
            </a:r>
            <a:r>
              <a:rPr lang="en-US" altLang="zh-CN" sz="2600" b="1">
                <a:latin typeface="Times New Roman" panose="02020603050405020304" pitchFamily="18" charset="0"/>
              </a:rPr>
              <a:t>= </a:t>
            </a:r>
            <a:r>
              <a:rPr lang="en-US" altLang="zh-CN" sz="2600" b="1" i="1">
                <a:latin typeface="Times New Roman" panose="02020603050405020304" pitchFamily="18" charset="0"/>
              </a:rPr>
              <a:t>f </a:t>
            </a:r>
            <a:r>
              <a:rPr lang="en-US" altLang="zh-CN" sz="2600" b="1">
                <a:latin typeface="Times New Roman" panose="02020603050405020304" pitchFamily="18" charset="0"/>
              </a:rPr>
              <a:t>(</a:t>
            </a:r>
            <a:r>
              <a:rPr lang="en-US" altLang="zh-CN" sz="2600" b="1" i="1">
                <a:latin typeface="Times New Roman" panose="02020603050405020304" pitchFamily="18" charset="0"/>
              </a:rPr>
              <a:t>x</a:t>
            </a:r>
            <a:r>
              <a:rPr lang="en-US" altLang="zh-CN" sz="2600" b="1" i="1" baseline="-25000">
                <a:latin typeface="Times New Roman" panose="02020603050405020304" pitchFamily="18" charset="0"/>
              </a:rPr>
              <a:t>i</a:t>
            </a:r>
            <a:r>
              <a:rPr lang="en-US" altLang="zh-CN" sz="2600" b="1">
                <a:latin typeface="Times New Roman" panose="02020603050405020304" pitchFamily="18" charset="0"/>
              </a:rPr>
              <a:t>) = 1</a:t>
            </a:r>
            <a:r>
              <a:rPr lang="en-US" altLang="zh-CN" sz="2600" b="1">
                <a:latin typeface="Courier New" panose="02070309020205020404" pitchFamily="49" charset="0"/>
              </a:rPr>
              <a:t>/</a:t>
            </a:r>
            <a:r>
              <a:rPr lang="en-US" altLang="zh-CN" sz="2600" b="1">
                <a:latin typeface="Times New Roman" panose="02020603050405020304" pitchFamily="18" charset="0"/>
              </a:rPr>
              <a:t>( 1+</a:t>
            </a:r>
            <a:r>
              <a:rPr lang="en-US" altLang="zh-CN" sz="2600" b="1" i="1">
                <a:latin typeface="Times New Roman" panose="02020603050405020304" pitchFamily="18" charset="0"/>
              </a:rPr>
              <a:t>x</a:t>
            </a:r>
            <a:r>
              <a:rPr lang="en-US" altLang="zh-CN" sz="2600" b="1" i="1" baseline="-25000">
                <a:latin typeface="Times New Roman" panose="02020603050405020304" pitchFamily="18" charset="0"/>
              </a:rPr>
              <a:t>i</a:t>
            </a:r>
            <a:r>
              <a:rPr lang="en-US" altLang="zh-CN" sz="2600" b="1" baseline="30000">
                <a:latin typeface="Times New Roman" panose="02020603050405020304" pitchFamily="18" charset="0"/>
              </a:rPr>
              <a:t>2 </a:t>
            </a:r>
            <a:r>
              <a:rPr lang="en-US" altLang="zh-CN" sz="2600" b="1">
                <a:latin typeface="Times New Roman" panose="02020603050405020304" pitchFamily="18" charset="0"/>
              </a:rPr>
              <a:t>)  </a:t>
            </a:r>
            <a:endParaRPr lang="zh-CN" altLang="en-US" sz="2600" b="1">
              <a:latin typeface="Times New Roman" panose="02020603050405020304" pitchFamily="18" charset="0"/>
            </a:endParaRPr>
          </a:p>
        </p:txBody>
      </p:sp>
      <p:sp>
        <p:nvSpPr>
          <p:cNvPr id="1003526" name="Text Box 6"/>
          <p:cNvSpPr txBox="1">
            <a:spLocks noChangeArrowheads="1"/>
          </p:cNvSpPr>
          <p:nvPr/>
        </p:nvSpPr>
        <p:spPr bwMode="auto">
          <a:xfrm>
            <a:off x="1078706" y="3952875"/>
            <a:ext cx="6553200" cy="1306512"/>
          </a:xfrm>
          <a:prstGeom prst="rect">
            <a:avLst/>
          </a:prstGeom>
          <a:noFill/>
          <a:ln w="9525">
            <a:solidFill>
              <a:srgbClr val="0000CC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10000"/>
              </a:lnSpc>
            </a:pPr>
            <a:r>
              <a:rPr lang="en-US" altLang="zh-CN" b="1">
                <a:latin typeface="Consolas" panose="020B0609020204030204" pitchFamily="49" charset="0"/>
              </a:rPr>
              <a:t>x=0:1/100:1;</a:t>
            </a:r>
          </a:p>
          <a:p>
            <a:pPr>
              <a:lnSpc>
                <a:spcPct val="110000"/>
              </a:lnSpc>
            </a:pPr>
            <a:r>
              <a:rPr lang="en-US" altLang="zh-CN" b="1">
                <a:latin typeface="Consolas" panose="020B0609020204030204" pitchFamily="49" charset="0"/>
              </a:rPr>
              <a:t>y=1./(1+x.^2);</a:t>
            </a:r>
          </a:p>
          <a:p>
            <a:pPr>
              <a:lnSpc>
                <a:spcPct val="110000"/>
              </a:lnSpc>
            </a:pPr>
            <a:r>
              <a:rPr lang="en-US" altLang="zh-CN" b="1">
                <a:latin typeface="Consolas" panose="020B0609020204030204" pitchFamily="49" charset="0"/>
              </a:rPr>
              <a:t>inum=</a:t>
            </a:r>
            <a:r>
              <a:rPr lang="en-US" altLang="zh-CN" b="1">
                <a:solidFill>
                  <a:srgbClr val="0000FF"/>
                </a:solidFill>
                <a:latin typeface="Consolas" panose="020B0609020204030204" pitchFamily="49" charset="0"/>
              </a:rPr>
              <a:t>trapz</a:t>
            </a:r>
            <a:r>
              <a:rPr lang="en-US" altLang="zh-CN" b="1">
                <a:latin typeface="Consolas" panose="020B0609020204030204" pitchFamily="49" charset="0"/>
              </a:rPr>
              <a:t>(x, y)</a:t>
            </a:r>
            <a:endParaRPr lang="zh-CN" altLang="en-US" b="1">
              <a:latin typeface="Consolas" panose="020B0609020204030204" pitchFamily="49" charset="0"/>
            </a:endParaRPr>
          </a:p>
        </p:txBody>
      </p:sp>
      <p:sp>
        <p:nvSpPr>
          <p:cNvPr id="1003532" name="Rectangle 12"/>
          <p:cNvSpPr>
            <a:spLocks noGrp="1" noChangeArrowheads="1"/>
          </p:cNvSpPr>
          <p:nvPr>
            <p:ph type="title"/>
          </p:nvPr>
        </p:nvSpPr>
        <p:spPr>
          <a:xfrm>
            <a:off x="323850" y="188913"/>
            <a:ext cx="4608513" cy="641350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zh-CN">
                <a:solidFill>
                  <a:srgbClr val="993300"/>
                </a:solidFill>
              </a:rPr>
              <a:t>trapz </a:t>
            </a:r>
            <a:r>
              <a:rPr lang="zh-CN" altLang="en-US">
                <a:solidFill>
                  <a:srgbClr val="993300"/>
                </a:solidFill>
              </a:rPr>
              <a:t>举例</a:t>
            </a:r>
          </a:p>
        </p:txBody>
      </p:sp>
      <p:graphicFrame>
        <p:nvGraphicFramePr>
          <p:cNvPr id="1003533" name="Object 13"/>
          <p:cNvGraphicFramePr>
            <a:graphicFrameLocks noChangeAspect="1"/>
          </p:cNvGraphicFramePr>
          <p:nvPr/>
        </p:nvGraphicFramePr>
        <p:xfrm>
          <a:off x="3132138" y="1844675"/>
          <a:ext cx="2339975" cy="1117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8286" name="Equation" r:id="rId4" imgW="825480" imgH="393480" progId="Equation.DSMT4">
                  <p:embed/>
                </p:oleObj>
              </mc:Choice>
              <mc:Fallback>
                <p:oleObj name="Equation" r:id="rId4" imgW="82548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32138" y="1844675"/>
                        <a:ext cx="2339975" cy="111760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0033CC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59397085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B3E0A-5BB5-4100-857E-967B1F20C5DF}" type="slidenum">
              <a:rPr lang="zh-CN" altLang="en-US"/>
              <a:pPr/>
              <a:t>9</a:t>
            </a:fld>
            <a:endParaRPr lang="en-US" altLang="zh-CN"/>
          </a:p>
        </p:txBody>
      </p:sp>
      <p:sp>
        <p:nvSpPr>
          <p:cNvPr id="1004546" name="Text Box 2"/>
          <p:cNvSpPr txBox="1">
            <a:spLocks noChangeArrowheads="1"/>
          </p:cNvSpPr>
          <p:nvPr/>
        </p:nvSpPr>
        <p:spPr bwMode="auto">
          <a:xfrm>
            <a:off x="755650" y="1700213"/>
            <a:ext cx="7777163" cy="1012825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15000"/>
              </a:lnSpc>
            </a:pPr>
            <a:r>
              <a:rPr lang="en-US" altLang="zh-CN" sz="2800" b="1">
                <a:solidFill>
                  <a:srgbClr val="0000FF"/>
                </a:solidFill>
                <a:latin typeface="Consolas" panose="020B0609020204030204" pitchFamily="49" charset="0"/>
                <a:ea typeface="黑体" panose="02010609060101010101" pitchFamily="49" charset="-122"/>
              </a:rPr>
              <a:t>quad(f,a,b,tol)</a:t>
            </a:r>
          </a:p>
          <a:p>
            <a:pPr>
              <a:lnSpc>
                <a:spcPct val="115000"/>
              </a:lnSpc>
            </a:pPr>
            <a:r>
              <a:rPr lang="en-US" altLang="zh-CN" b="1" i="1">
                <a:latin typeface="Times New Roman" panose="02020603050405020304" pitchFamily="18" charset="0"/>
                <a:ea typeface="黑体" panose="02010609060101010101" pitchFamily="49" charset="-122"/>
              </a:rPr>
              <a:t> f </a:t>
            </a:r>
            <a:r>
              <a:rPr lang="en-US" altLang="zh-CN" b="1">
                <a:latin typeface="Times New Roman" panose="02020603050405020304" pitchFamily="18" charset="0"/>
                <a:ea typeface="黑体" panose="02010609060101010101" pitchFamily="49" charset="-122"/>
              </a:rPr>
              <a:t>= </a:t>
            </a:r>
            <a:r>
              <a:rPr lang="en-US" altLang="zh-CN" b="1" i="1">
                <a:latin typeface="Times New Roman" panose="02020603050405020304" pitchFamily="18" charset="0"/>
                <a:ea typeface="黑体" panose="02010609060101010101" pitchFamily="49" charset="-122"/>
              </a:rPr>
              <a:t>f</a:t>
            </a:r>
            <a:r>
              <a:rPr lang="en-US" altLang="zh-CN" b="1">
                <a:latin typeface="Times New Roman" panose="02020603050405020304" pitchFamily="18" charset="0"/>
                <a:ea typeface="黑体" panose="02010609060101010101" pitchFamily="49" charset="-122"/>
              </a:rPr>
              <a:t>(</a:t>
            </a:r>
            <a:r>
              <a:rPr lang="en-US" altLang="zh-CN" b="1" i="1">
                <a:latin typeface="Times New Roman" panose="02020603050405020304" pitchFamily="18" charset="0"/>
                <a:ea typeface="黑体" panose="02010609060101010101" pitchFamily="49" charset="-122"/>
              </a:rPr>
              <a:t>x</a:t>
            </a:r>
            <a:r>
              <a:rPr lang="en-US" altLang="zh-CN" b="1">
                <a:latin typeface="Times New Roman" panose="02020603050405020304" pitchFamily="18" charset="0"/>
                <a:ea typeface="黑体" panose="02010609060101010101" pitchFamily="49" charset="-122"/>
              </a:rPr>
              <a:t>) </a:t>
            </a:r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为被积函数，</a:t>
            </a:r>
            <a:r>
              <a:rPr lang="en-US" altLang="zh-CN" b="1">
                <a:latin typeface="Times New Roman" panose="02020603050405020304" pitchFamily="18" charset="0"/>
                <a:ea typeface="黑体" panose="02010609060101010101" pitchFamily="49" charset="-122"/>
              </a:rPr>
              <a:t>[</a:t>
            </a:r>
            <a:r>
              <a:rPr lang="en-US" altLang="zh-CN" b="1" i="1">
                <a:latin typeface="Times New Roman" panose="02020603050405020304" pitchFamily="18" charset="0"/>
                <a:ea typeface="黑体" panose="02010609060101010101" pitchFamily="49" charset="-122"/>
              </a:rPr>
              <a:t>a</a:t>
            </a:r>
            <a:r>
              <a:rPr lang="en-US" altLang="zh-CN" b="1">
                <a:latin typeface="Times New Roman" panose="02020603050405020304" pitchFamily="18" charset="0"/>
                <a:ea typeface="黑体" panose="02010609060101010101" pitchFamily="49" charset="-122"/>
              </a:rPr>
              <a:t>,</a:t>
            </a:r>
            <a:r>
              <a:rPr lang="en-US" altLang="zh-CN" b="1" i="1">
                <a:latin typeface="Times New Roman" panose="02020603050405020304" pitchFamily="18" charset="0"/>
                <a:ea typeface="黑体" panose="02010609060101010101" pitchFamily="49" charset="-122"/>
              </a:rPr>
              <a:t>b</a:t>
            </a:r>
            <a:r>
              <a:rPr lang="en-US" altLang="zh-CN" b="1">
                <a:latin typeface="Times New Roman" panose="02020603050405020304" pitchFamily="18" charset="0"/>
                <a:ea typeface="黑体" panose="02010609060101010101" pitchFamily="49" charset="-122"/>
              </a:rPr>
              <a:t>] </a:t>
            </a:r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为积分区间，</a:t>
            </a:r>
            <a:r>
              <a:rPr lang="en-US" altLang="zh-CN" b="1">
                <a:latin typeface="Times New Roman" panose="02020603050405020304" pitchFamily="18" charset="0"/>
                <a:ea typeface="黑体" panose="02010609060101010101" pitchFamily="49" charset="-122"/>
              </a:rPr>
              <a:t>tol</a:t>
            </a:r>
            <a:r>
              <a:rPr lang="en-US" altLang="zh-CN" b="1" i="1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为计算精度</a:t>
            </a:r>
          </a:p>
        </p:txBody>
      </p:sp>
      <p:sp>
        <p:nvSpPr>
          <p:cNvPr id="1004547" name="Text Box 3"/>
          <p:cNvSpPr txBox="1">
            <a:spLocks noChangeArrowheads="1"/>
          </p:cNvSpPr>
          <p:nvPr/>
        </p:nvSpPr>
        <p:spPr bwMode="auto">
          <a:xfrm>
            <a:off x="1042988" y="5516563"/>
            <a:ext cx="3600450" cy="476250"/>
          </a:xfrm>
          <a:prstGeom prst="rect">
            <a:avLst/>
          </a:prstGeom>
          <a:noFill/>
          <a:ln w="19050">
            <a:solidFill>
              <a:schemeClr val="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>
            <a:spAutoFit/>
          </a:bodyPr>
          <a:lstStyle/>
          <a:p>
            <a:pPr algn="ctr"/>
            <a:r>
              <a:rPr lang="zh-CN" altLang="en-US" b="1">
                <a:solidFill>
                  <a:srgbClr val="0000FF"/>
                </a:solidFill>
                <a:ea typeface="黑体" panose="02010609060101010101" pitchFamily="49" charset="-122"/>
              </a:rPr>
              <a:t>将自变量看成是向量！</a:t>
            </a:r>
          </a:p>
        </p:txBody>
      </p:sp>
      <p:graphicFrame>
        <p:nvGraphicFramePr>
          <p:cNvPr id="1004548" name="Object 4"/>
          <p:cNvGraphicFramePr>
            <a:graphicFrameLocks noChangeAspect="1"/>
          </p:cNvGraphicFramePr>
          <p:nvPr/>
        </p:nvGraphicFramePr>
        <p:xfrm>
          <a:off x="6372225" y="333375"/>
          <a:ext cx="2520950" cy="1216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9310" name="Equation" r:id="rId4" imgW="685800" imgH="330120" progId="Equation.DSMT4">
                  <p:embed/>
                </p:oleObj>
              </mc:Choice>
              <mc:Fallback>
                <p:oleObj name="Equation" r:id="rId4" imgW="685800" imgH="3301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72225" y="333375"/>
                        <a:ext cx="2520950" cy="121602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28575">
                        <a:solidFill>
                          <a:schemeClr val="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04550" name="Rectangle 6"/>
          <p:cNvSpPr>
            <a:spLocks noChangeArrowheads="1"/>
          </p:cNvSpPr>
          <p:nvPr/>
        </p:nvSpPr>
        <p:spPr bwMode="auto">
          <a:xfrm>
            <a:off x="611188" y="3068638"/>
            <a:ext cx="8281987" cy="2268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99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15000"/>
              </a:lnSpc>
              <a:buClr>
                <a:schemeClr val="hlink"/>
              </a:buClr>
              <a:buSzPct val="90000"/>
              <a:buFont typeface="Wingdings" panose="05000000000000000000" pitchFamily="2" charset="2"/>
              <a:buChar char="l"/>
            </a:pPr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 不用自己分割积分区间</a:t>
            </a:r>
            <a:endParaRPr lang="en-US" altLang="zh-CN" b="1"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>
              <a:lnSpc>
                <a:spcPct val="115000"/>
              </a:lnSpc>
              <a:buClr>
                <a:schemeClr val="hlink"/>
              </a:buClr>
              <a:buSzPct val="90000"/>
              <a:buFont typeface="Wingdings" panose="05000000000000000000" pitchFamily="2" charset="2"/>
              <a:buChar char="l"/>
            </a:pPr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 可以指定计算精度，若不指定，缺省精度是 </a:t>
            </a:r>
            <a:r>
              <a:rPr lang="zh-CN" altLang="en-US" sz="2600" b="1">
                <a:solidFill>
                  <a:srgbClr val="0000FF"/>
                </a:solidFill>
                <a:latin typeface="Consolas" panose="020B0609020204030204" pitchFamily="49" charset="0"/>
                <a:ea typeface="黑体" panose="02010609060101010101" pitchFamily="49" charset="-122"/>
              </a:rPr>
              <a:t>10</a:t>
            </a:r>
            <a:r>
              <a:rPr lang="en-US" altLang="zh-CN" sz="2600" b="1" baseline="30000">
                <a:solidFill>
                  <a:srgbClr val="0000FF"/>
                </a:solidFill>
                <a:latin typeface="Consolas" panose="020B0609020204030204" pitchFamily="49" charset="0"/>
                <a:ea typeface="黑体" panose="02010609060101010101" pitchFamily="49" charset="-122"/>
              </a:rPr>
              <a:t>-6</a:t>
            </a:r>
            <a:endParaRPr lang="en-US" altLang="zh-CN" b="1">
              <a:solidFill>
                <a:srgbClr val="0000FF"/>
              </a:solidFill>
              <a:latin typeface="Consolas" panose="020B0609020204030204" pitchFamily="49" charset="0"/>
              <a:ea typeface="黑体" panose="02010609060101010101" pitchFamily="49" charset="-122"/>
            </a:endParaRPr>
          </a:p>
          <a:p>
            <a:pPr>
              <a:lnSpc>
                <a:spcPct val="115000"/>
              </a:lnSpc>
              <a:buClr>
                <a:schemeClr val="hlink"/>
              </a:buClr>
              <a:buSzPct val="90000"/>
              <a:buFont typeface="Wingdings" panose="05000000000000000000" pitchFamily="2" charset="2"/>
              <a:buChar char="l"/>
            </a:pPr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 精度越高，函数运行的时间越长</a:t>
            </a:r>
          </a:p>
          <a:p>
            <a:pPr>
              <a:lnSpc>
                <a:spcPct val="115000"/>
              </a:lnSpc>
              <a:buClr>
                <a:schemeClr val="hlink"/>
              </a:buClr>
              <a:buSzPct val="90000"/>
              <a:buFont typeface="Wingdings" panose="05000000000000000000" pitchFamily="2" charset="2"/>
              <a:buChar char="l"/>
            </a:pPr>
            <a:r>
              <a:rPr lang="en-US" altLang="zh-CN" sz="2600" b="1" i="1">
                <a:latin typeface="Times New Roman" panose="02020603050405020304" pitchFamily="18" charset="0"/>
                <a:ea typeface="黑体" panose="02010609060101010101" pitchFamily="49" charset="-122"/>
              </a:rPr>
              <a:t> f  </a:t>
            </a:r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是函数句柄，也可用字符串表示（不推荐），</a:t>
            </a:r>
            <a:b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</a:br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    其中涉及的运算必须采用</a:t>
            </a:r>
            <a:r>
              <a:rPr lang="zh-CN" altLang="en-US" b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数组运算</a:t>
            </a:r>
            <a:endParaRPr lang="zh-CN" altLang="en-US" b="1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1004551" name="Rectangle 7"/>
          <p:cNvSpPr>
            <a:spLocks noGrp="1" noChangeArrowheads="1"/>
          </p:cNvSpPr>
          <p:nvPr>
            <p:ph type="title"/>
          </p:nvPr>
        </p:nvSpPr>
        <p:spPr>
          <a:xfrm>
            <a:off x="323850" y="188913"/>
            <a:ext cx="4608513" cy="641350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zh-CN">
                <a:solidFill>
                  <a:srgbClr val="993300"/>
                </a:solidFill>
              </a:rPr>
              <a:t>quad</a:t>
            </a:r>
          </a:p>
        </p:txBody>
      </p:sp>
      <p:sp>
        <p:nvSpPr>
          <p:cNvPr id="1004556" name="Rectangle 12"/>
          <p:cNvSpPr>
            <a:spLocks noChangeArrowheads="1"/>
          </p:cNvSpPr>
          <p:nvPr/>
        </p:nvSpPr>
        <p:spPr bwMode="auto">
          <a:xfrm>
            <a:off x="179388" y="1052513"/>
            <a:ext cx="432117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>
            <a:spAutoFit/>
          </a:bodyPr>
          <a:lstStyle>
            <a:lvl1pPr>
              <a:defRPr kumimoji="1" sz="3600" b="1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>
              <a:defRPr kumimoji="1" sz="3600" b="1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>
              <a:defRPr kumimoji="1" sz="3600" b="1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>
              <a:defRPr kumimoji="1" sz="3600" b="1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>
              <a:defRPr kumimoji="1" sz="3600" b="1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>
              <a:buClr>
                <a:srgbClr val="0000FF"/>
              </a:buClr>
              <a:buFont typeface="Wingdings" panose="05000000000000000000" pitchFamily="2" charset="2"/>
              <a:buChar char="l"/>
            </a:pPr>
            <a:r>
              <a:rPr lang="zh-CN" altLang="en-US" sz="2800">
                <a:solidFill>
                  <a:schemeClr val="tx1"/>
                </a:solidFill>
                <a:ea typeface="黑体" panose="02010609060101010101" pitchFamily="49" charset="-122"/>
              </a:rPr>
              <a:t> 自适应抛物线法</a:t>
            </a:r>
            <a:endParaRPr lang="zh-CN" altLang="en-US" sz="2800">
              <a:solidFill>
                <a:srgbClr val="0000FF"/>
              </a:solidFill>
              <a:latin typeface="Consolas" panose="020B0609020204030204" pitchFamily="49" charset="0"/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118136824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4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045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4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0045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4547" grpId="0" animBg="1" autoUpdateAnimBg="0"/>
      <p:bldP spid="1004550" grpId="0"/>
    </p:bldLst>
  </p:timing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imes New Roman"/>
        <a:ea typeface="宋体"/>
        <a:cs typeface=""/>
      </a:majorFont>
      <a:minorFont>
        <a:latin typeface="Times New Roman"/>
        <a:ea typeface="黑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zh-CN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anose="020B0604030504040204" pitchFamily="34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zh-CN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anose="020B0604030504040204" pitchFamily="34" charset="0"/>
            <a:ea typeface="宋体" panose="02010600030101010101" pitchFamily="2" charset="-122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8730</TotalTime>
  <Words>644</Words>
  <Application>Microsoft Office PowerPoint</Application>
  <PresentationFormat>全屏显示(4:3)</PresentationFormat>
  <Paragraphs>135</Paragraphs>
  <Slides>16</Slides>
  <Notes>16</Notes>
  <HiddenSlides>0</HiddenSlides>
  <MMClips>0</MMClips>
  <ScaleCrop>false</ScaleCrop>
  <HeadingPairs>
    <vt:vector size="8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16</vt:i4>
      </vt:variant>
    </vt:vector>
  </HeadingPairs>
  <TitlesOfParts>
    <vt:vector size="27" baseType="lpstr">
      <vt:lpstr>黑体</vt:lpstr>
      <vt:lpstr>宋体</vt:lpstr>
      <vt:lpstr>Arial</vt:lpstr>
      <vt:lpstr>Consolas</vt:lpstr>
      <vt:lpstr>Courier New</vt:lpstr>
      <vt:lpstr>Symbol</vt:lpstr>
      <vt:lpstr>Tahoma</vt:lpstr>
      <vt:lpstr>Times New Roman</vt:lpstr>
      <vt:lpstr>Wingdings</vt:lpstr>
      <vt:lpstr>Blends</vt:lpstr>
      <vt:lpstr>Equation</vt:lpstr>
      <vt:lpstr>第一讲</vt:lpstr>
      <vt:lpstr>矩形区域二重积分</vt:lpstr>
      <vt:lpstr>矩形区域二重积分</vt:lpstr>
      <vt:lpstr>矩形区域二重积分</vt:lpstr>
      <vt:lpstr>矩形区域二重积分</vt:lpstr>
      <vt:lpstr>Matlab积分函数</vt:lpstr>
      <vt:lpstr>trapz</vt:lpstr>
      <vt:lpstr>trapz 举例</vt:lpstr>
      <vt:lpstr>quad</vt:lpstr>
      <vt:lpstr>quad 举例</vt:lpstr>
      <vt:lpstr>integral</vt:lpstr>
      <vt:lpstr>integral2</vt:lpstr>
      <vt:lpstr>integral2</vt:lpstr>
      <vt:lpstr>int</vt:lpstr>
      <vt:lpstr>数值实验</vt:lpstr>
      <vt:lpstr>数值实验</vt:lpstr>
    </vt:vector>
  </TitlesOfParts>
  <Company>联想（北京）有限公司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/>
  <cp:lastModifiedBy>net fish</cp:lastModifiedBy>
  <cp:revision>916</cp:revision>
  <cp:lastPrinted>1601-01-01T00:00:00Z</cp:lastPrinted>
  <dcterms:created xsi:type="dcterms:W3CDTF">2005-02-05T01:21:04Z</dcterms:created>
  <dcterms:modified xsi:type="dcterms:W3CDTF">2017-02-28T08:49:44Z</dcterms:modified>
</cp:coreProperties>
</file>