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sldIdLst>
    <p:sldId id="803" r:id="rId2"/>
    <p:sldId id="800" r:id="rId3"/>
    <p:sldId id="790" r:id="rId4"/>
    <p:sldId id="791" r:id="rId5"/>
    <p:sldId id="792" r:id="rId6"/>
    <p:sldId id="793" r:id="rId7"/>
    <p:sldId id="795" r:id="rId8"/>
    <p:sldId id="802" r:id="rId9"/>
    <p:sldId id="797" r:id="rId10"/>
    <p:sldId id="798" r:id="rId11"/>
    <p:sldId id="799" r:id="rId12"/>
    <p:sldId id="80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FF00"/>
    <a:srgbClr val="0033CC"/>
    <a:srgbClr val="FF3300"/>
    <a:srgbClr val="CC9900"/>
    <a:srgbClr val="0066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 autoAdjust="0"/>
    <p:restoredTop sz="86364" autoAdjust="0"/>
  </p:normalViewPr>
  <p:slideViewPr>
    <p:cSldViewPr>
      <p:cViewPr varScale="1">
        <p:scale>
          <a:sx n="85" d="100"/>
          <a:sy n="85" d="100"/>
        </p:scale>
        <p:origin x="58" y="29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zh-CN" altLang="en-US"/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endParaRPr lang="en-US" altLang="zh-CN"/>
          </a:p>
        </p:txBody>
      </p:sp>
      <p:sp>
        <p:nvSpPr>
          <p:cNvPr id="466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6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en-US" altLang="zh-CN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fld id="{6DC2B097-C29F-4276-B619-F215DF97569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132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71600" y="155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>
            <a:lvl1pPr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1F67A8-09EB-4EB4-AB8C-1B4BC733B34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304E1-5C97-4DCE-8E11-B8428E6A9CD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754585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5905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5905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E278A-75AE-41F6-8B99-FDAE8315499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9202199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853C1-4B39-4F78-A2E1-FA7C4237626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958560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91875C-7E39-43B5-BE7E-9F72B174B6F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26342215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135437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83125" y="1125538"/>
            <a:ext cx="4137025" cy="50403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1AE64E-CE72-4AE0-8543-34239BBFD719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87749501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69769-BD2C-4C08-89B5-9400B79DDD6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473748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769E9-13AE-417B-9F60-9908CE209E7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7978233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6FB81-4D96-4672-AFFD-57B88E266B32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0441878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5B7A2-E802-40F8-A482-33E128174A04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15498757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E5879-9DE8-4B2C-BB68-B37252D775ED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4719594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8"/>
          <p:cNvSpPr>
            <a:spLocks noChangeArrowheads="1"/>
          </p:cNvSpPr>
          <p:nvPr userDrawn="1"/>
        </p:nvSpPr>
        <p:spPr bwMode="gray">
          <a:xfrm>
            <a:off x="323850" y="836613"/>
            <a:ext cx="8496300" cy="36512"/>
          </a:xfrm>
          <a:prstGeom prst="rect">
            <a:avLst/>
          </a:prstGeom>
          <a:solidFill>
            <a:srgbClr val="00CCFF">
              <a:alpha val="5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162800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424862" cy="50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CN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AF343F6-3374-48E3-881D-DD3D0157FD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 kern="1200">
          <a:solidFill>
            <a:srgbClr val="0066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rgbClr val="006600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65175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2pPr>
      <a:lvl3pPr marL="1184275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3pPr>
      <a:lvl4pPr marL="160337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800" b="1" kern="1200">
          <a:solidFill>
            <a:schemeClr val="tx1"/>
          </a:solidFill>
          <a:latin typeface="Tahoma" panose="020B0604030504040204" pitchFamily="34" charset="0"/>
          <a:ea typeface="+mj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25E0DCC-2B14-42CB-B8D6-4848CA2C8321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1079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6466" y="1434566"/>
            <a:ext cx="3025031" cy="101566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r>
              <a:rPr lang="zh-CN" altLang="en-US" sz="6000" b="0" dirty="0" smtClean="0">
                <a:solidFill>
                  <a:schemeClr val="tx1"/>
                </a:solidFill>
                <a:ea typeface="黑体" panose="02010609060101010101" pitchFamily="49" charset="-122"/>
              </a:rPr>
              <a:t>第一讲</a:t>
            </a:r>
            <a:endParaRPr lang="zh-CN" altLang="en-US" sz="6000" b="0" dirty="0">
              <a:solidFill>
                <a:schemeClr val="tx1"/>
              </a:solidFill>
              <a:ea typeface="黑体" panose="02010609060101010101" pitchFamily="49" charset="-122"/>
            </a:endParaRPr>
          </a:p>
        </p:txBody>
      </p:sp>
      <p:sp>
        <p:nvSpPr>
          <p:cNvPr id="1079299" name="Rectangle 3"/>
          <p:cNvSpPr>
            <a:spLocks noChangeArrowheads="1"/>
          </p:cNvSpPr>
          <p:nvPr/>
        </p:nvSpPr>
        <p:spPr bwMode="auto">
          <a:xfrm>
            <a:off x="231775" y="3042353"/>
            <a:ext cx="8531225" cy="1006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6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数值积分及其应用</a:t>
            </a:r>
          </a:p>
        </p:txBody>
      </p:sp>
      <p:sp>
        <p:nvSpPr>
          <p:cNvPr id="1079301" name="Line 5"/>
          <p:cNvSpPr>
            <a:spLocks noChangeShapeType="1"/>
          </p:cNvSpPr>
          <p:nvPr/>
        </p:nvSpPr>
        <p:spPr bwMode="auto">
          <a:xfrm>
            <a:off x="323850" y="2492375"/>
            <a:ext cx="3167063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9" y="16913"/>
            <a:ext cx="3421677" cy="678239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843213" y="4365625"/>
            <a:ext cx="61563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ct val="20000"/>
              </a:spcAft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自适应数值积分</a:t>
            </a:r>
            <a:endParaRPr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451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8D05A-BDFA-44F0-809A-5378473DF5EC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自适应抛物线法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62915" name="Rectangle 3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问题：如何判断近似值的误差是否满足要求？</a:t>
            </a:r>
          </a:p>
        </p:txBody>
      </p:sp>
      <p:sp>
        <p:nvSpPr>
          <p:cNvPr id="1062916" name="Rectangle 4"/>
          <p:cNvSpPr>
            <a:spLocks noChangeArrowheads="1"/>
          </p:cNvSpPr>
          <p:nvPr/>
        </p:nvSpPr>
        <p:spPr bwMode="auto">
          <a:xfrm>
            <a:off x="468313" y="1628775"/>
            <a:ext cx="2951162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设给定的误差限为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</a:p>
        </p:txBody>
      </p:sp>
      <p:sp>
        <p:nvSpPr>
          <p:cNvPr id="1062917" name="Rectangle 5"/>
          <p:cNvSpPr>
            <a:spLocks noChangeArrowheads="1"/>
          </p:cNvSpPr>
          <p:nvPr/>
        </p:nvSpPr>
        <p:spPr bwMode="auto">
          <a:xfrm>
            <a:off x="323850" y="2278063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设当前计算区间为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，抛物线公式的计算误差：</a:t>
            </a:r>
          </a:p>
        </p:txBody>
      </p:sp>
      <p:graphicFrame>
        <p:nvGraphicFramePr>
          <p:cNvPr id="1062918" name="Object 6"/>
          <p:cNvGraphicFramePr>
            <a:graphicFrameLocks noChangeAspect="1"/>
          </p:cNvGraphicFramePr>
          <p:nvPr/>
        </p:nvGraphicFramePr>
        <p:xfrm>
          <a:off x="1560513" y="2781300"/>
          <a:ext cx="45196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88" name="Equation" r:id="rId3" imgW="2260440" imgH="419040" progId="Equation.DSMT4">
                  <p:embed/>
                </p:oleObj>
              </mc:Choice>
              <mc:Fallback>
                <p:oleObj name="Equation" r:id="rId3" imgW="2260440" imgH="419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513" y="2781300"/>
                        <a:ext cx="45196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2919" name="Rectangle 7"/>
          <p:cNvSpPr>
            <a:spLocks noChangeArrowheads="1"/>
          </p:cNvSpPr>
          <p:nvPr/>
        </p:nvSpPr>
        <p:spPr bwMode="auto">
          <a:xfrm>
            <a:off x="611188" y="3717925"/>
            <a:ext cx="7705725" cy="9779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将区间二等分后，在每个小区间上使用抛物线法，可得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新的近似值</a:t>
            </a:r>
            <a:endParaRPr lang="en-US" altLang="zh-CN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292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372029"/>
              </p:ext>
            </p:extLst>
          </p:nvPr>
        </p:nvGraphicFramePr>
        <p:xfrm>
          <a:off x="2339975" y="4221163"/>
          <a:ext cx="28940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89" name="Equation" r:id="rId5" imgW="1447560" imgH="266400" progId="Equation.DSMT4">
                  <p:embed/>
                </p:oleObj>
              </mc:Choice>
              <mc:Fallback>
                <p:oleObj name="Equation" r:id="rId5" imgW="1447560" imgH="266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221163"/>
                        <a:ext cx="28940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925" name="Object 13"/>
          <p:cNvGraphicFramePr>
            <a:graphicFrameLocks noChangeAspect="1"/>
          </p:cNvGraphicFramePr>
          <p:nvPr/>
        </p:nvGraphicFramePr>
        <p:xfrm>
          <a:off x="712788" y="4797425"/>
          <a:ext cx="63484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90" name="Equation" r:id="rId7" imgW="3174840" imgH="419040" progId="Equation.DSMT4">
                  <p:embed/>
                </p:oleObj>
              </mc:Choice>
              <mc:Fallback>
                <p:oleObj name="Equation" r:id="rId7" imgW="3174840" imgH="4190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4797425"/>
                        <a:ext cx="63484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926" name="Object 14"/>
          <p:cNvGraphicFramePr>
            <a:graphicFrameLocks noChangeAspect="1"/>
          </p:cNvGraphicFramePr>
          <p:nvPr/>
        </p:nvGraphicFramePr>
        <p:xfrm>
          <a:off x="1692275" y="5805488"/>
          <a:ext cx="4521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91" name="Equation" r:id="rId9" imgW="2260440" imgH="419040" progId="Equation.DSMT4">
                  <p:embed/>
                </p:oleObj>
              </mc:Choice>
              <mc:Fallback>
                <p:oleObj name="Equation" r:id="rId9" imgW="2260440" imgH="4190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805488"/>
                        <a:ext cx="45212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2927" name="AutoShape 15"/>
          <p:cNvSpPr>
            <a:spLocks noChangeArrowheads="1"/>
          </p:cNvSpPr>
          <p:nvPr/>
        </p:nvSpPr>
        <p:spPr bwMode="auto">
          <a:xfrm>
            <a:off x="663575" y="6021388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4AE8-AFC6-401B-9DAE-BDC7EF23438D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自适应抛物线法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63948" name="Rectangle 12"/>
          <p:cNvSpPr>
            <a:spLocks noChangeArrowheads="1"/>
          </p:cNvSpPr>
          <p:nvPr/>
        </p:nvSpPr>
        <p:spPr bwMode="auto">
          <a:xfrm>
            <a:off x="354013" y="1028700"/>
            <a:ext cx="6335712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当区间长度较小时，可假定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3951" name="Object 15"/>
          <p:cNvGraphicFramePr>
            <a:graphicFrameLocks noChangeAspect="1"/>
          </p:cNvGraphicFramePr>
          <p:nvPr/>
        </p:nvGraphicFramePr>
        <p:xfrm>
          <a:off x="4254500" y="1028700"/>
          <a:ext cx="2159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1" name="Equation" r:id="rId3" imgW="1079280" imgH="241200" progId="Equation.DSMT4">
                  <p:embed/>
                </p:oleObj>
              </mc:Choice>
              <mc:Fallback>
                <p:oleObj name="Equation" r:id="rId3" imgW="1079280" imgH="241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1028700"/>
                        <a:ext cx="2159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3952" name="AutoShape 16"/>
          <p:cNvSpPr>
            <a:spLocks noChangeArrowheads="1"/>
          </p:cNvSpPr>
          <p:nvPr/>
        </p:nvSpPr>
        <p:spPr bwMode="auto">
          <a:xfrm>
            <a:off x="354013" y="1747838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63953" name="Object 17"/>
          <p:cNvGraphicFramePr>
            <a:graphicFrameLocks noChangeAspect="1"/>
          </p:cNvGraphicFramePr>
          <p:nvPr/>
        </p:nvGraphicFramePr>
        <p:xfrm>
          <a:off x="1217613" y="1604963"/>
          <a:ext cx="492601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2" name="Equation" r:id="rId5" imgW="2463480" imgH="419040" progId="Equation.DSMT4">
                  <p:embed/>
                </p:oleObj>
              </mc:Choice>
              <mc:Fallback>
                <p:oleObj name="Equation" r:id="rId5" imgW="2463480" imgH="419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613" y="1604963"/>
                        <a:ext cx="492601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3954" name="AutoShape 18"/>
          <p:cNvSpPr>
            <a:spLocks noChangeArrowheads="1"/>
          </p:cNvSpPr>
          <p:nvPr/>
        </p:nvSpPr>
        <p:spPr bwMode="auto">
          <a:xfrm>
            <a:off x="354013" y="2755900"/>
            <a:ext cx="720725" cy="504825"/>
          </a:xfrm>
          <a:prstGeom prst="rightArrow">
            <a:avLst>
              <a:gd name="adj1" fmla="val 50000"/>
              <a:gd name="adj2" fmla="val 356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63955" name="Object 19"/>
          <p:cNvGraphicFramePr>
            <a:graphicFrameLocks noChangeAspect="1"/>
          </p:cNvGraphicFramePr>
          <p:nvPr/>
        </p:nvGraphicFramePr>
        <p:xfrm>
          <a:off x="1331913" y="2565400"/>
          <a:ext cx="44688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3" name="Equation" r:id="rId7" imgW="2234880" imgH="393480" progId="Equation.DSMT4">
                  <p:embed/>
                </p:oleObj>
              </mc:Choice>
              <mc:Fallback>
                <p:oleObj name="Equation" r:id="rId7" imgW="223488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565400"/>
                        <a:ext cx="4468812" cy="787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3956" name="Rectangle 20"/>
          <p:cNvSpPr>
            <a:spLocks noChangeArrowheads="1"/>
          </p:cNvSpPr>
          <p:nvPr/>
        </p:nvSpPr>
        <p:spPr bwMode="auto">
          <a:xfrm>
            <a:off x="250825" y="3499643"/>
            <a:ext cx="86416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根据“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误差等分布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原则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”，        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是否满足精度要求的判别准则是 </a:t>
            </a:r>
            <a:endParaRPr lang="en-US" altLang="zh-CN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3957" name="Object 21"/>
          <p:cNvGraphicFramePr>
            <a:graphicFrameLocks noChangeAspect="1"/>
          </p:cNvGraphicFramePr>
          <p:nvPr/>
        </p:nvGraphicFramePr>
        <p:xfrm>
          <a:off x="1331913" y="4437063"/>
          <a:ext cx="3703637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4" name="Equation" r:id="rId9" imgW="1854000" imgH="393480" progId="Equation.DSMT4">
                  <p:embed/>
                </p:oleObj>
              </mc:Choice>
              <mc:Fallback>
                <p:oleObj name="Equation" r:id="rId9" imgW="1854000" imgH="393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437063"/>
                        <a:ext cx="3703637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39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099274"/>
              </p:ext>
            </p:extLst>
          </p:nvPr>
        </p:nvGraphicFramePr>
        <p:xfrm>
          <a:off x="3848894" y="3475037"/>
          <a:ext cx="8112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5" name="Equation" r:id="rId11" imgW="406080" imgH="266400" progId="Equation.DSMT4">
                  <p:embed/>
                </p:oleObj>
              </mc:Choice>
              <mc:Fallback>
                <p:oleObj name="Equation" r:id="rId11" imgW="406080" imgH="266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8894" y="3475037"/>
                        <a:ext cx="811212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3959" name="Rectangle 23"/>
          <p:cNvSpPr>
            <a:spLocks noChangeArrowheads="1"/>
          </p:cNvSpPr>
          <p:nvPr/>
        </p:nvSpPr>
        <p:spPr bwMode="auto">
          <a:xfrm>
            <a:off x="250825" y="5661025"/>
            <a:ext cx="5472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zh-CN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为保险起见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，实际计算中可使用</a:t>
            </a:r>
            <a:endParaRPr lang="en-US" altLang="zh-CN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3960" name="Object 24"/>
          <p:cNvGraphicFramePr>
            <a:graphicFrameLocks noChangeAspect="1"/>
          </p:cNvGraphicFramePr>
          <p:nvPr/>
        </p:nvGraphicFramePr>
        <p:xfrm>
          <a:off x="4787900" y="5516563"/>
          <a:ext cx="3703638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056" name="Equation" r:id="rId13" imgW="1854000" imgH="393480" progId="Equation.DSMT4">
                  <p:embed/>
                </p:oleObj>
              </mc:Choice>
              <mc:Fallback>
                <p:oleObj name="Equation" r:id="rId13" imgW="1854000" imgH="39348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5516563"/>
                        <a:ext cx="3703638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54D76-6DCA-4D98-A684-0C57B4B3051A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自适应抛物线法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65987" name="Rectangle 3"/>
          <p:cNvSpPr>
            <a:spLocks noChangeArrowheads="1"/>
          </p:cNvSpPr>
          <p:nvPr/>
        </p:nvSpPr>
        <p:spPr bwMode="auto">
          <a:xfrm>
            <a:off x="468313" y="1628775"/>
            <a:ext cx="7775575" cy="5032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b="1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留作作业</a:t>
            </a:r>
            <a:endParaRPr lang="zh-CN" altLang="en-US" b="1">
              <a:latin typeface="Consolas" panose="020B0609020204030204" pitchFamily="49" charset="0"/>
              <a:ea typeface="黑体" panose="02010609060101010101" pitchFamily="49" charset="-122"/>
            </a:endParaRPr>
          </a:p>
        </p:txBody>
      </p:sp>
      <p:sp>
        <p:nvSpPr>
          <p:cNvPr id="1065988" name="Rectangle 4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算法：基于抛物线法的自适应数值积分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BDED-BE96-4232-8A42-72B3F7E57096}" type="slidenum">
              <a:rPr lang="zh-CN" altLang="en-US"/>
              <a:pPr/>
              <a:t>2</a:t>
            </a:fld>
            <a:endParaRPr lang="en-US" altLang="zh-CN" dirty="0"/>
          </a:p>
        </p:txBody>
      </p:sp>
      <p:sp>
        <p:nvSpPr>
          <p:cNvPr id="106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误差分析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64963" name="Rectangle 3"/>
          <p:cNvSpPr>
            <a:spLocks noChangeArrowheads="1"/>
          </p:cNvSpPr>
          <p:nvPr/>
        </p:nvSpPr>
        <p:spPr bwMode="auto">
          <a:xfrm>
            <a:off x="323850" y="908050"/>
            <a:ext cx="8496300" cy="236696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是定积分精确值，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是由梯形法计算出来的近似值，若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]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，则存在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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4964" name="Object 4"/>
          <p:cNvGraphicFramePr>
            <a:graphicFrameLocks noChangeAspect="1"/>
          </p:cNvGraphicFramePr>
          <p:nvPr/>
        </p:nvGraphicFramePr>
        <p:xfrm>
          <a:off x="2063750" y="2060575"/>
          <a:ext cx="36830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30" name="Equation" r:id="rId3" imgW="1663560" imgH="419040" progId="Equation.DSMT4">
                  <p:embed/>
                </p:oleObj>
              </mc:Choice>
              <mc:Fallback>
                <p:oleObj name="Equation" r:id="rId3" imgW="166356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060575"/>
                        <a:ext cx="36830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4965" name="Rectangle 5"/>
          <p:cNvSpPr>
            <a:spLocks noChangeArrowheads="1"/>
          </p:cNvSpPr>
          <p:nvPr/>
        </p:nvSpPr>
        <p:spPr bwMode="auto">
          <a:xfrm>
            <a:off x="323850" y="3573463"/>
            <a:ext cx="8496300" cy="236696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定理：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是定积分精确值，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S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n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是由抛物线法计算出来的近似值，若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f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[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]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，则存在 </a:t>
            </a:r>
            <a:r>
              <a:rPr lang="zh-CN" altLang="en-US" b="1">
                <a:sym typeface="Symbol" panose="05050102010706020507" pitchFamily="18" charset="2"/>
              </a:rPr>
              <a:t>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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a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b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，使得</a:t>
            </a: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64966" name="Object 6"/>
          <p:cNvGraphicFramePr>
            <a:graphicFrameLocks noChangeAspect="1"/>
          </p:cNvGraphicFramePr>
          <p:nvPr/>
        </p:nvGraphicFramePr>
        <p:xfrm>
          <a:off x="1993900" y="4652963"/>
          <a:ext cx="4244975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31" name="Equation" r:id="rId5" imgW="1917360" imgH="469800" progId="Equation.DSMT4">
                  <p:embed/>
                </p:oleObj>
              </mc:Choice>
              <mc:Fallback>
                <p:oleObj name="Equation" r:id="rId5" imgW="19173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4652963"/>
                        <a:ext cx="4244975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67" name="Object 7"/>
          <p:cNvGraphicFramePr>
            <a:graphicFrameLocks noChangeAspect="1"/>
          </p:cNvGraphicFramePr>
          <p:nvPr/>
        </p:nvGraphicFramePr>
        <p:xfrm>
          <a:off x="7235825" y="2060575"/>
          <a:ext cx="13493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32" name="Equation" r:id="rId7" imgW="609480" imgH="393480" progId="Equation.DSMT4">
                  <p:embed/>
                </p:oleObj>
              </mc:Choice>
              <mc:Fallback>
                <p:oleObj name="Equation" r:id="rId7" imgW="60948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060575"/>
                        <a:ext cx="134937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968" name="Object 8"/>
          <p:cNvGraphicFramePr>
            <a:graphicFrameLocks noChangeAspect="1"/>
          </p:cNvGraphicFramePr>
          <p:nvPr/>
        </p:nvGraphicFramePr>
        <p:xfrm>
          <a:off x="7308850" y="4868863"/>
          <a:ext cx="13493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33" name="Equation" r:id="rId9" imgW="609480" imgH="393480" progId="Equation.DSMT4">
                  <p:embed/>
                </p:oleObj>
              </mc:Choice>
              <mc:Fallback>
                <p:oleObj name="Equation" r:id="rId9" imgW="6094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4868863"/>
                        <a:ext cx="1349375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4969" name="Rectangle 9"/>
          <p:cNvSpPr>
            <a:spLocks noChangeArrowheads="1"/>
          </p:cNvSpPr>
          <p:nvPr/>
        </p:nvSpPr>
        <p:spPr bwMode="auto">
          <a:xfrm>
            <a:off x="323850" y="6083300"/>
            <a:ext cx="6696075" cy="469900"/>
          </a:xfrm>
          <a:prstGeom prst="rect">
            <a:avLst/>
          </a:prstGeom>
          <a:noFill/>
          <a:ln w="127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>
            <a:lvl1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66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Clr>
                <a:srgbClr val="FF3300"/>
              </a:buClr>
              <a:buFont typeface="Wingdings" panose="05000000000000000000" pitchFamily="2" charset="2"/>
              <a:buNone/>
            </a:pP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注：抛物线法事实上使用了 </a:t>
            </a:r>
            <a:r>
              <a:rPr lang="en-US" altLang="zh-CN" sz="2400" dirty="0">
                <a:solidFill>
                  <a:srgbClr val="0000FF"/>
                </a:solidFill>
                <a:ea typeface="黑体" panose="02010609060101010101" pitchFamily="49" charset="-122"/>
              </a:rPr>
              <a:t>2</a:t>
            </a:r>
            <a:r>
              <a:rPr lang="en-US" altLang="zh-CN" sz="2400" i="1" dirty="0">
                <a:solidFill>
                  <a:srgbClr val="0000FF"/>
                </a:solidFill>
                <a:ea typeface="黑体" panose="02010609060101010101" pitchFamily="49" charset="-122"/>
              </a:rPr>
              <a:t>n</a:t>
            </a:r>
            <a:r>
              <a:rPr lang="en-US" altLang="zh-CN" sz="2400" dirty="0">
                <a:solidFill>
                  <a:srgbClr val="0000FF"/>
                </a:solidFill>
                <a:ea typeface="黑体" panose="02010609060101010101" pitchFamily="49" charset="-122"/>
              </a:rPr>
              <a:t>+1</a:t>
            </a:r>
            <a:r>
              <a:rPr lang="en-US" altLang="zh-CN" sz="2400" dirty="0">
                <a:solidFill>
                  <a:schemeClr val="tx1"/>
                </a:solidFill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ea typeface="黑体" panose="02010609060101010101" pitchFamily="49" charset="-122"/>
              </a:rPr>
              <a:t>个节点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CCE0-4120-4D23-836A-89D0E842B738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自适应数值积分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46531" name="Rectangle 3"/>
          <p:cNvSpPr>
            <a:spLocks noChangeArrowheads="1"/>
          </p:cNvSpPr>
          <p:nvPr/>
        </p:nvSpPr>
        <p:spPr bwMode="auto">
          <a:xfrm>
            <a:off x="250825" y="908050"/>
            <a:ext cx="5616575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取等分点的缺点 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6533" name="Rectangle 5"/>
          <p:cNvSpPr>
            <a:spLocks noChangeArrowheads="1"/>
          </p:cNvSpPr>
          <p:nvPr/>
        </p:nvSpPr>
        <p:spPr bwMode="auto">
          <a:xfrm>
            <a:off x="539750" y="1628775"/>
            <a:ext cx="8351838" cy="9779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当被积函数在部分区域变化较剧烈，而其他部分变化较平缓时，采用等分点会增加工作量，效率低下。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6537" name="Rectangle 9"/>
          <p:cNvSpPr>
            <a:spLocks noChangeArrowheads="1"/>
          </p:cNvSpPr>
          <p:nvPr/>
        </p:nvSpPr>
        <p:spPr bwMode="auto">
          <a:xfrm>
            <a:off x="250825" y="2781300"/>
            <a:ext cx="5616575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Char char="l"/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 自适应数值积分 </a:t>
            </a:r>
            <a:endParaRPr lang="en-US" altLang="zh-CN" sz="28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6539" name="Rectangle 11"/>
          <p:cNvSpPr>
            <a:spLocks noChangeArrowheads="1"/>
          </p:cNvSpPr>
          <p:nvPr/>
        </p:nvSpPr>
        <p:spPr bwMode="auto">
          <a:xfrm>
            <a:off x="468313" y="3357563"/>
            <a:ext cx="8567737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变化剧烈的地方取较小步长，在变化平缓的地方取较大步长，使得在满足计算精度的前提下工作量尽可能小。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6541" name="Rectangle 13"/>
          <p:cNvSpPr>
            <a:spLocks noChangeArrowheads="1"/>
          </p:cNvSpPr>
          <p:nvPr/>
        </p:nvSpPr>
        <p:spPr bwMode="auto">
          <a:xfrm>
            <a:off x="539750" y="4868863"/>
            <a:ext cx="7920038" cy="9779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作业：试给出梯形法的递推计算公式：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T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</a:p>
          <a:p>
            <a:pPr>
              <a:lnSpc>
                <a:spcPct val="120000"/>
              </a:lnSpc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n=2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2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2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2</a:t>
            </a:r>
            <a:r>
              <a:rPr lang="en-US" altLang="zh-CN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..., 2</a:t>
            </a:r>
            <a:r>
              <a:rPr lang="en-US" altLang="zh-CN" b="1" i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...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，即对积分区间不断对分）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8E117-BA09-4322-AD1F-44542220F81A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自适应梯形法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47556" name="Rectangle 4"/>
          <p:cNvSpPr>
            <a:spLocks noChangeArrowheads="1"/>
          </p:cNvSpPr>
          <p:nvPr/>
        </p:nvSpPr>
        <p:spPr bwMode="auto">
          <a:xfrm>
            <a:off x="468313" y="1628775"/>
            <a:ext cx="8351837" cy="364331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取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当前积分区间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)=(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(2)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用梯形公式计算函数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在当前积分区间上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积分近似值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(3)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判断近似值的误差，若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满足要求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，则该值即为该区间上的计算结果，该区间的计算过程结束。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(4)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否则，将区间二等分：令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=(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+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)/2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分别将子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设为当前积分区间，重复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步骤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(2)-(4)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，直到它们的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计算误差满足要求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，然后将子区间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上的计算结果之和作为区间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上的计算结果；</a:t>
            </a:r>
          </a:p>
        </p:txBody>
      </p:sp>
      <p:sp>
        <p:nvSpPr>
          <p:cNvPr id="1047560" name="Rectangle 8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算法：基于梯形法的自适应数值积分</a:t>
            </a:r>
          </a:p>
        </p:txBody>
      </p:sp>
      <p:graphicFrame>
        <p:nvGraphicFramePr>
          <p:cNvPr id="1047561" name="Object 9"/>
          <p:cNvGraphicFramePr>
            <a:graphicFrameLocks noChangeAspect="1"/>
          </p:cNvGraphicFramePr>
          <p:nvPr/>
        </p:nvGraphicFramePr>
        <p:xfrm>
          <a:off x="2124075" y="5661025"/>
          <a:ext cx="419417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581" name="Equation" r:id="rId3" imgW="2057400" imgH="393480" progId="Equation.DSMT4">
                  <p:embed/>
                </p:oleObj>
              </mc:Choice>
              <mc:Fallback>
                <p:oleObj name="Equation" r:id="rId3" imgW="20574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5661025"/>
                        <a:ext cx="4194175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7563" name="Rectangle 11"/>
          <p:cNvSpPr>
            <a:spLocks noChangeArrowheads="1"/>
          </p:cNvSpPr>
          <p:nvPr/>
        </p:nvSpPr>
        <p:spPr bwMode="auto">
          <a:xfrm>
            <a:off x="468313" y="5516563"/>
            <a:ext cx="6624637" cy="9239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梯形公式：</a:t>
            </a:r>
            <a:r>
              <a:rPr lang="zh-CN" altLang="en-US" sz="3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54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4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7565" name="Rectangle 13"/>
          <p:cNvSpPr>
            <a:spLocks noChangeArrowheads="1"/>
          </p:cNvSpPr>
          <p:nvPr/>
        </p:nvSpPr>
        <p:spPr bwMode="auto">
          <a:xfrm>
            <a:off x="7164388" y="1052513"/>
            <a:ext cx="1635125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递归算法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BD664-A948-42DA-A90E-385FB37F4FDC}" type="slidenum">
              <a:rPr lang="zh-CN" altLang="en-US"/>
              <a:pPr/>
              <a:t>5</a:t>
            </a:fld>
            <a:endParaRPr lang="en-US" altLang="zh-CN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自适应梯形法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48580" name="Rectangle 4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问题：如何判断近似值的误差是否满足要求？</a:t>
            </a:r>
          </a:p>
        </p:txBody>
      </p:sp>
      <p:sp>
        <p:nvSpPr>
          <p:cNvPr id="1048584" name="Rectangle 8"/>
          <p:cNvSpPr>
            <a:spLocks noChangeArrowheads="1"/>
          </p:cNvSpPr>
          <p:nvPr/>
        </p:nvSpPr>
        <p:spPr bwMode="auto">
          <a:xfrm>
            <a:off x="468313" y="1700213"/>
            <a:ext cx="2951162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设给定的误差限为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</a:t>
            </a:r>
          </a:p>
        </p:txBody>
      </p:sp>
      <p:sp>
        <p:nvSpPr>
          <p:cNvPr id="1048586" name="Rectangle 10"/>
          <p:cNvSpPr>
            <a:spLocks noChangeArrowheads="1"/>
          </p:cNvSpPr>
          <p:nvPr/>
        </p:nvSpPr>
        <p:spPr bwMode="auto">
          <a:xfrm>
            <a:off x="323850" y="3141663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设当前计算区间为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，梯形公式的计算误差：</a:t>
            </a:r>
          </a:p>
        </p:txBody>
      </p:sp>
      <p:graphicFrame>
        <p:nvGraphicFramePr>
          <p:cNvPr id="1048587" name="Object 11"/>
          <p:cNvGraphicFramePr>
            <a:graphicFrameLocks noChangeAspect="1"/>
          </p:cNvGraphicFramePr>
          <p:nvPr/>
        </p:nvGraphicFramePr>
        <p:xfrm>
          <a:off x="2063750" y="3644900"/>
          <a:ext cx="43926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643" name="Equation" r:id="rId3" imgW="2197080" imgH="419040" progId="Equation.DSMT4">
                  <p:embed/>
                </p:oleObj>
              </mc:Choice>
              <mc:Fallback>
                <p:oleObj name="Equation" r:id="rId3" imgW="219708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3644900"/>
                        <a:ext cx="43926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589" name="Rectangle 13"/>
          <p:cNvSpPr>
            <a:spLocks noChangeArrowheads="1"/>
          </p:cNvSpPr>
          <p:nvPr/>
        </p:nvSpPr>
        <p:spPr bwMode="auto">
          <a:xfrm>
            <a:off x="684213" y="4581525"/>
            <a:ext cx="7705725" cy="4667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当区间长度较小时，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  <a:sym typeface="Symbol" panose="05050102010706020507" pitchFamily="18" charset="2"/>
              </a:rPr>
              <a:t>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可用中点 </a:t>
            </a:r>
            <a:r>
              <a:rPr lang="en-US" altLang="zh-CN" b="1" i="1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i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代替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48590" name="Rectangle 14"/>
          <p:cNvSpPr>
            <a:spLocks noChangeArrowheads="1"/>
          </p:cNvSpPr>
          <p:nvPr/>
        </p:nvSpPr>
        <p:spPr bwMode="auto">
          <a:xfrm>
            <a:off x="539750" y="5229225"/>
            <a:ext cx="813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用二阶差商近似二阶导数值（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49" charset="-122"/>
              </a:rPr>
              <a:t>Taylor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展开，板书），可得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8591" name="Object 15"/>
          <p:cNvGraphicFramePr>
            <a:graphicFrameLocks noChangeAspect="1"/>
          </p:cNvGraphicFramePr>
          <p:nvPr/>
        </p:nvGraphicFramePr>
        <p:xfrm>
          <a:off x="623888" y="5805488"/>
          <a:ext cx="55848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644" name="Equation" r:id="rId5" imgW="2793960" imgH="431640" progId="Equation.DSMT4">
                  <p:embed/>
                </p:oleObj>
              </mc:Choice>
              <mc:Fallback>
                <p:oleObj name="Equation" r:id="rId5" imgW="2793960" imgH="43164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5805488"/>
                        <a:ext cx="55848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592" name="Rectangle 16"/>
          <p:cNvSpPr>
            <a:spLocks noChangeArrowheads="1"/>
          </p:cNvSpPr>
          <p:nvPr/>
        </p:nvSpPr>
        <p:spPr bwMode="auto">
          <a:xfrm>
            <a:off x="468313" y="2276475"/>
            <a:ext cx="7704137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“</a:t>
            </a:r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误差等分布原则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”：小区间上的误差满足：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48597" name="Object 21"/>
          <p:cNvGraphicFramePr>
            <a:graphicFrameLocks noChangeAspect="1"/>
          </p:cNvGraphicFramePr>
          <p:nvPr/>
        </p:nvGraphicFramePr>
        <p:xfrm>
          <a:off x="6588125" y="2060575"/>
          <a:ext cx="147161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645" name="Equation" r:id="rId7" imgW="736560" imgH="393480" progId="Equation.DSMT4">
                  <p:embed/>
                </p:oleObj>
              </mc:Choice>
              <mc:Fallback>
                <p:oleObj name="Equation" r:id="rId7" imgW="736560" imgH="393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2060575"/>
                        <a:ext cx="1471613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029A-CE66-4635-A0DB-0862FAC6C9AC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自适应梯形法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50629" name="Rectangle 5"/>
          <p:cNvSpPr>
            <a:spLocks noChangeArrowheads="1"/>
          </p:cNvSpPr>
          <p:nvPr/>
        </p:nvSpPr>
        <p:spPr bwMode="auto">
          <a:xfrm>
            <a:off x="179388" y="2133600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Clr>
                <a:schemeClr val="hlink"/>
              </a:buClr>
              <a:buFont typeface="Wingdings" panose="05000000000000000000" pitchFamily="2" charset="2"/>
              <a:buChar char="l"/>
            </a:pP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 进一步改进</a:t>
            </a:r>
          </a:p>
        </p:txBody>
      </p:sp>
      <p:sp>
        <p:nvSpPr>
          <p:cNvPr id="1050631" name="Rectangle 7"/>
          <p:cNvSpPr>
            <a:spLocks noChangeArrowheads="1"/>
          </p:cNvSpPr>
          <p:nvPr/>
        </p:nvSpPr>
        <p:spPr bwMode="auto">
          <a:xfrm>
            <a:off x="2411413" y="1989138"/>
            <a:ext cx="5976937" cy="97872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由于需要计算中点的函数值，因此我们可以利用该函数值来给出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更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好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积分近似值</a:t>
            </a:r>
            <a:endParaRPr lang="en-US" altLang="zh-CN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aphicFrame>
        <p:nvGraphicFramePr>
          <p:cNvPr id="10506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269577"/>
              </p:ext>
            </p:extLst>
          </p:nvPr>
        </p:nvGraphicFramePr>
        <p:xfrm>
          <a:off x="684213" y="3068638"/>
          <a:ext cx="8062912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35" name="Equation" r:id="rId3" imgW="3632040" imgH="393480" progId="Equation.DSMT4">
                  <p:embed/>
                </p:oleObj>
              </mc:Choice>
              <mc:Fallback>
                <p:oleObj name="Equation" r:id="rId3" imgW="36320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068638"/>
                        <a:ext cx="8062912" cy="874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636" name="AutoShape 12"/>
          <p:cNvSpPr>
            <a:spLocks noChangeArrowheads="1"/>
          </p:cNvSpPr>
          <p:nvPr/>
        </p:nvSpPr>
        <p:spPr bwMode="auto">
          <a:xfrm>
            <a:off x="250825" y="1125538"/>
            <a:ext cx="576263" cy="503237"/>
          </a:xfrm>
          <a:prstGeom prst="rightArrow">
            <a:avLst>
              <a:gd name="adj1" fmla="val 50000"/>
              <a:gd name="adj2" fmla="val 28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0638" name="Rectangle 14"/>
          <p:cNvSpPr>
            <a:spLocks noChangeArrowheads="1"/>
          </p:cNvSpPr>
          <p:nvPr/>
        </p:nvSpPr>
        <p:spPr bwMode="auto">
          <a:xfrm>
            <a:off x="827088" y="1125538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近似值满足要求的判断准则 </a:t>
            </a:r>
          </a:p>
        </p:txBody>
      </p:sp>
      <p:graphicFrame>
        <p:nvGraphicFramePr>
          <p:cNvPr id="1050641" name="Object 17"/>
          <p:cNvGraphicFramePr>
            <a:graphicFrameLocks noChangeAspect="1"/>
          </p:cNvGraphicFramePr>
          <p:nvPr/>
        </p:nvGraphicFramePr>
        <p:xfrm>
          <a:off x="4787900" y="981075"/>
          <a:ext cx="40608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36" name="Equation" r:id="rId5" imgW="2031840" imgH="393480" progId="Equation.DSMT4">
                  <p:embed/>
                </p:oleObj>
              </mc:Choice>
              <mc:Fallback>
                <p:oleObj name="Equation" r:id="rId5" imgW="203184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981075"/>
                        <a:ext cx="4060825" cy="787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643" name="Rectangle 19"/>
          <p:cNvSpPr>
            <a:spLocks noChangeArrowheads="1"/>
          </p:cNvSpPr>
          <p:nvPr/>
        </p:nvSpPr>
        <p:spPr bwMode="auto">
          <a:xfrm>
            <a:off x="612775" y="4149725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误差：</a:t>
            </a:r>
          </a:p>
        </p:txBody>
      </p:sp>
      <p:graphicFrame>
        <p:nvGraphicFramePr>
          <p:cNvPr id="1050646" name="Object 22"/>
          <p:cNvGraphicFramePr>
            <a:graphicFrameLocks noChangeAspect="1"/>
          </p:cNvGraphicFramePr>
          <p:nvPr/>
        </p:nvGraphicFramePr>
        <p:xfrm>
          <a:off x="1619250" y="3933825"/>
          <a:ext cx="476567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37" name="Equation" r:id="rId7" imgW="2145960" imgH="393480" progId="Equation.DSMT4">
                  <p:embed/>
                </p:oleObj>
              </mc:Choice>
              <mc:Fallback>
                <p:oleObj name="Equation" r:id="rId7" imgW="2145960" imgH="393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933825"/>
                        <a:ext cx="4765675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650" name="AutoShape 26"/>
          <p:cNvSpPr>
            <a:spLocks noChangeArrowheads="1"/>
          </p:cNvSpPr>
          <p:nvPr/>
        </p:nvSpPr>
        <p:spPr bwMode="auto">
          <a:xfrm>
            <a:off x="250825" y="4941888"/>
            <a:ext cx="576263" cy="503237"/>
          </a:xfrm>
          <a:prstGeom prst="rightArrow">
            <a:avLst>
              <a:gd name="adj1" fmla="val 50000"/>
              <a:gd name="adj2" fmla="val 286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50651" name="Rectangle 27"/>
          <p:cNvSpPr>
            <a:spLocks noChangeArrowheads="1"/>
          </p:cNvSpPr>
          <p:nvPr/>
        </p:nvSpPr>
        <p:spPr bwMode="auto">
          <a:xfrm>
            <a:off x="827088" y="4941888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新近似值</a:t>
            </a:r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的误差判断准则 </a:t>
            </a:r>
          </a:p>
        </p:txBody>
      </p:sp>
      <p:graphicFrame>
        <p:nvGraphicFramePr>
          <p:cNvPr id="1050652" name="Object 28"/>
          <p:cNvGraphicFramePr>
            <a:graphicFrameLocks noChangeAspect="1"/>
          </p:cNvGraphicFramePr>
          <p:nvPr/>
        </p:nvGraphicFramePr>
        <p:xfrm>
          <a:off x="4643438" y="4797425"/>
          <a:ext cx="40608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38" name="Equation" r:id="rId9" imgW="2031840" imgH="393480" progId="Equation.DSMT4">
                  <p:embed/>
                </p:oleObj>
              </mc:Choice>
              <mc:Fallback>
                <p:oleObj name="Equation" r:id="rId9" imgW="2031840" imgH="39348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797425"/>
                        <a:ext cx="4060825" cy="787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0653" name="AutoShape 29"/>
          <p:cNvSpPr>
            <a:spLocks noChangeArrowheads="1"/>
          </p:cNvSpPr>
          <p:nvPr/>
        </p:nvSpPr>
        <p:spPr bwMode="auto">
          <a:xfrm>
            <a:off x="3708400" y="6021388"/>
            <a:ext cx="720725" cy="503237"/>
          </a:xfrm>
          <a:prstGeom prst="leftRightArrow">
            <a:avLst>
              <a:gd name="adj1" fmla="val 50000"/>
              <a:gd name="adj2" fmla="val 286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50659" name="Object 35"/>
          <p:cNvGraphicFramePr>
            <a:graphicFrameLocks noChangeAspect="1"/>
          </p:cNvGraphicFramePr>
          <p:nvPr/>
        </p:nvGraphicFramePr>
        <p:xfrm>
          <a:off x="4643438" y="5805488"/>
          <a:ext cx="4002087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739" name="Equation" r:id="rId11" imgW="1803240" imgH="393480" progId="Equation.DSMT4">
                  <p:embed/>
                </p:oleObj>
              </mc:Choice>
              <mc:Fallback>
                <p:oleObj name="Equation" r:id="rId11" imgW="1803240" imgH="39348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805488"/>
                        <a:ext cx="4002087" cy="874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814D-45E7-486B-B07F-D962096BED8D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自适应梯形法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56771" name="Rectangle 3"/>
          <p:cNvSpPr>
            <a:spLocks noChangeArrowheads="1"/>
          </p:cNvSpPr>
          <p:nvPr/>
        </p:nvSpPr>
        <p:spPr bwMode="auto">
          <a:xfrm>
            <a:off x="468313" y="1628775"/>
            <a:ext cx="7775575" cy="49212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function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trap_adap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a,fa,b,fb,tol,F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(a=b)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return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0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xc=(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a+b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)/2; h=b-a; T0=h*(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fa+fb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)/2;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(xc=a or xc=b)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return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T0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fc=F(xc); T1=(T0+fc*h)/2; err=|T1-T0|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 smtClean="0">
                <a:latin typeface="Consolas" panose="020B0609020204030204" pitchFamily="49" charset="0"/>
                <a:ea typeface="黑体" panose="02010609060101010101" pitchFamily="49" charset="-122"/>
              </a:rPr>
              <a:t>err&gt;h*</a:t>
            </a:r>
            <a:r>
              <a:rPr lang="en-US" altLang="zh-CN" b="1" dirty="0" err="1" smtClean="0">
                <a:latin typeface="Consolas" panose="020B0609020204030204" pitchFamily="49" charset="0"/>
                <a:ea typeface="黑体" panose="02010609060101010101" pitchFamily="49" charset="-122"/>
              </a:rPr>
              <a:t>tol</a:t>
            </a:r>
            <a:r>
              <a:rPr lang="en-US" altLang="zh-CN" b="1" dirty="0" smtClean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then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return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trap_adap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a,fa,xc,fc,tol,F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) +   </a:t>
            </a:r>
            <a:b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</a:b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         + 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trap_adap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(</a:t>
            </a:r>
            <a:r>
              <a:rPr lang="en-US" altLang="zh-CN" b="1" dirty="0" err="1">
                <a:latin typeface="Consolas" panose="020B0609020204030204" pitchFamily="49" charset="0"/>
                <a:ea typeface="黑体" panose="02010609060101010101" pitchFamily="49" charset="-122"/>
              </a:rPr>
              <a:t>xc,fc,b,fb,tol,F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)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else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return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T1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end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if</a:t>
            </a:r>
          </a:p>
          <a:p>
            <a:pPr>
              <a:lnSpc>
                <a:spcPct val="110000"/>
              </a:lnSpc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end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function</a:t>
            </a:r>
            <a:r>
              <a:rPr lang="en-US" altLang="zh-CN" b="1" dirty="0">
                <a:latin typeface="Consolas" panose="020B0609020204030204" pitchFamily="49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1056772" name="Rectangle 4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算法：基于梯形法的自适应数值积分</a:t>
            </a:r>
          </a:p>
        </p:txBody>
      </p:sp>
      <p:graphicFrame>
        <p:nvGraphicFramePr>
          <p:cNvPr id="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410432"/>
              </p:ext>
            </p:extLst>
          </p:nvPr>
        </p:nvGraphicFramePr>
        <p:xfrm>
          <a:off x="7108717" y="1305984"/>
          <a:ext cx="15494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992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8717" y="1305984"/>
                        <a:ext cx="1549400" cy="874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814D-45E7-486B-B07F-D962096BED8D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dirty="0">
                <a:solidFill>
                  <a:srgbClr val="993300"/>
                </a:solidFill>
                <a:sym typeface="Symbol" panose="05050102010706020507" pitchFamily="18" charset="2"/>
              </a:rPr>
              <a:t>自适应梯形</a:t>
            </a:r>
            <a:r>
              <a:rPr lang="zh-CN" altLang="en-US" dirty="0" smtClean="0">
                <a:solidFill>
                  <a:srgbClr val="993300"/>
                </a:solidFill>
                <a:sym typeface="Symbol" panose="05050102010706020507" pitchFamily="18" charset="2"/>
              </a:rPr>
              <a:t>法举例</a:t>
            </a:r>
            <a:endParaRPr lang="zh-CN" altLang="en-US" dirty="0">
              <a:solidFill>
                <a:srgbClr val="9933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9512" y="1070707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例：用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自适应梯形法计算下面积分的近似值</a:t>
            </a:r>
            <a:endParaRPr lang="zh-CN" altLang="en-US" dirty="0"/>
          </a:p>
        </p:txBody>
      </p:sp>
      <p:graphicFrame>
        <p:nvGraphicFramePr>
          <p:cNvPr id="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23202"/>
              </p:ext>
            </p:extLst>
          </p:nvPr>
        </p:nvGraphicFramePr>
        <p:xfrm>
          <a:off x="1763688" y="1759496"/>
          <a:ext cx="17494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014" name="Equation" r:id="rId3" imgW="876240" imgH="393480" progId="Equation.DSMT4">
                  <p:embed/>
                </p:oleObj>
              </mc:Choice>
              <mc:Fallback>
                <p:oleObj name="Equation" r:id="rId3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759496"/>
                        <a:ext cx="1749425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/>
          <p:nvPr/>
        </p:nvSpPr>
        <p:spPr>
          <a:xfrm>
            <a:off x="6026543" y="2924944"/>
            <a:ext cx="2563522" cy="461665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altLang="zh-CN" b="1" dirty="0" err="1" smtClean="0">
                <a:solidFill>
                  <a:srgbClr val="0000FF"/>
                </a:solidFill>
                <a:latin typeface="Consolas" panose="020B0609020204030204" pitchFamily="49" charset="0"/>
                <a:ea typeface="黑体" panose="02010609060101010101" pitchFamily="49" charset="-122"/>
              </a:rPr>
              <a:t>ex_trap_adap.m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249034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0D95-0334-4289-9B87-2D678D962E8A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5472113" cy="641350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>
                <a:solidFill>
                  <a:srgbClr val="993300"/>
                </a:solidFill>
                <a:sym typeface="Symbol" panose="05050102010706020507" pitchFamily="18" charset="2"/>
              </a:rPr>
              <a:t>自适应抛物线法</a:t>
            </a:r>
            <a:endParaRPr lang="zh-CN" altLang="en-US">
              <a:solidFill>
                <a:srgbClr val="993300"/>
              </a:solidFill>
            </a:endParaRPr>
          </a:p>
        </p:txBody>
      </p:sp>
      <p:sp>
        <p:nvSpPr>
          <p:cNvPr id="1061893" name="Rectangle 5"/>
          <p:cNvSpPr>
            <a:spLocks noChangeArrowheads="1"/>
          </p:cNvSpPr>
          <p:nvPr/>
        </p:nvSpPr>
        <p:spPr bwMode="auto">
          <a:xfrm>
            <a:off x="468313" y="1628775"/>
            <a:ext cx="8351837" cy="3643313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(1)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取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当前积分区间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)=(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(2)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用抛物线公式计算函数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在当前积分区间上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的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积分近似值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；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(3)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判断近似值的误差，若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满足要求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，则该值即为该区间上的计算结果，该区间的计算过程结束。</a:t>
            </a:r>
          </a:p>
          <a:p>
            <a:pPr>
              <a:lnSpc>
                <a:spcPct val="110000"/>
              </a:lnSpc>
              <a:spcAft>
                <a:spcPct val="30000"/>
              </a:spcAft>
              <a:buClr>
                <a:srgbClr val="0000FF"/>
              </a:buClr>
              <a:buFont typeface="Wingdings" panose="05000000000000000000" pitchFamily="2" charset="2"/>
              <a:buNone/>
            </a:pP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(4)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否则，将区间二等分：令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=(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 +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)/2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分别将子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设为当前积分区间，重复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步骤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(2)-(4)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，直到它们的</a:t>
            </a:r>
            <a:r>
              <a:rPr lang="zh-CN" altLang="en-US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计算误差满足要求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，然后将子区间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和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c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上的计算结果之和作为区间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0 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lang="en-US" altLang="zh-CN" b="1" i="1" dirty="0">
                <a:latin typeface="Times New Roman" panose="02020603050405020304" pitchFamily="18" charset="0"/>
                <a:ea typeface="黑体" panose="02010609060101010101" pitchFamily="49" charset="-122"/>
              </a:rPr>
              <a:t>x</a:t>
            </a:r>
            <a:r>
              <a:rPr lang="en-US" altLang="zh-CN" b="1" baseline="-25000" dirty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en-US" altLang="zh-CN" b="1" dirty="0">
                <a:latin typeface="Times New Roman" panose="02020603050405020304" pitchFamily="18" charset="0"/>
                <a:ea typeface="黑体" panose="02010609060101010101" pitchFamily="49" charset="-122"/>
              </a:rPr>
              <a:t>) </a:t>
            </a:r>
            <a:r>
              <a:rPr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上的计算结果；</a:t>
            </a:r>
          </a:p>
        </p:txBody>
      </p:sp>
      <p:graphicFrame>
        <p:nvGraphicFramePr>
          <p:cNvPr id="1061894" name="Object 6"/>
          <p:cNvGraphicFramePr>
            <a:graphicFrameLocks noChangeAspect="1"/>
          </p:cNvGraphicFramePr>
          <p:nvPr/>
        </p:nvGraphicFramePr>
        <p:xfrm>
          <a:off x="2411413" y="5661025"/>
          <a:ext cx="59023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913" name="Equation" r:id="rId3" imgW="2895480" imgH="457200" progId="Equation.DSMT4">
                  <p:embed/>
                </p:oleObj>
              </mc:Choice>
              <mc:Fallback>
                <p:oleObj name="Equation" r:id="rId3" imgW="28954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661025"/>
                        <a:ext cx="5902325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1895" name="Rectangle 7"/>
          <p:cNvSpPr>
            <a:spLocks noChangeArrowheads="1"/>
          </p:cNvSpPr>
          <p:nvPr/>
        </p:nvSpPr>
        <p:spPr bwMode="auto">
          <a:xfrm>
            <a:off x="395288" y="5516563"/>
            <a:ext cx="2232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抛物线公式：</a:t>
            </a:r>
            <a:r>
              <a:rPr lang="zh-CN" altLang="en-US" sz="36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54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4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61896" name="Rectangle 8"/>
          <p:cNvSpPr>
            <a:spLocks noChangeArrowheads="1"/>
          </p:cNvSpPr>
          <p:nvPr/>
        </p:nvSpPr>
        <p:spPr bwMode="auto">
          <a:xfrm>
            <a:off x="323850" y="1052513"/>
            <a:ext cx="6696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b="1">
                <a:latin typeface="Times New Roman" panose="02020603050405020304" pitchFamily="18" charset="0"/>
                <a:ea typeface="黑体" panose="02010609060101010101" pitchFamily="49" charset="-122"/>
              </a:rPr>
              <a:t>算法：基于抛物线法的自适应数值积分</a:t>
            </a:r>
          </a:p>
        </p:txBody>
      </p:sp>
      <p:sp>
        <p:nvSpPr>
          <p:cNvPr id="1061897" name="Rectangle 9"/>
          <p:cNvSpPr>
            <a:spLocks noChangeArrowheads="1"/>
          </p:cNvSpPr>
          <p:nvPr/>
        </p:nvSpPr>
        <p:spPr bwMode="auto">
          <a:xfrm>
            <a:off x="7164388" y="1052513"/>
            <a:ext cx="1635125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递归算法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宋体"/>
        <a:cs typeface=""/>
      </a:majorFont>
      <a:minorFont>
        <a:latin typeface="Times New Roman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8824</TotalTime>
  <Words>882</Words>
  <Application>Microsoft Office PowerPoint</Application>
  <PresentationFormat>全屏显示(4:3)</PresentationFormat>
  <Paragraphs>85</Paragraphs>
  <Slides>12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黑体</vt:lpstr>
      <vt:lpstr>宋体</vt:lpstr>
      <vt:lpstr>Arial</vt:lpstr>
      <vt:lpstr>Consolas</vt:lpstr>
      <vt:lpstr>Symbol</vt:lpstr>
      <vt:lpstr>Tahoma</vt:lpstr>
      <vt:lpstr>Times New Roman</vt:lpstr>
      <vt:lpstr>Wingdings</vt:lpstr>
      <vt:lpstr>Blends</vt:lpstr>
      <vt:lpstr>Equation</vt:lpstr>
      <vt:lpstr>第一讲</vt:lpstr>
      <vt:lpstr>误差分析</vt:lpstr>
      <vt:lpstr>自适应数值积分</vt:lpstr>
      <vt:lpstr>自适应梯形法</vt:lpstr>
      <vt:lpstr>自适应梯形法</vt:lpstr>
      <vt:lpstr>自适应梯形法</vt:lpstr>
      <vt:lpstr>自适应梯形法</vt:lpstr>
      <vt:lpstr>自适应梯形法举例</vt:lpstr>
      <vt:lpstr>自适应抛物线法</vt:lpstr>
      <vt:lpstr>自适应抛物线法</vt:lpstr>
      <vt:lpstr>自适应抛物线法</vt:lpstr>
      <vt:lpstr>自适应抛物线法</vt:lpstr>
    </vt:vector>
  </TitlesOfParts>
  <Company>联想（北京）有限公司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net fish</cp:lastModifiedBy>
  <cp:revision>917</cp:revision>
  <cp:lastPrinted>1601-01-01T00:00:00Z</cp:lastPrinted>
  <dcterms:created xsi:type="dcterms:W3CDTF">2005-02-05T01:21:04Z</dcterms:created>
  <dcterms:modified xsi:type="dcterms:W3CDTF">2017-02-28T08:47:43Z</dcterms:modified>
</cp:coreProperties>
</file>