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sldIdLst>
    <p:sldId id="793" r:id="rId2"/>
    <p:sldId id="747" r:id="rId3"/>
    <p:sldId id="794" r:id="rId4"/>
    <p:sldId id="748" r:id="rId5"/>
    <p:sldId id="753" r:id="rId6"/>
    <p:sldId id="754" r:id="rId7"/>
    <p:sldId id="755" r:id="rId8"/>
    <p:sldId id="757" r:id="rId9"/>
    <p:sldId id="758" r:id="rId10"/>
    <p:sldId id="760" r:id="rId11"/>
    <p:sldId id="789" r:id="rId12"/>
    <p:sldId id="790" r:id="rId13"/>
    <p:sldId id="785" r:id="rId14"/>
    <p:sldId id="786" r:id="rId15"/>
    <p:sldId id="787" r:id="rId16"/>
    <p:sldId id="788" r:id="rId17"/>
    <p:sldId id="791" r:id="rId18"/>
    <p:sldId id="792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00"/>
    <a:srgbClr val="FFFF00"/>
    <a:srgbClr val="0033CC"/>
    <a:srgbClr val="FF3300"/>
    <a:srgbClr val="CC9900"/>
    <a:srgbClr val="0066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64" autoAdjust="0"/>
    <p:restoredTop sz="86364" autoAdjust="0"/>
  </p:normalViewPr>
  <p:slideViewPr>
    <p:cSldViewPr>
      <p:cViewPr varScale="1">
        <p:scale>
          <a:sx n="74" d="100"/>
          <a:sy n="74" d="100"/>
        </p:scale>
        <p:origin x="30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3" Type="http://schemas.openxmlformats.org/officeDocument/2006/relationships/image" Target="../media/image4.wmf"/><Relationship Id="rId21" Type="http://schemas.openxmlformats.org/officeDocument/2006/relationships/image" Target="../media/image22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20" Type="http://schemas.openxmlformats.org/officeDocument/2006/relationships/image" Target="../media/image21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24" Type="http://schemas.openxmlformats.org/officeDocument/2006/relationships/image" Target="../media/image25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23" Type="http://schemas.openxmlformats.org/officeDocument/2006/relationships/image" Target="../media/image24.wmf"/><Relationship Id="rId10" Type="http://schemas.openxmlformats.org/officeDocument/2006/relationships/image" Target="../media/image11.wmf"/><Relationship Id="rId19" Type="http://schemas.openxmlformats.org/officeDocument/2006/relationships/image" Target="../media/image20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Relationship Id="rId22" Type="http://schemas.openxmlformats.org/officeDocument/2006/relationships/image" Target="../media/image2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4" Type="http://schemas.openxmlformats.org/officeDocument/2006/relationships/image" Target="../media/image9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image" Target="../media/image39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12" Type="http://schemas.openxmlformats.org/officeDocument/2006/relationships/image" Target="../media/image38.wmf"/><Relationship Id="rId2" Type="http://schemas.openxmlformats.org/officeDocument/2006/relationships/image" Target="../media/image28.wmf"/><Relationship Id="rId16" Type="http://schemas.openxmlformats.org/officeDocument/2006/relationships/image" Target="../media/image42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11" Type="http://schemas.openxmlformats.org/officeDocument/2006/relationships/image" Target="../media/image37.wmf"/><Relationship Id="rId5" Type="http://schemas.openxmlformats.org/officeDocument/2006/relationships/image" Target="../media/image31.wmf"/><Relationship Id="rId15" Type="http://schemas.openxmlformats.org/officeDocument/2006/relationships/image" Target="../media/image41.wmf"/><Relationship Id="rId10" Type="http://schemas.openxmlformats.org/officeDocument/2006/relationships/image" Target="../media/image36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Relationship Id="rId14" Type="http://schemas.openxmlformats.org/officeDocument/2006/relationships/image" Target="../media/image4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4" Type="http://schemas.openxmlformats.org/officeDocument/2006/relationships/image" Target="../media/image7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zh-CN" altLang="en-US"/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endParaRPr lang="en-US" altLang="zh-CN"/>
          </a:p>
        </p:txBody>
      </p:sp>
      <p:sp>
        <p:nvSpPr>
          <p:cNvPr id="466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6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66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en-US" altLang="zh-CN"/>
          </a:p>
        </p:txBody>
      </p:sp>
      <p:sp>
        <p:nvSpPr>
          <p:cNvPr id="466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fld id="{F23A5A24-7BEE-42D0-BABC-F9BB9B6879C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1654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71600" y="15573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141663"/>
            <a:ext cx="6400800" cy="1752600"/>
          </a:xfrm>
        </p:spPr>
        <p:txBody>
          <a:bodyPr/>
          <a:lstStyle>
            <a:lvl1pPr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29675D8-4556-4373-92AF-41E16BE73D3B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029D0-C811-4016-8018-CBB224E077A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04515534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59055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59055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BAE8A-103A-454C-8FE0-A223E5AE0AE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4607943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23347-A50E-4FBD-96C0-CB1B97DB343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7404950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C53B1-D544-49B3-9C5C-40CA294562B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16658026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95288" y="1125538"/>
            <a:ext cx="4135437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83125" y="1125538"/>
            <a:ext cx="4137025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4A73A6-938B-4817-BDAC-A8B22B9E312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40716853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873CAF-5AE5-4183-A59A-0220ACBD72E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8542376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00838-1F06-49D6-9FFA-55213DB722B6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3462498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B35CA-FB0B-4E81-9993-B787F5ECBA0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70914662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821C6-C37F-4B81-9E32-3A0156359A1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175928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F67CB-15E5-4492-A388-C8A3F680035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8501754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0" name="Rectangle 8"/>
          <p:cNvSpPr>
            <a:spLocks noChangeArrowheads="1"/>
          </p:cNvSpPr>
          <p:nvPr userDrawn="1"/>
        </p:nvSpPr>
        <p:spPr bwMode="gray">
          <a:xfrm>
            <a:off x="323850" y="836613"/>
            <a:ext cx="8496300" cy="36512"/>
          </a:xfrm>
          <a:prstGeom prst="rect">
            <a:avLst/>
          </a:prstGeom>
          <a:solidFill>
            <a:srgbClr val="00CCFF">
              <a:alpha val="5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7162800" cy="6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125538"/>
            <a:ext cx="8424862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zh-CN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zh-CN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0DB888CF-370A-46D6-8A03-16339E400673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ransition>
    <p:random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3600" b="1" kern="1200">
          <a:solidFill>
            <a:srgbClr val="0066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65175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2pPr>
      <a:lvl3pPr marL="1184275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3pPr>
      <a:lvl4pPr marL="160337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6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71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70.wmf"/><Relationship Id="rId9" Type="http://schemas.openxmlformats.org/officeDocument/2006/relationships/oleObject" Target="../embeddings/oleObject69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3" Type="http://schemas.openxmlformats.org/officeDocument/2006/relationships/image" Target="../media/image77.png"/><Relationship Id="rId7" Type="http://schemas.openxmlformats.org/officeDocument/2006/relationships/image" Target="../media/image7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71.bin"/><Relationship Id="rId11" Type="http://schemas.openxmlformats.org/officeDocument/2006/relationships/image" Target="../media/image76.wmf"/><Relationship Id="rId5" Type="http://schemas.openxmlformats.org/officeDocument/2006/relationships/image" Target="../media/image73.wmf"/><Relationship Id="rId10" Type="http://schemas.openxmlformats.org/officeDocument/2006/relationships/oleObject" Target="../embeddings/oleObject73.bin"/><Relationship Id="rId4" Type="http://schemas.openxmlformats.org/officeDocument/2006/relationships/oleObject" Target="../embeddings/oleObject70.bin"/><Relationship Id="rId9" Type="http://schemas.openxmlformats.org/officeDocument/2006/relationships/image" Target="../media/image7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79.wmf"/><Relationship Id="rId5" Type="http://schemas.openxmlformats.org/officeDocument/2006/relationships/oleObject" Target="../embeddings/oleObject75.bin"/><Relationship Id="rId4" Type="http://schemas.openxmlformats.org/officeDocument/2006/relationships/image" Target="../media/image7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13" Type="http://schemas.openxmlformats.org/officeDocument/2006/relationships/oleObject" Target="../embeddings/oleObject82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12" Type="http://schemas.openxmlformats.org/officeDocument/2006/relationships/image" Target="../media/image8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82.wmf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8.bin"/><Relationship Id="rId10" Type="http://schemas.openxmlformats.org/officeDocument/2006/relationships/image" Target="../media/image84.wmf"/><Relationship Id="rId4" Type="http://schemas.openxmlformats.org/officeDocument/2006/relationships/image" Target="../media/image81.wmf"/><Relationship Id="rId9" Type="http://schemas.openxmlformats.org/officeDocument/2006/relationships/oleObject" Target="../embeddings/oleObject80.bin"/><Relationship Id="rId14" Type="http://schemas.openxmlformats.org/officeDocument/2006/relationships/image" Target="../media/image86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88.wmf"/><Relationship Id="rId5" Type="http://schemas.openxmlformats.org/officeDocument/2006/relationships/oleObject" Target="../embeddings/oleObject84.bin"/><Relationship Id="rId4" Type="http://schemas.openxmlformats.org/officeDocument/2006/relationships/image" Target="../media/image8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91.wmf"/><Relationship Id="rId5" Type="http://schemas.openxmlformats.org/officeDocument/2006/relationships/oleObject" Target="../embeddings/oleObject87.bin"/><Relationship Id="rId4" Type="http://schemas.openxmlformats.org/officeDocument/2006/relationships/image" Target="../media/image90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93.wmf"/><Relationship Id="rId5" Type="http://schemas.openxmlformats.org/officeDocument/2006/relationships/oleObject" Target="../embeddings/oleObject89.bin"/><Relationship Id="rId10" Type="http://schemas.openxmlformats.org/officeDocument/2006/relationships/image" Target="../media/image95.wmf"/><Relationship Id="rId4" Type="http://schemas.openxmlformats.org/officeDocument/2006/relationships/image" Target="../media/image92.wmf"/><Relationship Id="rId9" Type="http://schemas.openxmlformats.org/officeDocument/2006/relationships/oleObject" Target="../embeddings/oleObject9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9" Type="http://schemas.openxmlformats.org/officeDocument/2006/relationships/image" Target="../media/image19.wmf"/><Relationship Id="rId21" Type="http://schemas.openxmlformats.org/officeDocument/2006/relationships/image" Target="../media/image10.wmf"/><Relationship Id="rId34" Type="http://schemas.openxmlformats.org/officeDocument/2006/relationships/oleObject" Target="../embeddings/oleObject16.bin"/><Relationship Id="rId42" Type="http://schemas.openxmlformats.org/officeDocument/2006/relationships/oleObject" Target="../embeddings/oleObject20.bin"/><Relationship Id="rId47" Type="http://schemas.openxmlformats.org/officeDocument/2006/relationships/image" Target="../media/image23.wmf"/><Relationship Id="rId50" Type="http://schemas.openxmlformats.org/officeDocument/2006/relationships/oleObject" Target="../embeddings/oleObject24.bin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9" Type="http://schemas.openxmlformats.org/officeDocument/2006/relationships/image" Target="../media/image14.wmf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37" Type="http://schemas.openxmlformats.org/officeDocument/2006/relationships/image" Target="../media/image18.wmf"/><Relationship Id="rId40" Type="http://schemas.openxmlformats.org/officeDocument/2006/relationships/oleObject" Target="../embeddings/oleObject19.bin"/><Relationship Id="rId45" Type="http://schemas.openxmlformats.org/officeDocument/2006/relationships/image" Target="../media/image22.w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28" Type="http://schemas.openxmlformats.org/officeDocument/2006/relationships/oleObject" Target="../embeddings/oleObject13.bin"/><Relationship Id="rId36" Type="http://schemas.openxmlformats.org/officeDocument/2006/relationships/oleObject" Target="../embeddings/oleObject17.bin"/><Relationship Id="rId49" Type="http://schemas.openxmlformats.org/officeDocument/2006/relationships/image" Target="../media/image24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image" Target="../media/image15.wmf"/><Relationship Id="rId44" Type="http://schemas.openxmlformats.org/officeDocument/2006/relationships/oleObject" Target="../embeddings/oleObject21.bin"/><Relationship Id="rId4" Type="http://schemas.openxmlformats.org/officeDocument/2006/relationships/image" Target="../media/image2.wmf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7.wmf"/><Relationship Id="rId43" Type="http://schemas.openxmlformats.org/officeDocument/2006/relationships/image" Target="../media/image21.wmf"/><Relationship Id="rId48" Type="http://schemas.openxmlformats.org/officeDocument/2006/relationships/oleObject" Target="../embeddings/oleObject23.bin"/><Relationship Id="rId8" Type="http://schemas.openxmlformats.org/officeDocument/2006/relationships/oleObject" Target="../embeddings/oleObject3.bin"/><Relationship Id="rId51" Type="http://schemas.openxmlformats.org/officeDocument/2006/relationships/image" Target="../media/image25.wmf"/><Relationship Id="rId3" Type="http://schemas.openxmlformats.org/officeDocument/2006/relationships/oleObject" Target="../embeddings/oleObject1.bin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33" Type="http://schemas.openxmlformats.org/officeDocument/2006/relationships/image" Target="../media/image16.wmf"/><Relationship Id="rId38" Type="http://schemas.openxmlformats.org/officeDocument/2006/relationships/oleObject" Target="../embeddings/oleObject18.bin"/><Relationship Id="rId46" Type="http://schemas.openxmlformats.org/officeDocument/2006/relationships/oleObject" Target="../embeddings/oleObject22.bin"/><Relationship Id="rId20" Type="http://schemas.openxmlformats.org/officeDocument/2006/relationships/oleObject" Target="../embeddings/oleObject9.bin"/><Relationship Id="rId41" Type="http://schemas.openxmlformats.org/officeDocument/2006/relationships/image" Target="../media/image2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0.bin"/><Relationship Id="rId18" Type="http://schemas.openxmlformats.org/officeDocument/2006/relationships/oleObject" Target="../embeddings/oleObject32.bin"/><Relationship Id="rId26" Type="http://schemas.openxmlformats.org/officeDocument/2006/relationships/oleObject" Target="../embeddings/oleObject36.bin"/><Relationship Id="rId3" Type="http://schemas.openxmlformats.org/officeDocument/2006/relationships/oleObject" Target="../embeddings/oleObject25.bin"/><Relationship Id="rId21" Type="http://schemas.openxmlformats.org/officeDocument/2006/relationships/image" Target="../media/image35.wmf"/><Relationship Id="rId34" Type="http://schemas.openxmlformats.org/officeDocument/2006/relationships/oleObject" Target="../embeddings/oleObject40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1.wmf"/><Relationship Id="rId17" Type="http://schemas.openxmlformats.org/officeDocument/2006/relationships/image" Target="../media/image43.png"/><Relationship Id="rId25" Type="http://schemas.openxmlformats.org/officeDocument/2006/relationships/image" Target="../media/image37.wmf"/><Relationship Id="rId33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3.wmf"/><Relationship Id="rId20" Type="http://schemas.openxmlformats.org/officeDocument/2006/relationships/oleObject" Target="../embeddings/oleObject33.bin"/><Relationship Id="rId29" Type="http://schemas.openxmlformats.org/officeDocument/2006/relationships/image" Target="../media/image3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9.bin"/><Relationship Id="rId24" Type="http://schemas.openxmlformats.org/officeDocument/2006/relationships/oleObject" Target="../embeddings/oleObject35.bin"/><Relationship Id="rId32" Type="http://schemas.openxmlformats.org/officeDocument/2006/relationships/oleObject" Target="../embeddings/oleObject3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23" Type="http://schemas.openxmlformats.org/officeDocument/2006/relationships/image" Target="../media/image36.wmf"/><Relationship Id="rId28" Type="http://schemas.openxmlformats.org/officeDocument/2006/relationships/oleObject" Target="../embeddings/oleObject37.bin"/><Relationship Id="rId10" Type="http://schemas.openxmlformats.org/officeDocument/2006/relationships/image" Target="../media/image30.wmf"/><Relationship Id="rId19" Type="http://schemas.openxmlformats.org/officeDocument/2006/relationships/image" Target="../media/image34.wmf"/><Relationship Id="rId31" Type="http://schemas.openxmlformats.org/officeDocument/2006/relationships/image" Target="../media/image4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2.wmf"/><Relationship Id="rId22" Type="http://schemas.openxmlformats.org/officeDocument/2006/relationships/oleObject" Target="../embeddings/oleObject34.bin"/><Relationship Id="rId27" Type="http://schemas.openxmlformats.org/officeDocument/2006/relationships/image" Target="../media/image38.wmf"/><Relationship Id="rId30" Type="http://schemas.openxmlformats.org/officeDocument/2006/relationships/oleObject" Target="../embeddings/oleObject38.bin"/><Relationship Id="rId35" Type="http://schemas.openxmlformats.org/officeDocument/2006/relationships/image" Target="../media/image42.wmf"/><Relationship Id="rId8" Type="http://schemas.openxmlformats.org/officeDocument/2006/relationships/image" Target="../media/image2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48.wmf"/><Relationship Id="rId3" Type="http://schemas.openxmlformats.org/officeDocument/2006/relationships/image" Target="../media/image49.png"/><Relationship Id="rId7" Type="http://schemas.openxmlformats.org/officeDocument/2006/relationships/image" Target="../media/image45.wmf"/><Relationship Id="rId12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7.wmf"/><Relationship Id="rId5" Type="http://schemas.openxmlformats.org/officeDocument/2006/relationships/image" Target="../media/image44.w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51.bin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5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43.png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58.wmf"/><Relationship Id="rId4" Type="http://schemas.openxmlformats.org/officeDocument/2006/relationships/image" Target="../media/image49.png"/><Relationship Id="rId9" Type="http://schemas.openxmlformats.org/officeDocument/2006/relationships/oleObject" Target="../embeddings/oleObject5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oleObject" Target="../embeddings/oleObject60.bin"/><Relationship Id="rId18" Type="http://schemas.openxmlformats.org/officeDocument/2006/relationships/image" Target="../media/image66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3.wmf"/><Relationship Id="rId17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5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6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25E0DCC-2B14-42CB-B8D6-4848CA2C8321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1079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6466" y="1434566"/>
            <a:ext cx="3025031" cy="101566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r>
              <a:rPr lang="zh-CN" altLang="en-US" sz="6000" b="0" dirty="0" smtClean="0">
                <a:solidFill>
                  <a:schemeClr val="tx1"/>
                </a:solidFill>
                <a:ea typeface="黑体" panose="02010609060101010101" pitchFamily="49" charset="-122"/>
              </a:rPr>
              <a:t>第一讲</a:t>
            </a:r>
            <a:endParaRPr lang="zh-CN" altLang="en-US" sz="6000" b="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079299" name="Rectangle 3"/>
          <p:cNvSpPr>
            <a:spLocks noChangeArrowheads="1"/>
          </p:cNvSpPr>
          <p:nvPr/>
        </p:nvSpPr>
        <p:spPr bwMode="auto">
          <a:xfrm>
            <a:off x="231775" y="3042353"/>
            <a:ext cx="8531225" cy="1006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6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数值积分及其应用</a:t>
            </a:r>
          </a:p>
        </p:txBody>
      </p:sp>
      <p:sp>
        <p:nvSpPr>
          <p:cNvPr id="1079301" name="Line 5"/>
          <p:cNvSpPr>
            <a:spLocks noChangeShapeType="1"/>
          </p:cNvSpPr>
          <p:nvPr/>
        </p:nvSpPr>
        <p:spPr bwMode="auto">
          <a:xfrm>
            <a:off x="323850" y="2492375"/>
            <a:ext cx="3167063" cy="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9" y="16913"/>
            <a:ext cx="3421677" cy="678239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843213" y="4365625"/>
            <a:ext cx="6156325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20000"/>
              </a:spcAft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 </a:t>
            </a:r>
            <a:r>
              <a:rPr lang="zh-CN" altLang="en-US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梯形法与抛物线法</a:t>
            </a:r>
            <a:endParaRPr lang="zh-CN" altLang="en-US" sz="4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spcAft>
                <a:spcPct val="20000"/>
              </a:spcAft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 </a:t>
            </a:r>
            <a:r>
              <a:rPr lang="zh-CN" altLang="en-US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圆周率计算</a:t>
            </a:r>
            <a:endParaRPr lang="zh-CN" altLang="en-US" sz="4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638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EAFA-B940-4E04-AC7B-A25D8DCB32BD}" type="slidenum">
              <a:rPr lang="zh-CN" altLang="en-US"/>
              <a:pPr/>
              <a:t>10</a:t>
            </a:fld>
            <a:endParaRPr lang="en-US" altLang="zh-CN"/>
          </a:p>
        </p:txBody>
      </p:sp>
      <p:sp>
        <p:nvSpPr>
          <p:cNvPr id="998402" name="Rectangle 2"/>
          <p:cNvSpPr>
            <a:spLocks noChangeArrowheads="1"/>
          </p:cNvSpPr>
          <p:nvPr/>
        </p:nvSpPr>
        <p:spPr bwMode="auto">
          <a:xfrm>
            <a:off x="179388" y="1125538"/>
            <a:ext cx="324643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FF3300"/>
              </a:buClr>
              <a:buFont typeface="Wingdings" panose="05000000000000000000" pitchFamily="2" charset="2"/>
              <a:buChar char="l"/>
            </a:pPr>
            <a:r>
              <a:rPr lang="zh-CN" altLang="en-US" sz="2600">
                <a:solidFill>
                  <a:schemeClr val="tx1"/>
                </a:solidFill>
                <a:ea typeface="黑体" panose="02010609060101010101" pitchFamily="49" charset="-122"/>
              </a:rPr>
              <a:t> 相加后可得：</a:t>
            </a:r>
          </a:p>
        </p:txBody>
      </p:sp>
      <p:graphicFrame>
        <p:nvGraphicFramePr>
          <p:cNvPr id="9984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185117"/>
              </p:ext>
            </p:extLst>
          </p:nvPr>
        </p:nvGraphicFramePr>
        <p:xfrm>
          <a:off x="225425" y="3041650"/>
          <a:ext cx="7985125" cy="152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8464" name="Equation" r:id="rId3" imgW="3327120" imgH="634680" progId="Equation.DSMT4">
                  <p:embed/>
                </p:oleObj>
              </mc:Choice>
              <mc:Fallback>
                <p:oleObj name="Equation" r:id="rId3" imgW="3327120" imgH="6346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" y="3041650"/>
                        <a:ext cx="7985125" cy="152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8407" name="Rectangle 7"/>
          <p:cNvSpPr>
            <a:spLocks noChangeArrowheads="1"/>
          </p:cNvSpPr>
          <p:nvPr/>
        </p:nvSpPr>
        <p:spPr bwMode="auto">
          <a:xfrm>
            <a:off x="323949" y="4912871"/>
            <a:ext cx="6768901" cy="52322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>
              <a:buClr>
                <a:srgbClr val="FF3300"/>
              </a:buClr>
            </a:pPr>
            <a:r>
              <a:rPr lang="zh-CN" altLang="en-US" sz="2800" dirty="0">
                <a:solidFill>
                  <a:srgbClr val="0000FF"/>
                </a:solidFill>
                <a:ea typeface="黑体" panose="02010609060101010101" pitchFamily="49" charset="-122"/>
              </a:rPr>
              <a:t>复合抛物线（</a:t>
            </a:r>
            <a:r>
              <a:rPr lang="zh-CN" altLang="en-US" sz="2800" dirty="0" smtClean="0">
                <a:solidFill>
                  <a:srgbClr val="0000FF"/>
                </a:solidFill>
                <a:ea typeface="黑体" panose="02010609060101010101" pitchFamily="49" charset="-122"/>
              </a:rPr>
              <a:t>辛普生，</a:t>
            </a:r>
            <a:r>
              <a:rPr lang="en-US" altLang="zh-CN" sz="2800" dirty="0" smtClean="0">
                <a:solidFill>
                  <a:srgbClr val="0000FF"/>
                </a:solidFill>
                <a:ea typeface="黑体" panose="02010609060101010101" pitchFamily="49" charset="-122"/>
              </a:rPr>
              <a:t>Simpson</a:t>
            </a:r>
            <a:r>
              <a:rPr lang="zh-CN" altLang="en-US" sz="2800" dirty="0" smtClean="0">
                <a:solidFill>
                  <a:srgbClr val="0000FF"/>
                </a:solidFill>
                <a:ea typeface="黑体" panose="02010609060101010101" pitchFamily="49" charset="-122"/>
              </a:rPr>
              <a:t>）公式</a:t>
            </a:r>
            <a:endParaRPr lang="zh-CN" altLang="en-US" sz="2800" dirty="0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998408" name="Rectangle 8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33845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抛物线法</a:t>
            </a:r>
          </a:p>
        </p:txBody>
      </p:sp>
      <p:graphicFrame>
        <p:nvGraphicFramePr>
          <p:cNvPr id="99841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9456179"/>
              </p:ext>
            </p:extLst>
          </p:nvPr>
        </p:nvGraphicFramePr>
        <p:xfrm>
          <a:off x="2555874" y="908049"/>
          <a:ext cx="5943456" cy="2133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8465" name="Equation" r:id="rId5" imgW="2476440" imgH="888840" progId="Equation.DSMT4">
                  <p:embed/>
                </p:oleObj>
              </mc:Choice>
              <mc:Fallback>
                <p:oleObj name="Equation" r:id="rId5" imgW="2476440" imgH="8888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4" y="908049"/>
                        <a:ext cx="5943456" cy="2133216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圆角矩形 10"/>
          <p:cNvSpPr/>
          <p:nvPr/>
        </p:nvSpPr>
        <p:spPr bwMode="auto">
          <a:xfrm>
            <a:off x="179388" y="5722725"/>
            <a:ext cx="8641084" cy="819944"/>
          </a:xfrm>
          <a:prstGeom prst="roundRect">
            <a:avLst/>
          </a:prstGeom>
          <a:solidFill>
            <a:schemeClr val="bg2">
              <a:lumMod val="10000"/>
              <a:lumOff val="9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45252"/>
              </p:ext>
            </p:extLst>
          </p:nvPr>
        </p:nvGraphicFramePr>
        <p:xfrm>
          <a:off x="3494509" y="5764000"/>
          <a:ext cx="5211762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8466" name="Equation" r:id="rId7" imgW="2844720" imgH="431640" progId="Equation.DSMT4">
                  <p:embed/>
                </p:oleObj>
              </mc:Choice>
              <mc:Fallback>
                <p:oleObj name="Equation" r:id="rId7" imgW="28447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4509" y="5764000"/>
                        <a:ext cx="5211762" cy="7921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179388" y="5918832"/>
            <a:ext cx="3506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en-US" altLang="zh-CN" b="1" i="1" dirty="0" smtClean="0">
                <a:solidFill>
                  <a:srgbClr val="000000"/>
                </a:solidFill>
                <a:latin typeface="+mn-lt"/>
                <a:ea typeface="+mn-ea"/>
              </a:rPr>
              <a:t>n</a:t>
            </a:r>
            <a:r>
              <a:rPr lang="en-US" altLang="zh-CN" b="1" dirty="0" smtClean="0">
                <a:solidFill>
                  <a:srgbClr val="000000"/>
                </a:solidFill>
                <a:latin typeface="+mn-lt"/>
                <a:ea typeface="+mn-ea"/>
              </a:rPr>
              <a:t>=1</a:t>
            </a:r>
            <a:r>
              <a:rPr lang="zh-CN" altLang="en-US" b="1" dirty="0" smtClean="0">
                <a:solidFill>
                  <a:srgbClr val="000000"/>
                </a:solidFill>
                <a:latin typeface="+mn-lt"/>
                <a:ea typeface="+mn-ea"/>
              </a:rPr>
              <a:t>时，抛物线公式：</a:t>
            </a:r>
            <a:endParaRPr lang="zh-CN" altLang="en-US" b="1" dirty="0">
              <a:latin typeface="+mn-lt"/>
              <a:ea typeface="+mn-ea"/>
            </a:endParaRPr>
          </a:p>
        </p:txBody>
      </p:sp>
      <p:sp>
        <p:nvSpPr>
          <p:cNvPr id="2" name="下箭头 1"/>
          <p:cNvSpPr/>
          <p:nvPr/>
        </p:nvSpPr>
        <p:spPr bwMode="auto">
          <a:xfrm>
            <a:off x="1862080" y="4005064"/>
            <a:ext cx="504056" cy="79585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EF34-999A-4CC5-A1DE-03B15DE86D7B}" type="slidenum">
              <a:rPr lang="zh-CN" altLang="en-US"/>
              <a:pPr/>
              <a:t>11</a:t>
            </a:fld>
            <a:endParaRPr lang="en-US" altLang="zh-CN"/>
          </a:p>
        </p:txBody>
      </p:sp>
      <p:sp>
        <p:nvSpPr>
          <p:cNvPr id="104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sym typeface="Symbol" panose="05050102010706020507" pitchFamily="18" charset="2"/>
              </a:rPr>
              <a:t>误差分析</a:t>
            </a:r>
            <a:endParaRPr lang="zh-CN" altLang="en-US">
              <a:solidFill>
                <a:srgbClr val="993300"/>
              </a:solidFill>
            </a:endParaRPr>
          </a:p>
        </p:txBody>
      </p:sp>
      <p:sp>
        <p:nvSpPr>
          <p:cNvPr id="1045507" name="Rectangle 3"/>
          <p:cNvSpPr>
            <a:spLocks noChangeArrowheads="1"/>
          </p:cNvSpPr>
          <p:nvPr/>
        </p:nvSpPr>
        <p:spPr bwMode="auto">
          <a:xfrm>
            <a:off x="323850" y="908050"/>
            <a:ext cx="8496300" cy="2366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定理：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设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I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是定积分精确值，</a:t>
            </a:r>
            <a:r>
              <a:rPr lang="en-US" altLang="zh-CN" b="1" i="1" dirty="0" err="1"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en-US" altLang="zh-CN" b="1" i="1" baseline="-25000" dirty="0" err="1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是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由复合梯形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法计算出来的近似值，若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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b="1" baseline="30000" dirty="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[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]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，则存在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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a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b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，使得</a:t>
            </a:r>
          </a:p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endParaRPr lang="en-US" altLang="zh-CN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endParaRPr lang="en-US" altLang="zh-CN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endParaRPr lang="en-US" altLang="zh-CN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45509" name="Object 5"/>
          <p:cNvGraphicFramePr>
            <a:graphicFrameLocks noChangeAspect="1"/>
          </p:cNvGraphicFramePr>
          <p:nvPr/>
        </p:nvGraphicFramePr>
        <p:xfrm>
          <a:off x="2063750" y="2060575"/>
          <a:ext cx="36830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602" name="Equation" r:id="rId3" imgW="1663560" imgH="419040" progId="Equation.DSMT4">
                  <p:embed/>
                </p:oleObj>
              </mc:Choice>
              <mc:Fallback>
                <p:oleObj name="Equation" r:id="rId3" imgW="1663560" imgH="419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2060575"/>
                        <a:ext cx="3683000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513" name="Rectangle 9"/>
          <p:cNvSpPr>
            <a:spLocks noChangeArrowheads="1"/>
          </p:cNvSpPr>
          <p:nvPr/>
        </p:nvSpPr>
        <p:spPr bwMode="auto">
          <a:xfrm>
            <a:off x="323850" y="3573463"/>
            <a:ext cx="8496300" cy="2366962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定理：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设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I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是定积分精确值，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S</a:t>
            </a:r>
            <a:r>
              <a:rPr lang="en-US" altLang="zh-CN" b="1" i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n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是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由复合抛物线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法计算出来的近似值，若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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b="1" baseline="30000" dirty="0">
                <a:latin typeface="Times New Roman" panose="02020603050405020304" pitchFamily="18" charset="0"/>
                <a:ea typeface="黑体" panose="02010609060101010101" pitchFamily="49" charset="-122"/>
              </a:rPr>
              <a:t>4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[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]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，则存在 </a:t>
            </a:r>
            <a:r>
              <a:rPr lang="zh-CN" altLang="en-US" b="1" dirty="0">
                <a:sym typeface="Symbol" panose="05050102010706020507" pitchFamily="18" charset="2"/>
              </a:rPr>
              <a:t>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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a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b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，使得</a:t>
            </a:r>
          </a:p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endParaRPr lang="en-US" altLang="zh-CN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endParaRPr lang="en-US" altLang="zh-CN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endParaRPr lang="en-US" altLang="zh-CN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45514" name="Object 10"/>
          <p:cNvGraphicFramePr>
            <a:graphicFrameLocks noChangeAspect="1"/>
          </p:cNvGraphicFramePr>
          <p:nvPr/>
        </p:nvGraphicFramePr>
        <p:xfrm>
          <a:off x="1979613" y="4652963"/>
          <a:ext cx="4244975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603" name="Equation" r:id="rId5" imgW="1917360" imgH="469800" progId="Equation.DSMT4">
                  <p:embed/>
                </p:oleObj>
              </mc:Choice>
              <mc:Fallback>
                <p:oleObj name="Equation" r:id="rId5" imgW="1917360" imgH="469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4652963"/>
                        <a:ext cx="4244975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515" name="Object 11"/>
          <p:cNvGraphicFramePr>
            <a:graphicFrameLocks noChangeAspect="1"/>
          </p:cNvGraphicFramePr>
          <p:nvPr/>
        </p:nvGraphicFramePr>
        <p:xfrm>
          <a:off x="7235825" y="2060575"/>
          <a:ext cx="1349375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604" name="Equation" r:id="rId7" imgW="609480" imgH="393480" progId="Equation.DSMT4">
                  <p:embed/>
                </p:oleObj>
              </mc:Choice>
              <mc:Fallback>
                <p:oleObj name="Equation" r:id="rId7" imgW="60948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2060575"/>
                        <a:ext cx="1349375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516" name="Object 12"/>
          <p:cNvGraphicFramePr>
            <a:graphicFrameLocks noChangeAspect="1"/>
          </p:cNvGraphicFramePr>
          <p:nvPr/>
        </p:nvGraphicFramePr>
        <p:xfrm>
          <a:off x="7308850" y="4868863"/>
          <a:ext cx="1349375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605" name="Equation" r:id="rId9" imgW="609480" imgH="393480" progId="Equation.DSMT4">
                  <p:embed/>
                </p:oleObj>
              </mc:Choice>
              <mc:Fallback>
                <p:oleObj name="Equation" r:id="rId9" imgW="60948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4868863"/>
                        <a:ext cx="1349375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517" name="Rectangle 13"/>
          <p:cNvSpPr>
            <a:spLocks noChangeArrowheads="1"/>
          </p:cNvSpPr>
          <p:nvPr/>
        </p:nvSpPr>
        <p:spPr bwMode="auto">
          <a:xfrm>
            <a:off x="323850" y="6083300"/>
            <a:ext cx="6696075" cy="469900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400" dirty="0">
                <a:solidFill>
                  <a:schemeClr val="tx1"/>
                </a:solidFill>
                <a:ea typeface="黑体" panose="02010609060101010101" pitchFamily="49" charset="-122"/>
              </a:rPr>
              <a:t>注：抛物线法事实上使用了 </a:t>
            </a:r>
            <a:r>
              <a:rPr lang="en-US" altLang="zh-CN" sz="2400" dirty="0">
                <a:solidFill>
                  <a:srgbClr val="0000FF"/>
                </a:solidFill>
                <a:ea typeface="黑体" panose="02010609060101010101" pitchFamily="49" charset="-122"/>
              </a:rPr>
              <a:t>2</a:t>
            </a:r>
            <a:r>
              <a:rPr lang="en-US" altLang="zh-CN" sz="2400" i="1" dirty="0">
                <a:solidFill>
                  <a:srgbClr val="0000FF"/>
                </a:solidFill>
                <a:ea typeface="黑体" panose="02010609060101010101" pitchFamily="49" charset="-122"/>
              </a:rPr>
              <a:t>n</a:t>
            </a:r>
            <a:r>
              <a:rPr lang="en-US" altLang="zh-CN" sz="2400" dirty="0">
                <a:solidFill>
                  <a:srgbClr val="0000FF"/>
                </a:solidFill>
                <a:ea typeface="黑体" panose="02010609060101010101" pitchFamily="49" charset="-122"/>
              </a:rPr>
              <a:t>+1</a:t>
            </a:r>
            <a:r>
              <a:rPr lang="en-US" altLang="zh-CN" sz="2400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400" dirty="0">
                <a:solidFill>
                  <a:schemeClr val="tx1"/>
                </a:solidFill>
                <a:ea typeface="黑体" panose="02010609060101010101" pitchFamily="49" charset="-122"/>
              </a:rPr>
              <a:t>个节点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F4FF-4222-4F09-A0D9-1045598FC92E}" type="slidenum">
              <a:rPr lang="zh-CN" altLang="en-US"/>
              <a:pPr/>
              <a:t>12</a:t>
            </a:fld>
            <a:endParaRPr lang="en-US" altLang="zh-CN"/>
          </a:p>
        </p:txBody>
      </p:sp>
      <p:sp>
        <p:nvSpPr>
          <p:cNvPr id="999430" name="Rectangle 6"/>
          <p:cNvSpPr>
            <a:spLocks noChangeArrowheads="1"/>
          </p:cNvSpPr>
          <p:nvPr/>
        </p:nvSpPr>
        <p:spPr bwMode="auto">
          <a:xfrm>
            <a:off x="323850" y="975520"/>
            <a:ext cx="8785225" cy="628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 dirty="0">
                <a:solidFill>
                  <a:srgbClr val="0000FF"/>
                </a:solidFill>
                <a:ea typeface="黑体" panose="02010609060101010101" pitchFamily="49" charset="-122"/>
              </a:rPr>
              <a:t>问题：如何计算圆周率 </a:t>
            </a:r>
            <a:r>
              <a:rPr lang="zh-CN" altLang="en-US" sz="3200" dirty="0">
                <a:solidFill>
                  <a:srgbClr val="0000FF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</a:t>
            </a:r>
            <a:r>
              <a:rPr lang="zh-CN" altLang="en-US" sz="2800" dirty="0">
                <a:solidFill>
                  <a:srgbClr val="0000FF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zh-CN" altLang="en-US" sz="2800" dirty="0">
                <a:solidFill>
                  <a:srgbClr val="0000FF"/>
                </a:solidFill>
                <a:ea typeface="黑体" panose="02010609060101010101" pitchFamily="49" charset="-122"/>
              </a:rPr>
              <a:t>的值？</a:t>
            </a:r>
          </a:p>
        </p:txBody>
      </p:sp>
      <p:sp>
        <p:nvSpPr>
          <p:cNvPr id="999433" name="Rectangle 9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33845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dirty="0" smtClean="0">
                <a:solidFill>
                  <a:srgbClr val="993300"/>
                </a:solidFill>
              </a:rPr>
              <a:t>应用举例</a:t>
            </a:r>
            <a:endParaRPr lang="zh-CN" altLang="en-US" dirty="0">
              <a:solidFill>
                <a:srgbClr val="993300"/>
              </a:solidFill>
            </a:endParaRPr>
          </a:p>
        </p:txBody>
      </p:sp>
      <p:sp>
        <p:nvSpPr>
          <p:cNvPr id="999441" name="Rectangle 17"/>
          <p:cNvSpPr>
            <a:spLocks noChangeArrowheads="1"/>
          </p:cNvSpPr>
          <p:nvPr/>
        </p:nvSpPr>
        <p:spPr bwMode="auto">
          <a:xfrm>
            <a:off x="251520" y="1809126"/>
            <a:ext cx="799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SzPct val="90000"/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在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Matlab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中可以显示任意精度的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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的值</a:t>
            </a:r>
          </a:p>
        </p:txBody>
      </p:sp>
      <p:sp>
        <p:nvSpPr>
          <p:cNvPr id="999442" name="Text Box 18"/>
          <p:cNvSpPr txBox="1">
            <a:spLocks noChangeArrowheads="1"/>
          </p:cNvSpPr>
          <p:nvPr/>
        </p:nvSpPr>
        <p:spPr bwMode="auto">
          <a:xfrm>
            <a:off x="683568" y="2468563"/>
            <a:ext cx="6985000" cy="469900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b="1">
                <a:latin typeface="Consolas" panose="020B0609020204030204" pitchFamily="49" charset="0"/>
              </a:rPr>
              <a:t>vpa(pi,20)  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%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显示 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20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位有效数字</a:t>
            </a:r>
          </a:p>
        </p:txBody>
      </p:sp>
      <p:sp>
        <p:nvSpPr>
          <p:cNvPr id="999443" name="Rectangle 19"/>
          <p:cNvSpPr>
            <a:spLocks noChangeArrowheads="1"/>
          </p:cNvSpPr>
          <p:nvPr/>
        </p:nvSpPr>
        <p:spPr bwMode="auto">
          <a:xfrm>
            <a:off x="395536" y="3245189"/>
            <a:ext cx="8448675" cy="294957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 smtClean="0"/>
              <a:t>Pi=3</a:t>
            </a:r>
            <a:r>
              <a:rPr lang="en-US" altLang="zh-CN" sz="1200" dirty="0"/>
              <a:t>.</a:t>
            </a:r>
            <a:br>
              <a:rPr lang="en-US" altLang="zh-CN" sz="1200" dirty="0"/>
            </a:br>
            <a:r>
              <a:rPr lang="en-US" altLang="zh-CN" sz="1200" dirty="0"/>
              <a:t>1415926535897932384626433832795028841971693993751058209749445923078164062862089986280348253421170679</a:t>
            </a:r>
            <a:br>
              <a:rPr lang="en-US" altLang="zh-CN" sz="1200" dirty="0"/>
            </a:br>
            <a:r>
              <a:rPr lang="en-US" altLang="zh-CN" sz="1200" dirty="0"/>
              <a:t>8214808651328230664709384460955058223172535940812848111745028410270193852110555964462294895493038196</a:t>
            </a:r>
            <a:br>
              <a:rPr lang="en-US" altLang="zh-CN" sz="1200" dirty="0"/>
            </a:br>
            <a:r>
              <a:rPr lang="en-US" altLang="zh-CN" sz="1200" dirty="0"/>
              <a:t>4428810975665933446128475648233786783165271201909145648566923460348610454326648213393607260249141273</a:t>
            </a:r>
            <a:br>
              <a:rPr lang="en-US" altLang="zh-CN" sz="1200" dirty="0"/>
            </a:br>
            <a:r>
              <a:rPr lang="en-US" altLang="zh-CN" sz="1200" dirty="0"/>
              <a:t>7245870066063155881748815209209628292540917153643678925903600113305305488204665213841469519415116094</a:t>
            </a:r>
            <a:br>
              <a:rPr lang="en-US" altLang="zh-CN" sz="1200" dirty="0"/>
            </a:br>
            <a:r>
              <a:rPr lang="en-US" altLang="zh-CN" sz="1200" dirty="0"/>
              <a:t>3305727036575959195309218611738193261179310511854807446237996274956735188575272489122793818301194912</a:t>
            </a:r>
            <a:br>
              <a:rPr lang="en-US" altLang="zh-CN" sz="1200" dirty="0"/>
            </a:br>
            <a:r>
              <a:rPr lang="en-US" altLang="zh-CN" sz="1200" dirty="0"/>
              <a:t>9833673362440656643086021394946395224737190702179860943702770539217176293176752384674818467669405132</a:t>
            </a:r>
            <a:br>
              <a:rPr lang="en-US" altLang="zh-CN" sz="1200" dirty="0"/>
            </a:br>
            <a:r>
              <a:rPr lang="en-US" altLang="zh-CN" sz="1200" dirty="0"/>
              <a:t>0005681271452635608277857713427577896091736371787214684409012249534301465495853710507922796892589235</a:t>
            </a:r>
            <a:br>
              <a:rPr lang="en-US" altLang="zh-CN" sz="1200" dirty="0"/>
            </a:br>
            <a:r>
              <a:rPr lang="en-US" altLang="zh-CN" sz="1200" dirty="0"/>
              <a:t>4201995611212902196086403441815981362977477130996051870721134999999837297804995105973173281609631859</a:t>
            </a:r>
            <a:br>
              <a:rPr lang="en-US" altLang="zh-CN" sz="1200" dirty="0"/>
            </a:br>
            <a:r>
              <a:rPr lang="en-US" altLang="zh-CN" sz="1200" dirty="0"/>
              <a:t>5024459455346908302642522308253344685035261931188171010003137838752886587533208381420617177669147303</a:t>
            </a:r>
            <a:br>
              <a:rPr lang="en-US" altLang="zh-CN" sz="1200" dirty="0"/>
            </a:br>
            <a:r>
              <a:rPr lang="en-US" altLang="zh-CN" sz="1200" dirty="0"/>
              <a:t>5982534904287554687311595628638823537875937519577818577805321712268066130019278766111959092164201989</a:t>
            </a:r>
            <a:br>
              <a:rPr lang="en-US" altLang="zh-CN" sz="1200" dirty="0"/>
            </a:br>
            <a:r>
              <a:rPr lang="en-US" altLang="zh-CN" sz="1200" dirty="0"/>
              <a:t>3809525720106548586327886593615338182796823030195203530185296899577362259941389124972177528347913151</a:t>
            </a:r>
            <a:br>
              <a:rPr lang="en-US" altLang="zh-CN" sz="1200" dirty="0"/>
            </a:br>
            <a:r>
              <a:rPr lang="en-US" altLang="zh-CN" sz="1200" dirty="0"/>
              <a:t>... ... ... ...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54964741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DBAB-C980-4113-8C48-B65D1FE05EF3}" type="slidenum">
              <a:rPr lang="zh-CN" altLang="en-US"/>
              <a:pPr/>
              <a:t>13</a:t>
            </a:fld>
            <a:endParaRPr lang="en-US" altLang="zh-CN"/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6880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0000FF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 </a:t>
            </a:r>
            <a:r>
              <a:rPr lang="zh-CN" altLang="en-US">
                <a:solidFill>
                  <a:srgbClr val="993300"/>
                </a:solidFill>
              </a:rPr>
              <a:t>的计算：刘徽割圆</a:t>
            </a:r>
          </a:p>
        </p:txBody>
      </p:sp>
      <p:sp>
        <p:nvSpPr>
          <p:cNvPr id="1041412" name="Rectangle 4"/>
          <p:cNvSpPr>
            <a:spLocks noChangeArrowheads="1"/>
          </p:cNvSpPr>
          <p:nvPr/>
        </p:nvSpPr>
        <p:spPr bwMode="auto">
          <a:xfrm>
            <a:off x="684213" y="1557338"/>
            <a:ext cx="799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SzPct val="90000"/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从正六边形开始，逐步求边长与面积</a:t>
            </a:r>
          </a:p>
        </p:txBody>
      </p:sp>
      <p:sp>
        <p:nvSpPr>
          <p:cNvPr id="1041414" name="Rectangle 6"/>
          <p:cNvSpPr>
            <a:spLocks noChangeArrowheads="1"/>
          </p:cNvSpPr>
          <p:nvPr/>
        </p:nvSpPr>
        <p:spPr bwMode="auto">
          <a:xfrm>
            <a:off x="323850" y="908050"/>
            <a:ext cx="2879725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刘徽割圆法</a:t>
            </a:r>
            <a:endParaRPr lang="en-US" altLang="zh-CN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1041415" name="Picture 7" descr="2013-09-02 16-37-3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908050"/>
            <a:ext cx="2316163" cy="239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1416" name="Rectangle 8"/>
          <p:cNvSpPr>
            <a:spLocks noChangeArrowheads="1"/>
          </p:cNvSpPr>
          <p:nvPr/>
        </p:nvSpPr>
        <p:spPr bwMode="auto">
          <a:xfrm>
            <a:off x="684213" y="1916113"/>
            <a:ext cx="7991475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  <a:buClr>
                <a:schemeClr val="hlink"/>
              </a:buClr>
              <a:buSzPct val="90000"/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设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6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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b="1" i="1" baseline="30000">
                <a:latin typeface="Times New Roman" panose="02020603050405020304" pitchFamily="18" charset="0"/>
                <a:ea typeface="黑体" panose="02010609060101010101" pitchFamily="49" charset="-122"/>
              </a:rPr>
              <a:t>n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的正多边形的边长为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b="1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endParaRPr lang="zh-CN" altLang="en-US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   通过递推计算可得（单位圆）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41417" name="Object 9"/>
          <p:cNvGraphicFramePr>
            <a:graphicFrameLocks noChangeAspect="1"/>
          </p:cNvGraphicFramePr>
          <p:nvPr/>
        </p:nvGraphicFramePr>
        <p:xfrm>
          <a:off x="1042988" y="2924175"/>
          <a:ext cx="4840287" cy="149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511" name="Equation" r:id="rId4" imgW="2184120" imgH="672840" progId="Equation.DSMT4">
                  <p:embed/>
                </p:oleObj>
              </mc:Choice>
              <mc:Fallback>
                <p:oleObj name="Equation" r:id="rId4" imgW="2184120" imgH="6728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924175"/>
                        <a:ext cx="4840287" cy="149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1418" name="Object 10"/>
          <p:cNvGraphicFramePr>
            <a:graphicFrameLocks noChangeAspect="1"/>
          </p:cNvGraphicFramePr>
          <p:nvPr/>
        </p:nvGraphicFramePr>
        <p:xfrm>
          <a:off x="3203575" y="4365625"/>
          <a:ext cx="566102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512" name="Equation" r:id="rId6" imgW="2552400" imgH="228600" progId="Equation.DSMT4">
                  <p:embed/>
                </p:oleObj>
              </mc:Choice>
              <mc:Fallback>
                <p:oleObj name="Equation" r:id="rId6" imgW="2552400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4365625"/>
                        <a:ext cx="5661025" cy="508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1419" name="Rectangle 11"/>
          <p:cNvSpPr>
            <a:spLocks noChangeArrowheads="1"/>
          </p:cNvSpPr>
          <p:nvPr/>
        </p:nvSpPr>
        <p:spPr bwMode="auto">
          <a:xfrm>
            <a:off x="755650" y="5084763"/>
            <a:ext cx="4319588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  <a:buClr>
                <a:schemeClr val="hlink"/>
              </a:buClr>
              <a:buSzPct val="90000"/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三角形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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OAC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的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面积为： 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41421" name="Object 13"/>
          <p:cNvGraphicFramePr>
            <a:graphicFrameLocks noChangeAspect="1"/>
          </p:cNvGraphicFramePr>
          <p:nvPr/>
        </p:nvGraphicFramePr>
        <p:xfrm>
          <a:off x="4572000" y="4941888"/>
          <a:ext cx="3241675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513" name="Equation" r:id="rId8" imgW="1460160" imgH="393480" progId="Equation.DSMT4">
                  <p:embed/>
                </p:oleObj>
              </mc:Choice>
              <mc:Fallback>
                <p:oleObj name="Equation" r:id="rId8" imgW="146016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941888"/>
                        <a:ext cx="3241675" cy="87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1422" name="AutoShape 14"/>
          <p:cNvSpPr>
            <a:spLocks noChangeArrowheads="1"/>
          </p:cNvSpPr>
          <p:nvPr/>
        </p:nvSpPr>
        <p:spPr bwMode="auto">
          <a:xfrm>
            <a:off x="827088" y="5876925"/>
            <a:ext cx="1008062" cy="649288"/>
          </a:xfrm>
          <a:prstGeom prst="rightArrow">
            <a:avLst>
              <a:gd name="adj1" fmla="val 50000"/>
              <a:gd name="adj2" fmla="val 388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041423" name="Object 15"/>
          <p:cNvGraphicFramePr>
            <a:graphicFrameLocks noChangeAspect="1"/>
          </p:cNvGraphicFramePr>
          <p:nvPr/>
        </p:nvGraphicFramePr>
        <p:xfrm>
          <a:off x="2051050" y="5949950"/>
          <a:ext cx="38608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514" name="Equation" r:id="rId10" imgW="1739880" imgH="241200" progId="Equation.DSMT4">
                  <p:embed/>
                </p:oleObj>
              </mc:Choice>
              <mc:Fallback>
                <p:oleObj name="Equation" r:id="rId10" imgW="1739880" imgH="2412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5949950"/>
                        <a:ext cx="3860800" cy="5365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1425" name="Rectangle 17"/>
          <p:cNvSpPr>
            <a:spLocks noChangeArrowheads="1"/>
          </p:cNvSpPr>
          <p:nvPr/>
        </p:nvSpPr>
        <p:spPr bwMode="auto">
          <a:xfrm>
            <a:off x="6300788" y="5805488"/>
            <a:ext cx="2663825" cy="711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计算到正 </a:t>
            </a:r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96 </a:t>
            </a:r>
            <a:r>
              <a:rPr lang="zh-C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边</a:t>
            </a:r>
            <a:r>
              <a:rPr lang="zh-CN" alt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形时，</a:t>
            </a:r>
            <a:r>
              <a:rPr lang="zh-C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得到 </a:t>
            </a:r>
            <a:r>
              <a:rPr lang="zh-C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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3.14</a:t>
            </a:r>
            <a:endParaRPr lang="zh-CN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699792" y="1008665"/>
            <a:ext cx="3024187" cy="466725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（公元 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263 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年）</a:t>
            </a:r>
            <a:endParaRPr lang="en-US" altLang="zh-CN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2D62-4BAC-4982-9566-52CA1F3841A8}" type="slidenum">
              <a:rPr lang="zh-CN" altLang="en-US"/>
              <a:pPr/>
              <a:t>14</a:t>
            </a:fld>
            <a:endParaRPr lang="en-US" altLang="zh-CN"/>
          </a:p>
        </p:txBody>
      </p:sp>
      <p:sp>
        <p:nvSpPr>
          <p:cNvPr id="104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0000FF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 </a:t>
            </a:r>
            <a:r>
              <a:rPr lang="zh-CN" altLang="en-US">
                <a:solidFill>
                  <a:srgbClr val="993300"/>
                </a:solidFill>
              </a:rPr>
              <a:t>的计算：幂级数展开</a:t>
            </a:r>
          </a:p>
        </p:txBody>
      </p:sp>
      <p:sp>
        <p:nvSpPr>
          <p:cNvPr id="1042446" name="Rectangle 14"/>
          <p:cNvSpPr>
            <a:spLocks noChangeArrowheads="1"/>
          </p:cNvSpPr>
          <p:nvPr/>
        </p:nvSpPr>
        <p:spPr bwMode="auto">
          <a:xfrm>
            <a:off x="323850" y="908050"/>
            <a:ext cx="7924800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幂级数展开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42447" name="Object 15"/>
          <p:cNvGraphicFramePr>
            <a:graphicFrameLocks noChangeAspect="1"/>
          </p:cNvGraphicFramePr>
          <p:nvPr/>
        </p:nvGraphicFramePr>
        <p:xfrm>
          <a:off x="827088" y="1628775"/>
          <a:ext cx="602297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521" name="Equation" r:id="rId3" imgW="2717640" imgH="393480" progId="Equation.DSMT4">
                  <p:embed/>
                </p:oleObj>
              </mc:Choice>
              <mc:Fallback>
                <p:oleObj name="Equation" r:id="rId3" imgW="271764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628775"/>
                        <a:ext cx="6022975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2448" name="AutoShape 16"/>
          <p:cNvSpPr>
            <a:spLocks noChangeArrowheads="1"/>
          </p:cNvSpPr>
          <p:nvPr/>
        </p:nvSpPr>
        <p:spPr bwMode="auto">
          <a:xfrm>
            <a:off x="755650" y="3068638"/>
            <a:ext cx="1655763" cy="433387"/>
          </a:xfrm>
          <a:prstGeom prst="rightArrow">
            <a:avLst>
              <a:gd name="adj1" fmla="val 50000"/>
              <a:gd name="adj2" fmla="val 955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42450" name="Rectangle 18"/>
          <p:cNvSpPr>
            <a:spLocks noChangeArrowheads="1"/>
          </p:cNvSpPr>
          <p:nvPr/>
        </p:nvSpPr>
        <p:spPr bwMode="auto">
          <a:xfrm>
            <a:off x="755650" y="2781300"/>
            <a:ext cx="1206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0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两边积分</a:t>
            </a:r>
          </a:p>
        </p:txBody>
      </p:sp>
      <p:graphicFrame>
        <p:nvGraphicFramePr>
          <p:cNvPr id="1042451" name="Object 19"/>
          <p:cNvGraphicFramePr>
            <a:graphicFrameLocks noChangeAspect="1"/>
          </p:cNvGraphicFramePr>
          <p:nvPr/>
        </p:nvGraphicFramePr>
        <p:xfrm>
          <a:off x="2555875" y="2781300"/>
          <a:ext cx="59944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522" name="Equation" r:id="rId5" imgW="2705040" imgH="419040" progId="Equation.DSMT4">
                  <p:embed/>
                </p:oleObj>
              </mc:Choice>
              <mc:Fallback>
                <p:oleObj name="Equation" r:id="rId5" imgW="2705040" imgH="41904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2781300"/>
                        <a:ext cx="5994400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2452" name="AutoShape 20"/>
          <p:cNvSpPr>
            <a:spLocks noChangeArrowheads="1"/>
          </p:cNvSpPr>
          <p:nvPr/>
        </p:nvSpPr>
        <p:spPr bwMode="auto">
          <a:xfrm>
            <a:off x="755650" y="4149725"/>
            <a:ext cx="1655763" cy="433388"/>
          </a:xfrm>
          <a:prstGeom prst="rightArrow">
            <a:avLst>
              <a:gd name="adj1" fmla="val 50000"/>
              <a:gd name="adj2" fmla="val 955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42453" name="Rectangle 21"/>
          <p:cNvSpPr>
            <a:spLocks noChangeArrowheads="1"/>
          </p:cNvSpPr>
          <p:nvPr/>
        </p:nvSpPr>
        <p:spPr bwMode="auto">
          <a:xfrm>
            <a:off x="755650" y="3830638"/>
            <a:ext cx="113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0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令 </a:t>
            </a:r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 1</a:t>
            </a:r>
          </a:p>
        </p:txBody>
      </p:sp>
      <p:graphicFrame>
        <p:nvGraphicFramePr>
          <p:cNvPr id="1042454" name="Object 22"/>
          <p:cNvGraphicFramePr>
            <a:graphicFrameLocks noChangeAspect="1"/>
          </p:cNvGraphicFramePr>
          <p:nvPr/>
        </p:nvGraphicFramePr>
        <p:xfrm>
          <a:off x="2700338" y="3933825"/>
          <a:ext cx="4784725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523" name="Equation" r:id="rId7" imgW="2158920" imgH="393480" progId="Equation.DSMT4">
                  <p:embed/>
                </p:oleObj>
              </mc:Choice>
              <mc:Fallback>
                <p:oleObj name="Equation" r:id="rId7" imgW="2158920" imgH="39348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3933825"/>
                        <a:ext cx="4784725" cy="8715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2455" name="Rectangle 23"/>
          <p:cNvSpPr>
            <a:spLocks noChangeArrowheads="1"/>
          </p:cNvSpPr>
          <p:nvPr/>
        </p:nvSpPr>
        <p:spPr bwMode="auto">
          <a:xfrm>
            <a:off x="5580063" y="5157788"/>
            <a:ext cx="3167062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很大时精度仍不高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07362-75FE-4E49-BAB4-1E539088E350}" type="slidenum">
              <a:rPr lang="zh-CN" altLang="en-US"/>
              <a:pPr/>
              <a:t>15</a:t>
            </a:fld>
            <a:endParaRPr lang="en-US" altLang="zh-CN"/>
          </a:p>
        </p:txBody>
      </p:sp>
      <p:sp>
        <p:nvSpPr>
          <p:cNvPr id="1043479" name="Text Box 23"/>
          <p:cNvSpPr txBox="1">
            <a:spLocks noChangeArrowheads="1"/>
          </p:cNvSpPr>
          <p:nvPr/>
        </p:nvSpPr>
        <p:spPr bwMode="auto">
          <a:xfrm>
            <a:off x="4787900" y="1196975"/>
            <a:ext cx="4248150" cy="119697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kumimoji="0"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  和              的展开式的收敛速度都比              快得多</a:t>
            </a:r>
          </a:p>
        </p:txBody>
      </p:sp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0000FF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 </a:t>
            </a:r>
            <a:r>
              <a:rPr lang="zh-CN" altLang="en-US">
                <a:solidFill>
                  <a:srgbClr val="993300"/>
                </a:solidFill>
              </a:rPr>
              <a:t>的计算：快速公式</a:t>
            </a:r>
          </a:p>
        </p:txBody>
      </p:sp>
      <p:sp>
        <p:nvSpPr>
          <p:cNvPr id="1043459" name="Rectangle 3"/>
          <p:cNvSpPr>
            <a:spLocks noChangeArrowheads="1"/>
          </p:cNvSpPr>
          <p:nvPr/>
        </p:nvSpPr>
        <p:spPr bwMode="auto">
          <a:xfrm>
            <a:off x="323850" y="908050"/>
            <a:ext cx="7924800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快速计算公式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43467" name="Object 11"/>
          <p:cNvGraphicFramePr>
            <a:graphicFrameLocks noChangeAspect="1"/>
          </p:cNvGraphicFramePr>
          <p:nvPr/>
        </p:nvGraphicFramePr>
        <p:xfrm>
          <a:off x="781050" y="1700213"/>
          <a:ext cx="3433763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606" name="Equation" r:id="rId3" imgW="1549080" imgH="393480" progId="Equation.DSMT4">
                  <p:embed/>
                </p:oleObj>
              </mc:Choice>
              <mc:Fallback>
                <p:oleObj name="Equation" r:id="rId3" imgW="154908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50" y="1700213"/>
                        <a:ext cx="3433763" cy="8715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468" name="Object 12"/>
          <p:cNvGraphicFramePr>
            <a:graphicFrameLocks noChangeAspect="1"/>
          </p:cNvGraphicFramePr>
          <p:nvPr/>
        </p:nvGraphicFramePr>
        <p:xfrm>
          <a:off x="755650" y="2852738"/>
          <a:ext cx="396875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607" name="Equation" r:id="rId5" imgW="1790640" imgH="393480" progId="Equation.DSMT4">
                  <p:embed/>
                </p:oleObj>
              </mc:Choice>
              <mc:Fallback>
                <p:oleObj name="Equation" r:id="rId5" imgW="179064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852738"/>
                        <a:ext cx="3968750" cy="8715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3469" name="Rectangle 13"/>
          <p:cNvSpPr>
            <a:spLocks noChangeArrowheads="1"/>
          </p:cNvSpPr>
          <p:nvPr/>
        </p:nvSpPr>
        <p:spPr bwMode="auto">
          <a:xfrm>
            <a:off x="5075238" y="3140075"/>
            <a:ext cx="3024187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Machin 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公式，</a:t>
            </a: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1706</a:t>
            </a:r>
          </a:p>
        </p:txBody>
      </p:sp>
      <p:graphicFrame>
        <p:nvGraphicFramePr>
          <p:cNvPr id="1043470" name="Object 14"/>
          <p:cNvGraphicFramePr>
            <a:graphicFrameLocks noChangeAspect="1"/>
          </p:cNvGraphicFramePr>
          <p:nvPr/>
        </p:nvGraphicFramePr>
        <p:xfrm>
          <a:off x="755650" y="4076700"/>
          <a:ext cx="5487988" cy="179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608" name="Equation" r:id="rId7" imgW="2476440" imgH="812520" progId="Equation.DSMT4">
                  <p:embed/>
                </p:oleObj>
              </mc:Choice>
              <mc:Fallback>
                <p:oleObj name="Equation" r:id="rId7" imgW="2476440" imgH="81252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076700"/>
                        <a:ext cx="5487988" cy="17986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476" name="Object 20"/>
          <p:cNvGraphicFramePr>
            <a:graphicFrameLocks noChangeAspect="1"/>
          </p:cNvGraphicFramePr>
          <p:nvPr/>
        </p:nvGraphicFramePr>
        <p:xfrm>
          <a:off x="4930775" y="1196975"/>
          <a:ext cx="1014413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609" name="Equation" r:id="rId9" imgW="507960" imgH="342720" progId="Equation.3">
                  <p:embed/>
                </p:oleObj>
              </mc:Choice>
              <mc:Fallback>
                <p:oleObj name="Equation" r:id="rId9" imgW="507960" imgH="34272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0775" y="1196975"/>
                        <a:ext cx="1014413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477" name="Object 21"/>
          <p:cNvGraphicFramePr>
            <a:graphicFrameLocks noChangeAspect="1"/>
          </p:cNvGraphicFramePr>
          <p:nvPr/>
        </p:nvGraphicFramePr>
        <p:xfrm>
          <a:off x="6731000" y="1989138"/>
          <a:ext cx="942975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610" name="Equation" r:id="rId11" imgW="469800" imgH="152280" progId="Equation.3">
                  <p:embed/>
                </p:oleObj>
              </mc:Choice>
              <mc:Fallback>
                <p:oleObj name="Equation" r:id="rId11" imgW="469800" imgH="1522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0" y="1989138"/>
                        <a:ext cx="942975" cy="306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478" name="Object 22"/>
          <p:cNvGraphicFramePr>
            <a:graphicFrameLocks noChangeAspect="1"/>
          </p:cNvGraphicFramePr>
          <p:nvPr/>
        </p:nvGraphicFramePr>
        <p:xfrm>
          <a:off x="6264275" y="1196975"/>
          <a:ext cx="101917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611" name="Equation" r:id="rId13" imgW="507960" imgH="355320" progId="Equation.3">
                  <p:embed/>
                </p:oleObj>
              </mc:Choice>
              <mc:Fallback>
                <p:oleObj name="Equation" r:id="rId13" imgW="507960" imgH="35532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4275" y="1196975"/>
                        <a:ext cx="101917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9302-20EA-4A2D-BCFB-477252EA8D2F}" type="slidenum">
              <a:rPr lang="zh-CN" altLang="en-US"/>
              <a:pPr/>
              <a:t>16</a:t>
            </a:fld>
            <a:endParaRPr lang="en-US" altLang="zh-CN"/>
          </a:p>
        </p:txBody>
      </p:sp>
      <p:sp>
        <p:nvSpPr>
          <p:cNvPr id="1044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0000FF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 </a:t>
            </a:r>
            <a:r>
              <a:rPr lang="zh-CN" altLang="en-US">
                <a:solidFill>
                  <a:srgbClr val="993300"/>
                </a:solidFill>
              </a:rPr>
              <a:t>的计算：积分法</a:t>
            </a:r>
          </a:p>
        </p:txBody>
      </p:sp>
      <p:sp>
        <p:nvSpPr>
          <p:cNvPr id="1044483" name="Rectangle 3"/>
          <p:cNvSpPr>
            <a:spLocks noChangeArrowheads="1"/>
          </p:cNvSpPr>
          <p:nvPr/>
        </p:nvSpPr>
        <p:spPr bwMode="auto">
          <a:xfrm>
            <a:off x="323850" y="908050"/>
            <a:ext cx="7924800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积分法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44484" name="Object 4"/>
          <p:cNvGraphicFramePr>
            <a:graphicFrameLocks noChangeAspect="1"/>
          </p:cNvGraphicFramePr>
          <p:nvPr/>
        </p:nvGraphicFramePr>
        <p:xfrm>
          <a:off x="1476375" y="1628775"/>
          <a:ext cx="2335213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56" name="Equation" r:id="rId3" imgW="1054080" imgH="393480" progId="Equation.DSMT4">
                  <p:embed/>
                </p:oleObj>
              </mc:Choice>
              <mc:Fallback>
                <p:oleObj name="Equation" r:id="rId3" imgW="105408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628775"/>
                        <a:ext cx="2335213" cy="8715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488" name="Object 8"/>
          <p:cNvGraphicFramePr>
            <a:graphicFrameLocks noChangeAspect="1"/>
          </p:cNvGraphicFramePr>
          <p:nvPr/>
        </p:nvGraphicFramePr>
        <p:xfrm>
          <a:off x="1187450" y="3141663"/>
          <a:ext cx="6269038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57" name="Equation" r:id="rId5" imgW="2831760" imgH="431640" progId="Equation.DSMT4">
                  <p:embed/>
                </p:oleObj>
              </mc:Choice>
              <mc:Fallback>
                <p:oleObj name="Equation" r:id="rId5" imgW="283176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141663"/>
                        <a:ext cx="6269038" cy="95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489" name="Rectangle 9"/>
          <p:cNvSpPr>
            <a:spLocks noChangeArrowheads="1"/>
          </p:cNvSpPr>
          <p:nvPr/>
        </p:nvSpPr>
        <p:spPr bwMode="auto">
          <a:xfrm>
            <a:off x="684213" y="2781300"/>
            <a:ext cx="2663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SzPct val="90000"/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复合梯形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法</a:t>
            </a:r>
            <a:endParaRPr lang="en-US" altLang="zh-CN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44490" name="Rectangle 10"/>
          <p:cNvSpPr>
            <a:spLocks noChangeArrowheads="1"/>
          </p:cNvSpPr>
          <p:nvPr/>
        </p:nvSpPr>
        <p:spPr bwMode="auto">
          <a:xfrm>
            <a:off x="755650" y="4292600"/>
            <a:ext cx="2663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SzPct val="90000"/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复合抛物线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法</a:t>
            </a:r>
            <a:endParaRPr lang="en-US" altLang="zh-CN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44492" name="Object 12"/>
          <p:cNvGraphicFramePr>
            <a:graphicFrameLocks noChangeAspect="1"/>
          </p:cNvGraphicFramePr>
          <p:nvPr/>
        </p:nvGraphicFramePr>
        <p:xfrm>
          <a:off x="1187450" y="4724400"/>
          <a:ext cx="7065963" cy="141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58" name="Equation" r:id="rId7" imgW="3187440" imgH="634680" progId="Equation.DSMT4">
                  <p:embed/>
                </p:oleObj>
              </mc:Choice>
              <mc:Fallback>
                <p:oleObj name="Equation" r:id="rId7" imgW="3187440" imgH="6346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724400"/>
                        <a:ext cx="7065963" cy="1411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9302-20EA-4A2D-BCFB-477252EA8D2F}" type="slidenum">
              <a:rPr lang="zh-CN" altLang="en-US"/>
              <a:pPr/>
              <a:t>17</a:t>
            </a:fld>
            <a:endParaRPr lang="en-US" altLang="zh-CN"/>
          </a:p>
        </p:txBody>
      </p:sp>
      <p:sp>
        <p:nvSpPr>
          <p:cNvPr id="1044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dirty="0">
                <a:solidFill>
                  <a:srgbClr val="0000FF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 </a:t>
            </a:r>
            <a:r>
              <a:rPr lang="zh-CN" altLang="en-US" dirty="0">
                <a:solidFill>
                  <a:srgbClr val="993300"/>
                </a:solidFill>
              </a:rPr>
              <a:t>的计算</a:t>
            </a:r>
            <a:r>
              <a:rPr lang="zh-CN" altLang="en-US" dirty="0" smtClean="0">
                <a:solidFill>
                  <a:srgbClr val="993300"/>
                </a:solidFill>
              </a:rPr>
              <a:t>：其他方法</a:t>
            </a:r>
            <a:endParaRPr lang="zh-CN" altLang="en-US" dirty="0">
              <a:solidFill>
                <a:srgbClr val="993300"/>
              </a:solidFill>
            </a:endParaRPr>
          </a:p>
        </p:txBody>
      </p:sp>
      <p:sp>
        <p:nvSpPr>
          <p:cNvPr id="1044483" name="Rectangle 3"/>
          <p:cNvSpPr>
            <a:spLocks noChangeArrowheads="1"/>
          </p:cNvSpPr>
          <p:nvPr/>
        </p:nvSpPr>
        <p:spPr bwMode="auto">
          <a:xfrm>
            <a:off x="282404" y="1043055"/>
            <a:ext cx="7924800" cy="559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Monte Carlo 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法：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Buffon 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投针实验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74637" y="1775222"/>
            <a:ext cx="7924800" cy="112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dirty="0" err="1" smtClean="0">
                <a:latin typeface="Times New Roman" panose="02020603050405020304" pitchFamily="18" charset="0"/>
                <a:ea typeface="黑体" panose="02010609060101010101" pitchFamily="49" charset="-122"/>
              </a:rPr>
              <a:t>Ramanujan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（拉马努金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）公式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/>
            </a:r>
            <a:b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（每项大约可增加 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8 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位有效数字，需使用 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FFT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237970"/>
              </p:ext>
            </p:extLst>
          </p:nvPr>
        </p:nvGraphicFramePr>
        <p:xfrm>
          <a:off x="843379" y="2888237"/>
          <a:ext cx="4891087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564" name="Equation" r:id="rId3" imgW="2209680" imgH="457200" progId="Equation.DSMT4">
                  <p:embed/>
                </p:oleObj>
              </mc:Choice>
              <mc:Fallback>
                <p:oleObj name="Equation" r:id="rId3" imgW="22096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379" y="2888237"/>
                        <a:ext cx="4891087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274637" y="4245601"/>
            <a:ext cx="7924800" cy="1052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dirty="0" err="1" smtClean="0">
                <a:latin typeface="Times New Roman" panose="02020603050405020304" pitchFamily="18" charset="0"/>
                <a:ea typeface="黑体" panose="02010609060101010101" pitchFamily="49" charset="-122"/>
              </a:rPr>
              <a:t>Chudnovsky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公式：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/>
            </a:r>
            <a:b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（每项大约可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增加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14 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位有效数字，需使用 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FFT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935913"/>
              </p:ext>
            </p:extLst>
          </p:nvPr>
        </p:nvGraphicFramePr>
        <p:xfrm>
          <a:off x="827584" y="5298197"/>
          <a:ext cx="7673975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565" name="Equation" r:id="rId5" imgW="3466800" imgH="431640" progId="Equation.DSMT4">
                  <p:embed/>
                </p:oleObj>
              </mc:Choice>
              <mc:Fallback>
                <p:oleObj name="Equation" r:id="rId5" imgW="34668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298197"/>
                        <a:ext cx="7673975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773188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9302-20EA-4A2D-BCFB-477252EA8D2F}" type="slidenum">
              <a:rPr lang="zh-CN" altLang="en-US"/>
              <a:pPr/>
              <a:t>18</a:t>
            </a:fld>
            <a:endParaRPr lang="en-US" altLang="zh-CN"/>
          </a:p>
        </p:txBody>
      </p:sp>
      <p:sp>
        <p:nvSpPr>
          <p:cNvPr id="1044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dirty="0">
                <a:solidFill>
                  <a:srgbClr val="0000FF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 </a:t>
            </a:r>
            <a:r>
              <a:rPr lang="zh-CN" altLang="en-US" dirty="0">
                <a:solidFill>
                  <a:srgbClr val="993300"/>
                </a:solidFill>
              </a:rPr>
              <a:t>的计算</a:t>
            </a:r>
            <a:r>
              <a:rPr lang="zh-CN" altLang="en-US" dirty="0" smtClean="0">
                <a:solidFill>
                  <a:srgbClr val="993300"/>
                </a:solidFill>
              </a:rPr>
              <a:t>：其他方法</a:t>
            </a:r>
            <a:endParaRPr lang="zh-CN" altLang="en-US" dirty="0">
              <a:solidFill>
                <a:srgbClr val="993300"/>
              </a:solidFill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51520" y="1052736"/>
            <a:ext cx="8712968" cy="60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算术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几何平均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值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Arithmetic-Geometric Mean, AGM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634011"/>
              </p:ext>
            </p:extLst>
          </p:nvPr>
        </p:nvGraphicFramePr>
        <p:xfrm>
          <a:off x="646113" y="1657350"/>
          <a:ext cx="2108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611" name="Equation" r:id="rId3" imgW="1054080" imgH="419040" progId="Equation.DSMT4">
                  <p:embed/>
                </p:oleObj>
              </mc:Choice>
              <mc:Fallback>
                <p:oleObj name="Equation" r:id="rId3" imgW="1054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113" y="1657350"/>
                        <a:ext cx="21082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332269"/>
              </p:ext>
            </p:extLst>
          </p:nvPr>
        </p:nvGraphicFramePr>
        <p:xfrm>
          <a:off x="3084513" y="1695450"/>
          <a:ext cx="3479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612" name="Equation" r:id="rId5" imgW="1739880" imgH="393480" progId="Equation.DSMT4">
                  <p:embed/>
                </p:oleObj>
              </mc:Choice>
              <mc:Fallback>
                <p:oleObj name="Equation" r:id="rId5" imgW="1739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4513" y="1695450"/>
                        <a:ext cx="34798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881995"/>
              </p:ext>
            </p:extLst>
          </p:nvPr>
        </p:nvGraphicFramePr>
        <p:xfrm>
          <a:off x="646113" y="2771700"/>
          <a:ext cx="2463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613" name="Equation" r:id="rId7" imgW="1231560" imgH="266400" progId="Equation.DSMT4">
                  <p:embed/>
                </p:oleObj>
              </mc:Choice>
              <mc:Fallback>
                <p:oleObj name="Equation" r:id="rId7" imgW="12315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113" y="2771700"/>
                        <a:ext cx="24638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395418"/>
              </p:ext>
            </p:extLst>
          </p:nvPr>
        </p:nvGraphicFramePr>
        <p:xfrm>
          <a:off x="667933" y="3440032"/>
          <a:ext cx="3063875" cy="135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614" name="Equation" r:id="rId9" imgW="1384200" imgH="609480" progId="Equation.DSMT4">
                  <p:embed/>
                </p:oleObj>
              </mc:Choice>
              <mc:Fallback>
                <p:oleObj name="Equation" r:id="rId9" imgW="13842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933" y="3440032"/>
                        <a:ext cx="3063875" cy="1350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467544" y="5088217"/>
            <a:ext cx="6160269" cy="4270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（需使用 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FFT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zh-CN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每</a:t>
            </a:r>
            <a:r>
              <a:rPr lang="zh-CN" altLang="zh-CN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迭代一次有效位数乘 </a:t>
            </a:r>
            <a:r>
              <a:rPr lang="zh-CN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endParaRPr lang="zh-CN" altLang="zh-CN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5651466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5B8E-8199-4EBC-836A-25C19EDE9941}" type="slidenum">
              <a:rPr lang="zh-CN" altLang="en-US"/>
              <a:pPr/>
              <a:t>2</a:t>
            </a:fld>
            <a:endParaRPr lang="en-US" altLang="zh-CN"/>
          </a:p>
        </p:txBody>
      </p:sp>
      <p:sp>
        <p:nvSpPr>
          <p:cNvPr id="985091" name="Rectangle 3"/>
          <p:cNvSpPr>
            <a:spLocks noChangeArrowheads="1"/>
          </p:cNvSpPr>
          <p:nvPr/>
        </p:nvSpPr>
        <p:spPr bwMode="auto">
          <a:xfrm>
            <a:off x="323850" y="1052513"/>
            <a:ext cx="7162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zh-CN" altLang="en-US" sz="2800">
                <a:solidFill>
                  <a:schemeClr val="tx1"/>
                </a:solidFill>
                <a:ea typeface="黑体" panose="02010609060101010101" pitchFamily="49" charset="-122"/>
              </a:rPr>
              <a:t> 数值积分及其应用</a:t>
            </a:r>
          </a:p>
        </p:txBody>
      </p:sp>
      <p:sp>
        <p:nvSpPr>
          <p:cNvPr id="985092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1628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主要内容</a:t>
            </a:r>
          </a:p>
        </p:txBody>
      </p:sp>
      <p:sp>
        <p:nvSpPr>
          <p:cNvPr id="985096" name="Rectangle 8"/>
          <p:cNvSpPr>
            <a:spLocks noChangeArrowheads="1"/>
          </p:cNvSpPr>
          <p:nvPr/>
        </p:nvSpPr>
        <p:spPr bwMode="auto">
          <a:xfrm>
            <a:off x="827088" y="1700213"/>
            <a:ext cx="4572000" cy="299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基本概念</a:t>
            </a:r>
          </a:p>
          <a:p>
            <a:pPr>
              <a:lnSpc>
                <a:spcPct val="120000"/>
              </a:lnSpc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梯形法和抛物线法 </a:t>
            </a:r>
          </a:p>
          <a:p>
            <a:pPr>
              <a:lnSpc>
                <a:spcPct val="120000"/>
              </a:lnSpc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自适应求积方法</a:t>
            </a:r>
          </a:p>
          <a:p>
            <a:pPr>
              <a:lnSpc>
                <a:spcPct val="120000"/>
              </a:lnSpc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二重积分</a:t>
            </a:r>
          </a:p>
          <a:p>
            <a:pPr>
              <a:lnSpc>
                <a:spcPct val="120000"/>
              </a:lnSpc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数值积分应用</a:t>
            </a:r>
            <a:endParaRPr lang="zh-CN" altLang="en-US" sz="2800" b="1">
              <a:solidFill>
                <a:schemeClr val="tx2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5B8E-8199-4EBC-836A-25C19EDE9941}" type="slidenum">
              <a:rPr lang="zh-CN" altLang="en-US"/>
              <a:pPr/>
              <a:t>3</a:t>
            </a:fld>
            <a:endParaRPr lang="en-US" altLang="zh-CN"/>
          </a:p>
        </p:txBody>
      </p:sp>
      <p:sp>
        <p:nvSpPr>
          <p:cNvPr id="985092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1628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dirty="0" smtClean="0">
                <a:solidFill>
                  <a:srgbClr val="993300"/>
                </a:solidFill>
              </a:rPr>
              <a:t>数值积分</a:t>
            </a:r>
            <a:endParaRPr lang="zh-CN" altLang="en-US" dirty="0">
              <a:solidFill>
                <a:srgbClr val="993300"/>
              </a:solidFill>
            </a:endParaRPr>
          </a:p>
        </p:txBody>
      </p:sp>
      <p:sp>
        <p:nvSpPr>
          <p:cNvPr id="985096" name="Rectangle 8"/>
          <p:cNvSpPr>
            <a:spLocks noChangeArrowheads="1"/>
          </p:cNvSpPr>
          <p:nvPr/>
        </p:nvSpPr>
        <p:spPr bwMode="auto">
          <a:xfrm>
            <a:off x="539552" y="1196752"/>
            <a:ext cx="7776864" cy="3945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1200"/>
              </a:spcAft>
              <a:buClr>
                <a:schemeClr val="hlink"/>
              </a:buClr>
              <a:buFont typeface="Wingdings" panose="05000000000000000000" pitchFamily="2" charset="2"/>
              <a:buChar char="n"/>
            </a:pPr>
            <a:r>
              <a:rPr lang="zh-CN" altLang="en-US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数值积分是计算数学的基础和核心，很多连续问题都需要通过数值积分才能转化为离散问题。</a:t>
            </a:r>
            <a:endParaRPr lang="en-US" altLang="zh-CN" b="1" dirty="0" smtClean="0">
              <a:solidFill>
                <a:schemeClr val="tx2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>
              <a:lnSpc>
                <a:spcPct val="120000"/>
              </a:lnSpc>
              <a:spcAft>
                <a:spcPts val="1200"/>
              </a:spcAft>
              <a:buClr>
                <a:schemeClr val="hlink"/>
              </a:buClr>
              <a:buFont typeface="Wingdings" panose="05000000000000000000" pitchFamily="2" charset="2"/>
              <a:buChar char="n"/>
            </a:pPr>
            <a:r>
              <a:rPr lang="zh-CN" altLang="en-US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数值积分内容非常复杂，也</a:t>
            </a:r>
            <a:r>
              <a:rPr lang="zh-CN" altLang="en-US" b="1" smtClean="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非常</a:t>
            </a:r>
            <a:r>
              <a:rPr lang="zh-CN" altLang="en-US" b="1" smtClean="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丰富，特别是弱奇异积分，奇异积分，超奇异积分，或者被积函数是</a:t>
            </a:r>
            <a:r>
              <a:rPr lang="zh-CN" altLang="en-US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急剧震荡或</a:t>
            </a:r>
            <a:r>
              <a:rPr lang="zh-CN" altLang="en-US" b="1" smtClean="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急剧</a:t>
            </a:r>
            <a:r>
              <a:rPr lang="zh-CN" altLang="en-US" b="1" smtClean="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衰减的。</a:t>
            </a:r>
            <a:endParaRPr lang="en-US" altLang="zh-CN" b="1" dirty="0" smtClean="0">
              <a:solidFill>
                <a:schemeClr val="tx2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>
              <a:lnSpc>
                <a:spcPct val="120000"/>
              </a:lnSpc>
              <a:spcAft>
                <a:spcPts val="1200"/>
              </a:spcAft>
              <a:buClr>
                <a:schemeClr val="hlink"/>
              </a:buClr>
              <a:buFont typeface="Wingdings" panose="05000000000000000000" pitchFamily="2" charset="2"/>
              <a:buChar char="n"/>
            </a:pPr>
            <a:r>
              <a:rPr lang="zh-CN" altLang="en-US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对于高维积分，由于维数效应，计算复杂度往往随维数指数增长，如何高效地计算高维积分，仍然是计算数学的一大难题。</a:t>
            </a:r>
            <a:endParaRPr lang="zh-CN" altLang="en-US" b="1" dirty="0">
              <a:solidFill>
                <a:schemeClr val="tx2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07771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9DB64-C1AE-42C6-85B8-923E52DFEE7F}" type="slidenum">
              <a:rPr lang="zh-CN" altLang="en-US"/>
              <a:pPr/>
              <a:t>4</a:t>
            </a:fld>
            <a:endParaRPr lang="en-US" altLang="zh-CN"/>
          </a:p>
        </p:txBody>
      </p:sp>
      <p:graphicFrame>
        <p:nvGraphicFramePr>
          <p:cNvPr id="986114" name="Object 2"/>
          <p:cNvGraphicFramePr>
            <a:graphicFrameLocks noChangeAspect="1"/>
          </p:cNvGraphicFramePr>
          <p:nvPr/>
        </p:nvGraphicFramePr>
        <p:xfrm>
          <a:off x="696913" y="1574800"/>
          <a:ext cx="2220912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48" name="Equation" r:id="rId3" imgW="685800" imgH="330120" progId="Equation.DSMT4">
                  <p:embed/>
                </p:oleObj>
              </mc:Choice>
              <mc:Fallback>
                <p:oleObj name="Equation" r:id="rId3" imgW="685800" imgH="3301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1574800"/>
                        <a:ext cx="2220912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15" name="Object 3"/>
          <p:cNvGraphicFramePr>
            <a:graphicFrameLocks noChangeAspect="1"/>
          </p:cNvGraphicFramePr>
          <p:nvPr/>
        </p:nvGraphicFramePr>
        <p:xfrm>
          <a:off x="6564313" y="1857375"/>
          <a:ext cx="1919287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49" name="Equation" r:id="rId5" imgW="812520" imgH="228600" progId="Equation.DSMT4">
                  <p:embed/>
                </p:oleObj>
              </mc:Choice>
              <mc:Fallback>
                <p:oleObj name="Equation" r:id="rId5" imgW="81252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4313" y="1857375"/>
                        <a:ext cx="1919287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86116" name="Picture 4" descr="untitle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213100"/>
            <a:ext cx="7632700" cy="77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86117" name="Object 5"/>
          <p:cNvGraphicFramePr>
            <a:graphicFrameLocks noChangeAspect="1"/>
          </p:cNvGraphicFramePr>
          <p:nvPr/>
        </p:nvGraphicFramePr>
        <p:xfrm>
          <a:off x="250825" y="3573463"/>
          <a:ext cx="635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50" name="Equation" r:id="rId8" imgW="317160" imgH="228600" progId="Equation.DSMT4">
                  <p:embed/>
                </p:oleObj>
              </mc:Choice>
              <mc:Fallback>
                <p:oleObj name="Equation" r:id="rId8" imgW="31716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573463"/>
                        <a:ext cx="635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18" name="Object 6"/>
          <p:cNvGraphicFramePr>
            <a:graphicFrameLocks noChangeAspect="1"/>
          </p:cNvGraphicFramePr>
          <p:nvPr/>
        </p:nvGraphicFramePr>
        <p:xfrm>
          <a:off x="1547813" y="3573463"/>
          <a:ext cx="355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51" name="Equation" r:id="rId10" imgW="177480" imgH="228600" progId="Equation.DSMT4">
                  <p:embed/>
                </p:oleObj>
              </mc:Choice>
              <mc:Fallback>
                <p:oleObj name="Equation" r:id="rId10" imgW="17748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573463"/>
                        <a:ext cx="3556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19" name="Object 7"/>
          <p:cNvGraphicFramePr>
            <a:graphicFrameLocks noChangeAspect="1"/>
          </p:cNvGraphicFramePr>
          <p:nvPr/>
        </p:nvGraphicFramePr>
        <p:xfrm>
          <a:off x="2339975" y="3573463"/>
          <a:ext cx="355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52" name="Equation" r:id="rId12" imgW="177480" imgH="228600" progId="Equation.DSMT4">
                  <p:embed/>
                </p:oleObj>
              </mc:Choice>
              <mc:Fallback>
                <p:oleObj name="Equation" r:id="rId12" imgW="17748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3573463"/>
                        <a:ext cx="3556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20" name="Object 8"/>
          <p:cNvGraphicFramePr>
            <a:graphicFrameLocks noChangeAspect="1"/>
          </p:cNvGraphicFramePr>
          <p:nvPr/>
        </p:nvGraphicFramePr>
        <p:xfrm>
          <a:off x="7164388" y="3573463"/>
          <a:ext cx="558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53" name="Equation" r:id="rId14" imgW="279360" imgH="228600" progId="Equation.DSMT4">
                  <p:embed/>
                </p:oleObj>
              </mc:Choice>
              <mc:Fallback>
                <p:oleObj name="Equation" r:id="rId14" imgW="27936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3573463"/>
                        <a:ext cx="558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21" name="Object 9"/>
          <p:cNvGraphicFramePr>
            <a:graphicFrameLocks noChangeAspect="1"/>
          </p:cNvGraphicFramePr>
          <p:nvPr/>
        </p:nvGraphicFramePr>
        <p:xfrm>
          <a:off x="8388350" y="3502025"/>
          <a:ext cx="609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54" name="Equation" r:id="rId16" imgW="304560" imgH="228600" progId="Equation.DSMT4">
                  <p:embed/>
                </p:oleObj>
              </mc:Choice>
              <mc:Fallback>
                <p:oleObj name="Equation" r:id="rId16" imgW="30456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8350" y="3502025"/>
                        <a:ext cx="6096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22" name="Object 10"/>
          <p:cNvGraphicFramePr>
            <a:graphicFrameLocks noChangeAspect="1"/>
          </p:cNvGraphicFramePr>
          <p:nvPr/>
        </p:nvGraphicFramePr>
        <p:xfrm>
          <a:off x="2843213" y="3644900"/>
          <a:ext cx="935037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55" name="Equation" r:id="rId18" imgW="431640" imgH="126720" progId="Equation.DSMT4">
                  <p:embed/>
                </p:oleObj>
              </mc:Choice>
              <mc:Fallback>
                <p:oleObj name="Equation" r:id="rId18" imgW="431640" imgH="12672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3644900"/>
                        <a:ext cx="935037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23" name="Object 11"/>
          <p:cNvGraphicFramePr>
            <a:graphicFrameLocks noChangeAspect="1"/>
          </p:cNvGraphicFramePr>
          <p:nvPr/>
        </p:nvGraphicFramePr>
        <p:xfrm>
          <a:off x="1116013" y="2925763"/>
          <a:ext cx="508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56" name="Equation" r:id="rId20" imgW="253800" imgH="228600" progId="Equation.DSMT4">
                  <p:embed/>
                </p:oleObj>
              </mc:Choice>
              <mc:Fallback>
                <p:oleObj name="Equation" r:id="rId20" imgW="25380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925763"/>
                        <a:ext cx="508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24" name="Object 12"/>
          <p:cNvGraphicFramePr>
            <a:graphicFrameLocks noChangeAspect="1"/>
          </p:cNvGraphicFramePr>
          <p:nvPr/>
        </p:nvGraphicFramePr>
        <p:xfrm>
          <a:off x="1908175" y="2925763"/>
          <a:ext cx="533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57" name="Equation" r:id="rId22" imgW="266400" imgH="228600" progId="Equation.DSMT4">
                  <p:embed/>
                </p:oleObj>
              </mc:Choice>
              <mc:Fallback>
                <p:oleObj name="Equation" r:id="rId22" imgW="26640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2925763"/>
                        <a:ext cx="533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25" name="Object 13"/>
          <p:cNvGraphicFramePr>
            <a:graphicFrameLocks noChangeAspect="1"/>
          </p:cNvGraphicFramePr>
          <p:nvPr/>
        </p:nvGraphicFramePr>
        <p:xfrm>
          <a:off x="3924300" y="3573463"/>
          <a:ext cx="508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58" name="Equation" r:id="rId24" imgW="253800" imgH="228600" progId="Equation.DSMT4">
                  <p:embed/>
                </p:oleObj>
              </mc:Choice>
              <mc:Fallback>
                <p:oleObj name="Equation" r:id="rId24" imgW="253800" imgH="228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3573463"/>
                        <a:ext cx="508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26" name="Object 14"/>
          <p:cNvGraphicFramePr>
            <a:graphicFrameLocks noChangeAspect="1"/>
          </p:cNvGraphicFramePr>
          <p:nvPr/>
        </p:nvGraphicFramePr>
        <p:xfrm>
          <a:off x="5724525" y="3644900"/>
          <a:ext cx="985838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59" name="Equation" r:id="rId26" imgW="431640" imgH="126720" progId="Equation.DSMT4">
                  <p:embed/>
                </p:oleObj>
              </mc:Choice>
              <mc:Fallback>
                <p:oleObj name="Equation" r:id="rId26" imgW="431640" imgH="12672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3644900"/>
                        <a:ext cx="985838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27" name="Object 15"/>
          <p:cNvGraphicFramePr>
            <a:graphicFrameLocks noChangeAspect="1"/>
          </p:cNvGraphicFramePr>
          <p:nvPr/>
        </p:nvGraphicFramePr>
        <p:xfrm>
          <a:off x="4284663" y="2925763"/>
          <a:ext cx="508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60" name="Equation" r:id="rId28" imgW="253800" imgH="228600" progId="Equation.DSMT4">
                  <p:embed/>
                </p:oleObj>
              </mc:Choice>
              <mc:Fallback>
                <p:oleObj name="Equation" r:id="rId28" imgW="25380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2925763"/>
                        <a:ext cx="508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28" name="Object 16"/>
          <p:cNvGraphicFramePr>
            <a:graphicFrameLocks noChangeAspect="1"/>
          </p:cNvGraphicFramePr>
          <p:nvPr/>
        </p:nvGraphicFramePr>
        <p:xfrm>
          <a:off x="2916238" y="2997200"/>
          <a:ext cx="8636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61" name="Equation" r:id="rId30" imgW="431640" imgH="126720" progId="Equation.DSMT4">
                  <p:embed/>
                </p:oleObj>
              </mc:Choice>
              <mc:Fallback>
                <p:oleObj name="Equation" r:id="rId30" imgW="431640" imgH="12672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2997200"/>
                        <a:ext cx="86360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29" name="Object 17"/>
          <p:cNvGraphicFramePr>
            <a:graphicFrameLocks noChangeAspect="1"/>
          </p:cNvGraphicFramePr>
          <p:nvPr/>
        </p:nvGraphicFramePr>
        <p:xfrm>
          <a:off x="5508625" y="2997200"/>
          <a:ext cx="86360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62" name="Equation" r:id="rId32" imgW="431640" imgH="126720" progId="Equation.DSMT4">
                  <p:embed/>
                </p:oleObj>
              </mc:Choice>
              <mc:Fallback>
                <p:oleObj name="Equation" r:id="rId32" imgW="431640" imgH="12672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2997200"/>
                        <a:ext cx="863600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30" name="Object 18"/>
          <p:cNvGraphicFramePr>
            <a:graphicFrameLocks noChangeAspect="1"/>
          </p:cNvGraphicFramePr>
          <p:nvPr/>
        </p:nvGraphicFramePr>
        <p:xfrm>
          <a:off x="7524750" y="2925763"/>
          <a:ext cx="533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63" name="Equation" r:id="rId34" imgW="266400" imgH="228600" progId="Equation.DSMT4">
                  <p:embed/>
                </p:oleObj>
              </mc:Choice>
              <mc:Fallback>
                <p:oleObj name="Equation" r:id="rId34" imgW="26640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0" y="2925763"/>
                        <a:ext cx="533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31" name="Object 19"/>
          <p:cNvGraphicFramePr>
            <a:graphicFrameLocks noChangeAspect="1"/>
          </p:cNvGraphicFramePr>
          <p:nvPr/>
        </p:nvGraphicFramePr>
        <p:xfrm>
          <a:off x="4656138" y="1862138"/>
          <a:ext cx="1782762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64" name="Equation" r:id="rId36" imgW="647640" imgH="228600" progId="Equation.DSMT4">
                  <p:embed/>
                </p:oleObj>
              </mc:Choice>
              <mc:Fallback>
                <p:oleObj name="Equation" r:id="rId36" imgW="647640" imgH="228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8" y="1862138"/>
                        <a:ext cx="1782762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32" name="Object 20"/>
          <p:cNvGraphicFramePr>
            <a:graphicFrameLocks noChangeAspect="1"/>
          </p:cNvGraphicFramePr>
          <p:nvPr/>
        </p:nvGraphicFramePr>
        <p:xfrm>
          <a:off x="1474788" y="4292600"/>
          <a:ext cx="2570162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65" name="Equation" r:id="rId38" imgW="901440" imgH="228600" progId="Equation.DSMT4">
                  <p:embed/>
                </p:oleObj>
              </mc:Choice>
              <mc:Fallback>
                <p:oleObj name="Equation" r:id="rId38" imgW="901440" imgH="2286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4788" y="4292600"/>
                        <a:ext cx="2570162" cy="6524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33" name="Object 21"/>
          <p:cNvGraphicFramePr>
            <a:graphicFrameLocks noChangeAspect="1"/>
          </p:cNvGraphicFramePr>
          <p:nvPr/>
        </p:nvGraphicFramePr>
        <p:xfrm>
          <a:off x="4572000" y="4292600"/>
          <a:ext cx="2446338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66" name="Equation" r:id="rId40" imgW="888840" imgH="279360" progId="Equation.DSMT4">
                  <p:embed/>
                </p:oleObj>
              </mc:Choice>
              <mc:Fallback>
                <p:oleObj name="Equation" r:id="rId40" imgW="888840" imgH="27936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292600"/>
                        <a:ext cx="2446338" cy="7699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34" name="Object 22"/>
          <p:cNvGraphicFramePr>
            <a:graphicFrameLocks noChangeAspect="1"/>
          </p:cNvGraphicFramePr>
          <p:nvPr/>
        </p:nvGraphicFramePr>
        <p:xfrm>
          <a:off x="3348038" y="1773238"/>
          <a:ext cx="768350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67" name="Equation" r:id="rId42" imgW="279360" imgH="380880" progId="Equation.DSMT4">
                  <p:embed/>
                </p:oleObj>
              </mc:Choice>
              <mc:Fallback>
                <p:oleObj name="Equation" r:id="rId42" imgW="279360" imgH="38088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1773238"/>
                        <a:ext cx="768350" cy="1049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35" name="Object 23"/>
          <p:cNvGraphicFramePr>
            <a:graphicFrameLocks noChangeAspect="1"/>
          </p:cNvGraphicFramePr>
          <p:nvPr/>
        </p:nvGraphicFramePr>
        <p:xfrm>
          <a:off x="4787900" y="3573463"/>
          <a:ext cx="330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68" name="Equation" r:id="rId44" imgW="164880" imgH="228600" progId="Equation.DSMT4">
                  <p:embed/>
                </p:oleObj>
              </mc:Choice>
              <mc:Fallback>
                <p:oleObj name="Equation" r:id="rId44" imgW="164880" imgH="2286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3573463"/>
                        <a:ext cx="330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36" name="Object 24"/>
          <p:cNvGraphicFramePr>
            <a:graphicFrameLocks noChangeAspect="1"/>
          </p:cNvGraphicFramePr>
          <p:nvPr/>
        </p:nvGraphicFramePr>
        <p:xfrm>
          <a:off x="4140200" y="1557338"/>
          <a:ext cx="839788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69" name="Equation" r:id="rId46" imgW="304560" imgH="431640" progId="Equation.DSMT4">
                  <p:embed/>
                </p:oleObj>
              </mc:Choice>
              <mc:Fallback>
                <p:oleObj name="Equation" r:id="rId46" imgW="304560" imgH="4316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1557338"/>
                        <a:ext cx="839788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6137" name="Object 25"/>
          <p:cNvGraphicFramePr>
            <a:graphicFrameLocks noChangeAspect="1"/>
          </p:cNvGraphicFramePr>
          <p:nvPr/>
        </p:nvGraphicFramePr>
        <p:xfrm>
          <a:off x="2862263" y="1914525"/>
          <a:ext cx="53340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670" name="Equation" r:id="rId48" imgW="139680" imgH="114120" progId="Equation.DSMT4">
                  <p:embed/>
                </p:oleObj>
              </mc:Choice>
              <mc:Fallback>
                <p:oleObj name="Equation" r:id="rId48" imgW="139680" imgH="11412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2263" y="1914525"/>
                        <a:ext cx="533400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6138" name="Rectangle 26"/>
          <p:cNvSpPr>
            <a:spLocks noChangeArrowheads="1"/>
          </p:cNvSpPr>
          <p:nvPr/>
        </p:nvSpPr>
        <p:spPr bwMode="auto">
          <a:xfrm>
            <a:off x="179388" y="981075"/>
            <a:ext cx="7162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>
                <a:solidFill>
                  <a:schemeClr val="tx1"/>
                </a:solidFill>
                <a:ea typeface="黑体" panose="02010609060101010101" pitchFamily="49" charset="-122"/>
              </a:rPr>
              <a:t> 定积分的定义</a:t>
            </a:r>
          </a:p>
        </p:txBody>
      </p:sp>
      <p:sp>
        <p:nvSpPr>
          <p:cNvPr id="986139" name="Rectangle 27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1628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定积分的近似</a:t>
            </a:r>
          </a:p>
        </p:txBody>
      </p:sp>
      <p:grpSp>
        <p:nvGrpSpPr>
          <p:cNvPr id="986143" name="Group 31"/>
          <p:cNvGrpSpPr>
            <a:grpSpLocks/>
          </p:cNvGrpSpPr>
          <p:nvPr/>
        </p:nvGrpSpPr>
        <p:grpSpPr bwMode="auto">
          <a:xfrm>
            <a:off x="179388" y="5300663"/>
            <a:ext cx="8785225" cy="1173162"/>
            <a:chOff x="113" y="3339"/>
            <a:chExt cx="5534" cy="739"/>
          </a:xfrm>
        </p:grpSpPr>
        <p:graphicFrame>
          <p:nvGraphicFramePr>
            <p:cNvPr id="986140" name="Object 28"/>
            <p:cNvGraphicFramePr>
              <a:graphicFrameLocks noChangeAspect="1"/>
            </p:cNvGraphicFramePr>
            <p:nvPr/>
          </p:nvGraphicFramePr>
          <p:xfrm>
            <a:off x="748" y="3339"/>
            <a:ext cx="2847" cy="7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6671" name="Equation" r:id="rId50" imgW="1663560" imgH="431640" progId="Equation.DSMT4">
                    <p:embed/>
                  </p:oleObj>
                </mc:Choice>
                <mc:Fallback>
                  <p:oleObj name="Equation" r:id="rId50" imgW="1663560" imgH="431640" progId="Equation.DSMT4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8" y="3339"/>
                          <a:ext cx="2847" cy="739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86141" name="Rectangle 29"/>
            <p:cNvSpPr>
              <a:spLocks noChangeArrowheads="1"/>
            </p:cNvSpPr>
            <p:nvPr/>
          </p:nvSpPr>
          <p:spPr bwMode="auto">
            <a:xfrm>
              <a:off x="3651" y="3521"/>
              <a:ext cx="1996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65175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 b="1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84275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800" b="1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3375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800" b="1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800" b="1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800" b="1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800" b="1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800" b="1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800" b="1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40000"/>
                </a:spcBef>
                <a:buClr>
                  <a:srgbClr val="993300"/>
                </a:buClr>
                <a:buSzTx/>
                <a:buFont typeface="Wingdings" panose="05000000000000000000" pitchFamily="2" charset="2"/>
                <a:buNone/>
              </a:pPr>
              <a:r>
                <a:rPr lang="en-US" altLang="zh-CN" i="1">
                  <a:solidFill>
                    <a:srgbClr val="0000FF"/>
                  </a:solidFill>
                </a:rPr>
                <a:t>n</a:t>
              </a:r>
              <a:r>
                <a:rPr lang="en-US" altLang="zh-CN">
                  <a:solidFill>
                    <a:srgbClr val="0000FF"/>
                  </a:solidFill>
                </a:rPr>
                <a:t> </a:t>
              </a:r>
              <a:r>
                <a:rPr lang="zh-CN" altLang="en-US">
                  <a:solidFill>
                    <a:srgbClr val="0000FF"/>
                  </a:solidFill>
                </a:rPr>
                <a:t>充分大，</a:t>
              </a:r>
              <a:r>
                <a:rPr lang="zh-CN" altLang="en-US">
                  <a:solidFill>
                    <a:srgbClr val="0000FF"/>
                  </a:solidFill>
                  <a:sym typeface="Symbol" panose="05050102010706020507" pitchFamily="18" charset="2"/>
                </a:rPr>
                <a:t></a:t>
              </a:r>
              <a:r>
                <a:rPr lang="en-US" altLang="zh-CN" i="1">
                  <a:solidFill>
                    <a:srgbClr val="0000FF"/>
                  </a:solidFill>
                </a:rPr>
                <a:t>x </a:t>
              </a:r>
              <a:r>
                <a:rPr lang="en-US" altLang="zh-CN" i="1" baseline="-25000">
                  <a:solidFill>
                    <a:srgbClr val="0000FF"/>
                  </a:solidFill>
                </a:rPr>
                <a:t> </a:t>
              </a:r>
              <a:r>
                <a:rPr lang="zh-CN" altLang="en-US">
                  <a:solidFill>
                    <a:srgbClr val="0000FF"/>
                  </a:solidFill>
                </a:rPr>
                <a:t>充分小</a:t>
              </a:r>
              <a:endParaRPr lang="zh-CN" altLang="en-US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endParaRPr>
            </a:p>
          </p:txBody>
        </p:sp>
        <p:sp>
          <p:nvSpPr>
            <p:cNvPr id="986142" name="AutoShape 30"/>
            <p:cNvSpPr>
              <a:spLocks noChangeArrowheads="1"/>
            </p:cNvSpPr>
            <p:nvPr/>
          </p:nvSpPr>
          <p:spPr bwMode="auto">
            <a:xfrm>
              <a:off x="113" y="3475"/>
              <a:ext cx="453" cy="545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8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8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8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8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8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8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86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86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86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8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86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98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986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986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986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986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986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98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98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98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98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98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986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98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986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716F-C014-493E-90E1-4DDACF09BF5D}" type="slidenum">
              <a:rPr lang="zh-CN" altLang="en-US"/>
              <a:pPr/>
              <a:t>5</a:t>
            </a:fld>
            <a:endParaRPr lang="en-US" altLang="zh-CN"/>
          </a:p>
        </p:txBody>
      </p:sp>
      <p:sp>
        <p:nvSpPr>
          <p:cNvPr id="991234" name="Line 2"/>
          <p:cNvSpPr>
            <a:spLocks noChangeShapeType="1"/>
          </p:cNvSpPr>
          <p:nvPr/>
        </p:nvSpPr>
        <p:spPr bwMode="auto">
          <a:xfrm>
            <a:off x="685800" y="5257800"/>
            <a:ext cx="49530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91235" name="Line 3"/>
          <p:cNvSpPr>
            <a:spLocks noChangeShapeType="1"/>
          </p:cNvSpPr>
          <p:nvPr/>
        </p:nvSpPr>
        <p:spPr bwMode="auto">
          <a:xfrm flipV="1">
            <a:off x="1524000" y="2209800"/>
            <a:ext cx="0" cy="35814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91236" name="Line 4"/>
          <p:cNvSpPr>
            <a:spLocks noChangeShapeType="1"/>
          </p:cNvSpPr>
          <p:nvPr/>
        </p:nvSpPr>
        <p:spPr bwMode="auto">
          <a:xfrm>
            <a:off x="1905000" y="3962400"/>
            <a:ext cx="0" cy="1295400"/>
          </a:xfrm>
          <a:prstGeom prst="line">
            <a:avLst/>
          </a:prstGeom>
          <a:noFill/>
          <a:ln w="19050">
            <a:solidFill>
              <a:srgbClr val="FF33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91237" name="Line 5"/>
          <p:cNvSpPr>
            <a:spLocks noChangeShapeType="1"/>
          </p:cNvSpPr>
          <p:nvPr/>
        </p:nvSpPr>
        <p:spPr bwMode="auto">
          <a:xfrm>
            <a:off x="4724400" y="2590800"/>
            <a:ext cx="0" cy="2667000"/>
          </a:xfrm>
          <a:prstGeom prst="line">
            <a:avLst/>
          </a:prstGeom>
          <a:noFill/>
          <a:ln w="19050">
            <a:solidFill>
              <a:srgbClr val="FF33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91238" name="Line 6"/>
          <p:cNvSpPr>
            <a:spLocks noChangeShapeType="1"/>
          </p:cNvSpPr>
          <p:nvPr/>
        </p:nvSpPr>
        <p:spPr bwMode="auto">
          <a:xfrm flipV="1">
            <a:off x="2209800" y="3997325"/>
            <a:ext cx="0" cy="1258888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91239" name="Line 7"/>
          <p:cNvSpPr>
            <a:spLocks noChangeShapeType="1"/>
          </p:cNvSpPr>
          <p:nvPr/>
        </p:nvSpPr>
        <p:spPr bwMode="auto">
          <a:xfrm flipH="1" flipV="1">
            <a:off x="2514600" y="3846513"/>
            <a:ext cx="0" cy="1411287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91240" name="Line 8"/>
          <p:cNvSpPr>
            <a:spLocks noChangeShapeType="1"/>
          </p:cNvSpPr>
          <p:nvPr/>
        </p:nvSpPr>
        <p:spPr bwMode="auto">
          <a:xfrm flipV="1">
            <a:off x="3124200" y="3087688"/>
            <a:ext cx="0" cy="2170112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91241" name="Line 9"/>
          <p:cNvSpPr>
            <a:spLocks noChangeShapeType="1"/>
          </p:cNvSpPr>
          <p:nvPr/>
        </p:nvSpPr>
        <p:spPr bwMode="auto">
          <a:xfrm flipV="1">
            <a:off x="3581400" y="2819400"/>
            <a:ext cx="0" cy="24384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91242" name="Line 10"/>
          <p:cNvSpPr>
            <a:spLocks noChangeShapeType="1"/>
          </p:cNvSpPr>
          <p:nvPr/>
        </p:nvSpPr>
        <p:spPr bwMode="auto">
          <a:xfrm flipV="1">
            <a:off x="4419600" y="2630488"/>
            <a:ext cx="0" cy="2627312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graphicFrame>
        <p:nvGraphicFramePr>
          <p:cNvPr id="991243" name="Object 11"/>
          <p:cNvGraphicFramePr>
            <a:graphicFrameLocks noChangeAspect="1"/>
          </p:cNvGraphicFramePr>
          <p:nvPr/>
        </p:nvGraphicFramePr>
        <p:xfrm>
          <a:off x="2590800" y="4495800"/>
          <a:ext cx="4572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606" name="Equation" r:id="rId3" imgW="177480" imgH="88560" progId="Equation.3">
                  <p:embed/>
                </p:oleObj>
              </mc:Choice>
              <mc:Fallback>
                <p:oleObj name="Equation" r:id="rId3" imgW="177480" imgH="8856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495800"/>
                        <a:ext cx="4572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1244" name="Object 12"/>
          <p:cNvGraphicFramePr>
            <a:graphicFrameLocks noChangeAspect="1"/>
          </p:cNvGraphicFramePr>
          <p:nvPr/>
        </p:nvGraphicFramePr>
        <p:xfrm>
          <a:off x="3657600" y="4495800"/>
          <a:ext cx="4572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607" name="Equation" r:id="rId5" imgW="177480" imgH="88560" progId="Equation.3">
                  <p:embed/>
                </p:oleObj>
              </mc:Choice>
              <mc:Fallback>
                <p:oleObj name="Equation" r:id="rId5" imgW="177480" imgH="8856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495800"/>
                        <a:ext cx="4572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1245" name="Object 13"/>
          <p:cNvGraphicFramePr>
            <a:graphicFrameLocks noChangeAspect="1"/>
          </p:cNvGraphicFramePr>
          <p:nvPr/>
        </p:nvGraphicFramePr>
        <p:xfrm>
          <a:off x="2787650" y="2286000"/>
          <a:ext cx="9461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608" name="Equation" r:id="rId7" imgW="368280" imgH="203040" progId="Equation.DSMT4">
                  <p:embed/>
                </p:oleObj>
              </mc:Choice>
              <mc:Fallback>
                <p:oleObj name="Equation" r:id="rId7" imgW="368280" imgH="2030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7650" y="2286000"/>
                        <a:ext cx="94615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1246" name="Object 14"/>
          <p:cNvGraphicFramePr>
            <a:graphicFrameLocks noChangeAspect="1"/>
          </p:cNvGraphicFramePr>
          <p:nvPr/>
        </p:nvGraphicFramePr>
        <p:xfrm>
          <a:off x="1676400" y="5334000"/>
          <a:ext cx="325438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609" name="Equation" r:id="rId9" imgW="126720" imgH="139680" progId="Equation.DSMT4">
                  <p:embed/>
                </p:oleObj>
              </mc:Choice>
              <mc:Fallback>
                <p:oleObj name="Equation" r:id="rId9" imgW="126720" imgH="1396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334000"/>
                        <a:ext cx="325438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1247" name="Object 15"/>
          <p:cNvGraphicFramePr>
            <a:graphicFrameLocks noChangeAspect="1"/>
          </p:cNvGraphicFramePr>
          <p:nvPr/>
        </p:nvGraphicFramePr>
        <p:xfrm>
          <a:off x="4724400" y="5257800"/>
          <a:ext cx="3254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610" name="Equation" r:id="rId11" imgW="126720" imgH="177480" progId="Equation.DSMT4">
                  <p:embed/>
                </p:oleObj>
              </mc:Choice>
              <mc:Fallback>
                <p:oleObj name="Equation" r:id="rId11" imgW="126720" imgH="177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5257800"/>
                        <a:ext cx="32543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1248" name="Object 16"/>
          <p:cNvGraphicFramePr>
            <a:graphicFrameLocks noChangeAspect="1"/>
          </p:cNvGraphicFramePr>
          <p:nvPr/>
        </p:nvGraphicFramePr>
        <p:xfrm>
          <a:off x="2803525" y="5257800"/>
          <a:ext cx="65246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611" name="Equation" r:id="rId13" imgW="253800" imgH="228600" progId="Equation.DSMT4">
                  <p:embed/>
                </p:oleObj>
              </mc:Choice>
              <mc:Fallback>
                <p:oleObj name="Equation" r:id="rId13" imgW="25380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3525" y="5257800"/>
                        <a:ext cx="652463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1249" name="Object 17"/>
          <p:cNvGraphicFramePr>
            <a:graphicFrameLocks noChangeAspect="1"/>
          </p:cNvGraphicFramePr>
          <p:nvPr/>
        </p:nvGraphicFramePr>
        <p:xfrm>
          <a:off x="3489325" y="5257800"/>
          <a:ext cx="42545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612" name="Equation" r:id="rId15" imgW="164880" imgH="228600" progId="Equation.DSMT4">
                  <p:embed/>
                </p:oleObj>
              </mc:Choice>
              <mc:Fallback>
                <p:oleObj name="Equation" r:id="rId15" imgW="164880" imgH="2286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9325" y="5257800"/>
                        <a:ext cx="42545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1250" name="Freeform 18"/>
          <p:cNvSpPr>
            <a:spLocks/>
          </p:cNvSpPr>
          <p:nvPr/>
        </p:nvSpPr>
        <p:spPr bwMode="auto">
          <a:xfrm>
            <a:off x="1905000" y="2590800"/>
            <a:ext cx="2819400" cy="1422400"/>
          </a:xfrm>
          <a:custGeom>
            <a:avLst/>
            <a:gdLst>
              <a:gd name="T0" fmla="*/ 0 w 1776"/>
              <a:gd name="T1" fmla="*/ 864 h 896"/>
              <a:gd name="T2" fmla="*/ 240 w 1776"/>
              <a:gd name="T3" fmla="*/ 864 h 896"/>
              <a:gd name="T4" fmla="*/ 528 w 1776"/>
              <a:gd name="T5" fmla="*/ 672 h 896"/>
              <a:gd name="T6" fmla="*/ 672 w 1776"/>
              <a:gd name="T7" fmla="*/ 432 h 896"/>
              <a:gd name="T8" fmla="*/ 912 w 1776"/>
              <a:gd name="T9" fmla="*/ 192 h 896"/>
              <a:gd name="T10" fmla="*/ 1440 w 1776"/>
              <a:gd name="T11" fmla="*/ 48 h 896"/>
              <a:gd name="T12" fmla="*/ 1776 w 1776"/>
              <a:gd name="T13" fmla="*/ 0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76" h="896">
                <a:moveTo>
                  <a:pt x="0" y="864"/>
                </a:moveTo>
                <a:cubicBezTo>
                  <a:pt x="76" y="880"/>
                  <a:pt x="152" y="896"/>
                  <a:pt x="240" y="864"/>
                </a:cubicBezTo>
                <a:cubicBezTo>
                  <a:pt x="328" y="832"/>
                  <a:pt x="456" y="744"/>
                  <a:pt x="528" y="672"/>
                </a:cubicBezTo>
                <a:cubicBezTo>
                  <a:pt x="600" y="600"/>
                  <a:pt x="608" y="512"/>
                  <a:pt x="672" y="432"/>
                </a:cubicBezTo>
                <a:cubicBezTo>
                  <a:pt x="736" y="352"/>
                  <a:pt x="784" y="256"/>
                  <a:pt x="912" y="192"/>
                </a:cubicBezTo>
                <a:cubicBezTo>
                  <a:pt x="1040" y="128"/>
                  <a:pt x="1296" y="80"/>
                  <a:pt x="1440" y="48"/>
                </a:cubicBezTo>
                <a:cubicBezTo>
                  <a:pt x="1584" y="16"/>
                  <a:pt x="1720" y="8"/>
                  <a:pt x="1776" y="0"/>
                </a:cubicBezTo>
              </a:path>
            </a:pathLst>
          </a:custGeom>
          <a:noFill/>
          <a:ln w="25400" cap="flat" cmpd="sng">
            <a:solidFill>
              <a:srgbClr val="0033CC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91251" name="Line 19"/>
          <p:cNvSpPr>
            <a:spLocks noChangeShapeType="1"/>
          </p:cNvSpPr>
          <p:nvPr/>
        </p:nvSpPr>
        <p:spPr bwMode="auto">
          <a:xfrm>
            <a:off x="3124200" y="308768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91252" name="Rectangle 20"/>
          <p:cNvSpPr>
            <a:spLocks noChangeArrowheads="1"/>
          </p:cNvSpPr>
          <p:nvPr/>
        </p:nvSpPr>
        <p:spPr bwMode="auto">
          <a:xfrm>
            <a:off x="3124200" y="3082925"/>
            <a:ext cx="457200" cy="2173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91253" name="Line 21"/>
          <p:cNvSpPr>
            <a:spLocks noChangeShapeType="1"/>
          </p:cNvSpPr>
          <p:nvPr/>
        </p:nvSpPr>
        <p:spPr bwMode="auto">
          <a:xfrm flipV="1">
            <a:off x="3130550" y="2813050"/>
            <a:ext cx="454025" cy="266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pic>
        <p:nvPicPr>
          <p:cNvPr id="991254" name="Picture 22" descr="untitled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00200"/>
            <a:ext cx="2576513" cy="193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1255" name="AutoShape 23"/>
          <p:cNvSpPr>
            <a:spLocks noChangeArrowheads="1"/>
          </p:cNvSpPr>
          <p:nvPr/>
        </p:nvSpPr>
        <p:spPr bwMode="auto">
          <a:xfrm flipH="1">
            <a:off x="7010400" y="1978025"/>
            <a:ext cx="846138" cy="500063"/>
          </a:xfrm>
          <a:prstGeom prst="rtTriangle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991256" name="Object 24"/>
          <p:cNvGraphicFramePr>
            <a:graphicFrameLocks noChangeAspect="1"/>
          </p:cNvGraphicFramePr>
          <p:nvPr/>
        </p:nvGraphicFramePr>
        <p:xfrm>
          <a:off x="5470525" y="5334000"/>
          <a:ext cx="35718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613" name="Equation" r:id="rId18" imgW="139680" imgH="139680" progId="Equation.DSMT4">
                  <p:embed/>
                </p:oleObj>
              </mc:Choice>
              <mc:Fallback>
                <p:oleObj name="Equation" r:id="rId18" imgW="139680" imgH="13968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0525" y="5334000"/>
                        <a:ext cx="357188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1257" name="Object 25"/>
          <p:cNvGraphicFramePr>
            <a:graphicFrameLocks noChangeAspect="1"/>
          </p:cNvGraphicFramePr>
          <p:nvPr/>
        </p:nvGraphicFramePr>
        <p:xfrm>
          <a:off x="1066800" y="2286000"/>
          <a:ext cx="35877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614" name="Equation" r:id="rId20" imgW="139680" imgH="164880" progId="Equation.DSMT4">
                  <p:embed/>
                </p:oleObj>
              </mc:Choice>
              <mc:Fallback>
                <p:oleObj name="Equation" r:id="rId20" imgW="139680" imgH="16488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286000"/>
                        <a:ext cx="35877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1258" name="Object 26"/>
          <p:cNvGraphicFramePr>
            <a:graphicFrameLocks noChangeAspect="1"/>
          </p:cNvGraphicFramePr>
          <p:nvPr/>
        </p:nvGraphicFramePr>
        <p:xfrm>
          <a:off x="1219200" y="5257800"/>
          <a:ext cx="32543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615" name="Equation" r:id="rId22" imgW="126720" imgH="139680" progId="Equation.DSMT4">
                  <p:embed/>
                </p:oleObj>
              </mc:Choice>
              <mc:Fallback>
                <p:oleObj name="Equation" r:id="rId22" imgW="126720" imgH="1396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257800"/>
                        <a:ext cx="325438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1259" name="Oval 27"/>
          <p:cNvSpPr>
            <a:spLocks noChangeArrowheads="1"/>
          </p:cNvSpPr>
          <p:nvPr/>
        </p:nvSpPr>
        <p:spPr bwMode="auto">
          <a:xfrm>
            <a:off x="2895600" y="2667000"/>
            <a:ext cx="1066800" cy="685800"/>
          </a:xfrm>
          <a:prstGeom prst="ellipse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91260" name="Line 28"/>
          <p:cNvSpPr>
            <a:spLocks noChangeShapeType="1"/>
          </p:cNvSpPr>
          <p:nvPr/>
        </p:nvSpPr>
        <p:spPr bwMode="auto">
          <a:xfrm>
            <a:off x="3962400" y="2971800"/>
            <a:ext cx="2209800" cy="0"/>
          </a:xfrm>
          <a:prstGeom prst="line">
            <a:avLst/>
          </a:prstGeom>
          <a:noFill/>
          <a:ln w="38100">
            <a:solidFill>
              <a:srgbClr val="FF3300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graphicFrame>
        <p:nvGraphicFramePr>
          <p:cNvPr id="991261" name="Object 29"/>
          <p:cNvGraphicFramePr>
            <a:graphicFrameLocks noChangeAspect="1"/>
          </p:cNvGraphicFramePr>
          <p:nvPr/>
        </p:nvGraphicFramePr>
        <p:xfrm>
          <a:off x="2054225" y="3962400"/>
          <a:ext cx="2370138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616" name="Equation" r:id="rId24" imgW="939600" imgH="330120" progId="Equation.DSMT4">
                  <p:embed/>
                </p:oleObj>
              </mc:Choice>
              <mc:Fallback>
                <p:oleObj name="Equation" r:id="rId24" imgW="939600" imgH="33012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4225" y="3962400"/>
                        <a:ext cx="2370138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1262" name="AutoShape 30"/>
          <p:cNvSpPr>
            <a:spLocks noChangeArrowheads="1"/>
          </p:cNvSpPr>
          <p:nvPr/>
        </p:nvSpPr>
        <p:spPr bwMode="auto">
          <a:xfrm flipH="1">
            <a:off x="3111500" y="2809875"/>
            <a:ext cx="460375" cy="273050"/>
          </a:xfrm>
          <a:prstGeom prst="rtTriangl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91263" name="Rectangle 31"/>
          <p:cNvSpPr>
            <a:spLocks noChangeArrowheads="1"/>
          </p:cNvSpPr>
          <p:nvPr/>
        </p:nvSpPr>
        <p:spPr bwMode="auto">
          <a:xfrm>
            <a:off x="3127375" y="3087688"/>
            <a:ext cx="457200" cy="217328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991264" name="Object 32"/>
          <p:cNvGraphicFramePr>
            <a:graphicFrameLocks noChangeAspect="1"/>
          </p:cNvGraphicFramePr>
          <p:nvPr/>
        </p:nvGraphicFramePr>
        <p:xfrm>
          <a:off x="1893888" y="4637088"/>
          <a:ext cx="30162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617" name="Equation" r:id="rId26" imgW="177480" imgH="228600" progId="Equation.DSMT4">
                  <p:embed/>
                </p:oleObj>
              </mc:Choice>
              <mc:Fallback>
                <p:oleObj name="Equation" r:id="rId26" imgW="177480" imgH="2286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3888" y="4637088"/>
                        <a:ext cx="301625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1265" name="Object 33"/>
          <p:cNvGraphicFramePr>
            <a:graphicFrameLocks noChangeAspect="1"/>
          </p:cNvGraphicFramePr>
          <p:nvPr/>
        </p:nvGraphicFramePr>
        <p:xfrm>
          <a:off x="2198688" y="4637088"/>
          <a:ext cx="30162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618" name="Equation" r:id="rId28" imgW="177480" imgH="228600" progId="Equation.DSMT4">
                  <p:embed/>
                </p:oleObj>
              </mc:Choice>
              <mc:Fallback>
                <p:oleObj name="Equation" r:id="rId28" imgW="177480" imgH="2286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8688" y="4637088"/>
                        <a:ext cx="301625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1266" name="Object 34"/>
          <p:cNvGraphicFramePr>
            <a:graphicFrameLocks noChangeAspect="1"/>
          </p:cNvGraphicFramePr>
          <p:nvPr/>
        </p:nvGraphicFramePr>
        <p:xfrm>
          <a:off x="3189288" y="4648200"/>
          <a:ext cx="2794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619" name="Equation" r:id="rId30" imgW="164880" imgH="228600" progId="Equation.DSMT4">
                  <p:embed/>
                </p:oleObj>
              </mc:Choice>
              <mc:Fallback>
                <p:oleObj name="Equation" r:id="rId30" imgW="164880" imgH="2286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288" y="4648200"/>
                        <a:ext cx="27940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1267" name="Object 35"/>
          <p:cNvGraphicFramePr>
            <a:graphicFrameLocks noChangeAspect="1"/>
          </p:cNvGraphicFramePr>
          <p:nvPr/>
        </p:nvGraphicFramePr>
        <p:xfrm>
          <a:off x="4430713" y="4648200"/>
          <a:ext cx="322262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620" name="Equation" r:id="rId32" imgW="190440" imgH="228600" progId="Equation.DSMT4">
                  <p:embed/>
                </p:oleObj>
              </mc:Choice>
              <mc:Fallback>
                <p:oleObj name="Equation" r:id="rId32" imgW="190440" imgH="22860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0713" y="4648200"/>
                        <a:ext cx="322262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1268" name="Object 36"/>
          <p:cNvGraphicFramePr>
            <a:graphicFrameLocks noChangeAspect="1"/>
          </p:cNvGraphicFramePr>
          <p:nvPr/>
        </p:nvGraphicFramePr>
        <p:xfrm>
          <a:off x="5364163" y="4005263"/>
          <a:ext cx="3598862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621" name="Equation" r:id="rId34" imgW="1409400" imgH="431640" progId="Equation.DSMT4">
                  <p:embed/>
                </p:oleObj>
              </mc:Choice>
              <mc:Fallback>
                <p:oleObj name="Equation" r:id="rId34" imgW="1409400" imgH="43164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4005263"/>
                        <a:ext cx="3598862" cy="10985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1269" name="Rectangle 37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4391025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定积分几何意义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9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91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9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91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912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9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9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9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91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91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91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9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991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991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991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99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99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99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99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991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99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991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991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991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99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991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991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991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1236" grpId="0" animBg="1"/>
      <p:bldP spid="991237" grpId="0" animBg="1"/>
      <p:bldP spid="991238" grpId="0" animBg="1"/>
      <p:bldP spid="991239" grpId="0" animBg="1"/>
      <p:bldP spid="991240" grpId="0" animBg="1"/>
      <p:bldP spid="991241" grpId="0" animBg="1"/>
      <p:bldP spid="991242" grpId="0" animBg="1"/>
      <p:bldP spid="991251" grpId="0" animBg="1"/>
      <p:bldP spid="991252" grpId="0" animBg="1"/>
      <p:bldP spid="991253" grpId="0" animBg="1"/>
      <p:bldP spid="991255" grpId="0" animBg="1"/>
      <p:bldP spid="991259" grpId="0" animBg="1"/>
      <p:bldP spid="991260" grpId="0" animBg="1"/>
      <p:bldP spid="991262" grpId="0" animBg="1"/>
      <p:bldP spid="99126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1217-9638-4EC3-9B69-10EE860651EE}" type="slidenum">
              <a:rPr lang="zh-CN" altLang="en-US"/>
              <a:pPr/>
              <a:t>6</a:t>
            </a:fld>
            <a:endParaRPr lang="en-US" altLang="zh-CN"/>
          </a:p>
        </p:txBody>
      </p:sp>
      <p:pic>
        <p:nvPicPr>
          <p:cNvPr id="992258" name="Picture 2" descr="untitl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213100"/>
            <a:ext cx="4030662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92259" name="Object 3"/>
          <p:cNvGraphicFramePr>
            <a:graphicFrameLocks noChangeAspect="1"/>
          </p:cNvGraphicFramePr>
          <p:nvPr/>
        </p:nvGraphicFramePr>
        <p:xfrm>
          <a:off x="6659563" y="5013325"/>
          <a:ext cx="355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372" name="Equation" r:id="rId4" imgW="152280" imgH="228600" progId="Equation.3">
                  <p:embed/>
                </p:oleObj>
              </mc:Choice>
              <mc:Fallback>
                <p:oleObj name="Equation" r:id="rId4" imgW="15228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5013325"/>
                        <a:ext cx="355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2260" name="Object 4"/>
          <p:cNvGraphicFramePr>
            <a:graphicFrameLocks noChangeAspect="1"/>
          </p:cNvGraphicFramePr>
          <p:nvPr/>
        </p:nvGraphicFramePr>
        <p:xfrm>
          <a:off x="1258888" y="1700213"/>
          <a:ext cx="2354262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373" name="Equation" r:id="rId6" imgW="1066680" imgH="393480" progId="Equation.DSMT4">
                  <p:embed/>
                </p:oleObj>
              </mc:Choice>
              <mc:Fallback>
                <p:oleObj name="Equation" r:id="rId6" imgW="106668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700213"/>
                        <a:ext cx="2354262" cy="8715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2261" name="Object 5"/>
          <p:cNvGraphicFramePr>
            <a:graphicFrameLocks noChangeAspect="1"/>
          </p:cNvGraphicFramePr>
          <p:nvPr/>
        </p:nvGraphicFramePr>
        <p:xfrm>
          <a:off x="4284663" y="2133600"/>
          <a:ext cx="3657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374" name="Equation" r:id="rId8" imgW="1574640" imgH="228600" progId="Equation.DSMT4">
                  <p:embed/>
                </p:oleObj>
              </mc:Choice>
              <mc:Fallback>
                <p:oleObj name="Equation" r:id="rId8" imgW="157464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2133600"/>
                        <a:ext cx="3657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2262" name="Rectangle 6"/>
          <p:cNvSpPr>
            <a:spLocks noChangeArrowheads="1"/>
          </p:cNvSpPr>
          <p:nvPr/>
        </p:nvSpPr>
        <p:spPr bwMode="auto">
          <a:xfrm>
            <a:off x="250825" y="1052513"/>
            <a:ext cx="8534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800">
                <a:solidFill>
                  <a:srgbClr val="0000FF"/>
                </a:solidFill>
                <a:ea typeface="黑体" panose="02010609060101010101" pitchFamily="49" charset="-122"/>
              </a:rPr>
              <a:t>曲边小梯形</a:t>
            </a:r>
            <a:r>
              <a:rPr lang="zh-CN" altLang="en-US" sz="2800">
                <a:solidFill>
                  <a:schemeClr val="tx1"/>
                </a:solidFill>
                <a:ea typeface="黑体" panose="02010609060101010101" pitchFamily="49" charset="-122"/>
              </a:rPr>
              <a:t>的面积可以由</a:t>
            </a:r>
            <a:r>
              <a:rPr lang="zh-CN" altLang="en-US" sz="2800">
                <a:solidFill>
                  <a:srgbClr val="0000FF"/>
                </a:solidFill>
                <a:ea typeface="黑体" panose="02010609060101010101" pitchFamily="49" charset="-122"/>
              </a:rPr>
              <a:t>直边小梯形</a:t>
            </a:r>
            <a:r>
              <a:rPr lang="zh-CN" altLang="en-US" sz="2800">
                <a:solidFill>
                  <a:schemeClr val="tx1"/>
                </a:solidFill>
                <a:ea typeface="黑体" panose="02010609060101010101" pitchFamily="49" charset="-122"/>
              </a:rPr>
              <a:t>的面积来近似</a:t>
            </a:r>
            <a:endParaRPr lang="en-US" altLang="zh-CN" sz="280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992263" name="Rectangle 7"/>
          <p:cNvSpPr>
            <a:spLocks noChangeArrowheads="1"/>
          </p:cNvSpPr>
          <p:nvPr/>
        </p:nvSpPr>
        <p:spPr bwMode="auto">
          <a:xfrm>
            <a:off x="250825" y="3141663"/>
            <a:ext cx="3962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zh-CN" altLang="en-US" sz="2800">
                <a:solidFill>
                  <a:schemeClr val="tx1"/>
                </a:solidFill>
                <a:ea typeface="黑体" panose="02010609060101010101" pitchFamily="49" charset="-122"/>
              </a:rPr>
              <a:t> 整个曲边梯形的面积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49" charset="-122"/>
              </a:rPr>
              <a:t>：</a:t>
            </a:r>
          </a:p>
        </p:txBody>
      </p:sp>
      <p:graphicFrame>
        <p:nvGraphicFramePr>
          <p:cNvPr id="992264" name="Object 8"/>
          <p:cNvGraphicFramePr>
            <a:graphicFrameLocks noChangeAspect="1"/>
          </p:cNvGraphicFramePr>
          <p:nvPr/>
        </p:nvGraphicFramePr>
        <p:xfrm>
          <a:off x="755650" y="3716338"/>
          <a:ext cx="207645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375" name="Equation" r:id="rId10" imgW="939600" imgH="330120" progId="Equation.DSMT4">
                  <p:embed/>
                </p:oleObj>
              </mc:Choice>
              <mc:Fallback>
                <p:oleObj name="Equation" r:id="rId10" imgW="939600" imgH="3301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716338"/>
                        <a:ext cx="2076450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2265" name="Object 9"/>
          <p:cNvGraphicFramePr>
            <a:graphicFrameLocks noChangeAspect="1"/>
          </p:cNvGraphicFramePr>
          <p:nvPr/>
        </p:nvGraphicFramePr>
        <p:xfrm>
          <a:off x="1042988" y="4437063"/>
          <a:ext cx="2346325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376" name="Equation" r:id="rId12" imgW="1054080" imgH="888840" progId="Equation.DSMT4">
                  <p:embed/>
                </p:oleObj>
              </mc:Choice>
              <mc:Fallback>
                <p:oleObj name="Equation" r:id="rId12" imgW="1054080" imgH="8888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4437063"/>
                        <a:ext cx="2346325" cy="197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2266" name="Rectangle 10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468153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复合梯形法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9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92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92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226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 bwMode="auto">
          <a:xfrm>
            <a:off x="543867" y="5736039"/>
            <a:ext cx="7784778" cy="819944"/>
          </a:xfrm>
          <a:prstGeom prst="roundRect">
            <a:avLst/>
          </a:prstGeom>
          <a:solidFill>
            <a:schemeClr val="bg2">
              <a:lumMod val="10000"/>
              <a:lumOff val="9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803F-FFD9-44F7-B0FB-A76DDC6EE455}" type="slidenum">
              <a:rPr lang="zh-CN" altLang="en-US"/>
              <a:pPr/>
              <a:t>7</a:t>
            </a:fld>
            <a:endParaRPr lang="en-US" altLang="zh-CN" dirty="0"/>
          </a:p>
        </p:txBody>
      </p:sp>
      <p:sp>
        <p:nvSpPr>
          <p:cNvPr id="993282" name="Rectangle 2"/>
          <p:cNvSpPr>
            <a:spLocks noChangeArrowheads="1"/>
          </p:cNvSpPr>
          <p:nvPr/>
        </p:nvSpPr>
        <p:spPr bwMode="auto">
          <a:xfrm>
            <a:off x="243606" y="959708"/>
            <a:ext cx="6629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400" dirty="0">
                <a:solidFill>
                  <a:schemeClr val="tx1"/>
                </a:solidFill>
                <a:ea typeface="黑体" panose="02010609060101010101" pitchFamily="49" charset="-122"/>
              </a:rPr>
              <a:t> 如果我们 </a:t>
            </a:r>
            <a:r>
              <a:rPr lang="en-US" altLang="zh-CN" sz="2400" i="1" dirty="0">
                <a:solidFill>
                  <a:schemeClr val="tx1"/>
                </a:solidFill>
                <a:ea typeface="黑体" panose="02010609060101010101" pitchFamily="49" charset="-122"/>
              </a:rPr>
              <a:t>n</a:t>
            </a:r>
            <a:r>
              <a:rPr lang="en-US" altLang="zh-CN" sz="2400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400" dirty="0">
                <a:solidFill>
                  <a:schemeClr val="tx1"/>
                </a:solidFill>
                <a:ea typeface="黑体" panose="02010609060101010101" pitchFamily="49" charset="-122"/>
              </a:rPr>
              <a:t>等分区间 [</a:t>
            </a:r>
            <a:r>
              <a:rPr lang="en-US" altLang="zh-CN" sz="2400" i="1" dirty="0">
                <a:solidFill>
                  <a:schemeClr val="tx1"/>
                </a:solidFill>
                <a:ea typeface="黑体" panose="02010609060101010101" pitchFamily="49" charset="-122"/>
              </a:rPr>
              <a:t>a</a:t>
            </a:r>
            <a:r>
              <a:rPr lang="en-US" altLang="zh-CN" sz="2400" dirty="0">
                <a:solidFill>
                  <a:schemeClr val="tx1"/>
                </a:solidFill>
                <a:ea typeface="黑体" panose="02010609060101010101" pitchFamily="49" charset="-122"/>
              </a:rPr>
              <a:t>, </a:t>
            </a:r>
            <a:r>
              <a:rPr lang="en-US" altLang="zh-CN" sz="2400" i="1" dirty="0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2400" dirty="0">
                <a:solidFill>
                  <a:schemeClr val="tx1"/>
                </a:solidFill>
                <a:ea typeface="黑体" panose="02010609060101010101" pitchFamily="49" charset="-122"/>
              </a:rPr>
              <a:t>]，</a:t>
            </a:r>
            <a:r>
              <a:rPr lang="zh-CN" altLang="en-US" sz="2400" dirty="0">
                <a:solidFill>
                  <a:schemeClr val="tx1"/>
                </a:solidFill>
                <a:ea typeface="黑体" panose="02010609060101010101" pitchFamily="49" charset="-122"/>
              </a:rPr>
              <a:t>即令：</a:t>
            </a:r>
          </a:p>
        </p:txBody>
      </p:sp>
      <p:graphicFrame>
        <p:nvGraphicFramePr>
          <p:cNvPr id="9932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6793066"/>
              </p:ext>
            </p:extLst>
          </p:nvPr>
        </p:nvGraphicFramePr>
        <p:xfrm>
          <a:off x="892894" y="2686908"/>
          <a:ext cx="207645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14" name="Equation" r:id="rId3" imgW="939600" imgH="330120" progId="Equation.DSMT4">
                  <p:embed/>
                </p:oleObj>
              </mc:Choice>
              <mc:Fallback>
                <p:oleObj name="Equation" r:id="rId3" imgW="939600" imgH="3301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894" y="2686908"/>
                        <a:ext cx="2076450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2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440179"/>
              </p:ext>
            </p:extLst>
          </p:nvPr>
        </p:nvGraphicFramePr>
        <p:xfrm>
          <a:off x="2980456" y="2615470"/>
          <a:ext cx="5521325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15" name="Equation" r:id="rId5" imgW="2476440" imgH="431640" progId="Equation.DSMT4">
                  <p:embed/>
                </p:oleObj>
              </mc:Choice>
              <mc:Fallback>
                <p:oleObj name="Equation" r:id="rId5" imgW="247644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0456" y="2615470"/>
                        <a:ext cx="5521325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93285" name="Group 5"/>
          <p:cNvGrpSpPr>
            <a:grpSpLocks/>
          </p:cNvGrpSpPr>
          <p:nvPr/>
        </p:nvGrpSpPr>
        <p:grpSpPr bwMode="auto">
          <a:xfrm>
            <a:off x="1324694" y="1678845"/>
            <a:ext cx="5280025" cy="885825"/>
            <a:chOff x="826" y="1262"/>
            <a:chExt cx="3326" cy="558"/>
          </a:xfrm>
        </p:grpSpPr>
        <p:graphicFrame>
          <p:nvGraphicFramePr>
            <p:cNvPr id="993286" name="Object 6"/>
            <p:cNvGraphicFramePr>
              <a:graphicFrameLocks noChangeAspect="1"/>
            </p:cNvGraphicFramePr>
            <p:nvPr/>
          </p:nvGraphicFramePr>
          <p:xfrm>
            <a:off x="826" y="1327"/>
            <a:ext cx="2096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3416" name="Equation" r:id="rId7" imgW="1333440" imgH="228600" progId="Equation.DSMT4">
                    <p:embed/>
                  </p:oleObj>
                </mc:Choice>
                <mc:Fallback>
                  <p:oleObj name="Equation" r:id="rId7" imgW="1333440" imgH="2286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6" y="1327"/>
                          <a:ext cx="2096" cy="3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93287" name="Line 7"/>
            <p:cNvSpPr>
              <a:spLocks noChangeShapeType="1"/>
            </p:cNvSpPr>
            <p:nvPr/>
          </p:nvSpPr>
          <p:spPr bwMode="auto">
            <a:xfrm>
              <a:off x="2880" y="1480"/>
              <a:ext cx="336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993288" name="Line 8"/>
            <p:cNvSpPr>
              <a:spLocks noChangeShapeType="1"/>
            </p:cNvSpPr>
            <p:nvPr/>
          </p:nvSpPr>
          <p:spPr bwMode="auto">
            <a:xfrm>
              <a:off x="2879" y="1548"/>
              <a:ext cx="336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graphicFrame>
          <p:nvGraphicFramePr>
            <p:cNvPr id="993289" name="Object 9"/>
            <p:cNvGraphicFramePr>
              <a:graphicFrameLocks noChangeAspect="1"/>
            </p:cNvGraphicFramePr>
            <p:nvPr/>
          </p:nvGraphicFramePr>
          <p:xfrm>
            <a:off x="3288" y="1262"/>
            <a:ext cx="864" cy="5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3417" name="Equation" r:id="rId9" imgW="609480" imgH="393480" progId="Equation.DSMT4">
                    <p:embed/>
                  </p:oleObj>
                </mc:Choice>
                <mc:Fallback>
                  <p:oleObj name="Equation" r:id="rId9" imgW="609480" imgH="39348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8" y="1262"/>
                          <a:ext cx="864" cy="5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93290" name="Text Box 10"/>
          <p:cNvSpPr txBox="1">
            <a:spLocks noChangeArrowheads="1"/>
          </p:cNvSpPr>
          <p:nvPr/>
        </p:nvSpPr>
        <p:spPr bwMode="auto">
          <a:xfrm>
            <a:off x="243606" y="2758345"/>
            <a:ext cx="5413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>
                <a:ea typeface="黑体" panose="02010609060101010101" pitchFamily="49" charset="-122"/>
              </a:rPr>
              <a:t>则</a:t>
            </a:r>
          </a:p>
        </p:txBody>
      </p:sp>
      <p:graphicFrame>
        <p:nvGraphicFramePr>
          <p:cNvPr id="99329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884743"/>
              </p:ext>
            </p:extLst>
          </p:nvPr>
        </p:nvGraphicFramePr>
        <p:xfrm>
          <a:off x="1403350" y="3683471"/>
          <a:ext cx="6278563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18" name="Equation" r:id="rId11" imgW="2489040" imgH="431640" progId="Equation.DSMT4">
                  <p:embed/>
                </p:oleObj>
              </mc:Choice>
              <mc:Fallback>
                <p:oleObj name="Equation" r:id="rId11" imgW="2489040" imgH="4316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683471"/>
                        <a:ext cx="6278563" cy="10906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CC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293" name="Text Box 13"/>
          <p:cNvSpPr txBox="1">
            <a:spLocks noChangeArrowheads="1"/>
          </p:cNvSpPr>
          <p:nvPr/>
        </p:nvSpPr>
        <p:spPr bwMode="auto">
          <a:xfrm>
            <a:off x="5741118" y="4884821"/>
            <a:ext cx="2592288" cy="52322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复合梯形公式</a:t>
            </a:r>
            <a:endParaRPr lang="zh-CN" altLang="en-US" sz="28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93294" name="Rectangle 14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468153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梯形法</a:t>
            </a:r>
          </a:p>
        </p:txBody>
      </p:sp>
      <p:sp>
        <p:nvSpPr>
          <p:cNvPr id="993299" name="AutoShape 19"/>
          <p:cNvSpPr>
            <a:spLocks noChangeArrowheads="1"/>
          </p:cNvSpPr>
          <p:nvPr/>
        </p:nvSpPr>
        <p:spPr bwMode="auto">
          <a:xfrm>
            <a:off x="323850" y="3899371"/>
            <a:ext cx="935038" cy="719137"/>
          </a:xfrm>
          <a:prstGeom prst="rightArrow">
            <a:avLst>
              <a:gd name="adj1" fmla="val 50000"/>
              <a:gd name="adj2" fmla="val 3250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6970895"/>
              </p:ext>
            </p:extLst>
          </p:nvPr>
        </p:nvGraphicFramePr>
        <p:xfrm>
          <a:off x="3792141" y="5808047"/>
          <a:ext cx="3770085" cy="721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19" name="Equation" r:id="rId13" imgW="2057400" imgH="393480" progId="Equation.DSMT4">
                  <p:embed/>
                </p:oleObj>
              </mc:Choice>
              <mc:Fallback>
                <p:oleObj name="Equation" r:id="rId13" imgW="2057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2141" y="5808047"/>
                        <a:ext cx="3770085" cy="721956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624111" y="5934612"/>
            <a:ext cx="3249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en-US" altLang="zh-CN" b="1" i="1" dirty="0" smtClean="0">
                <a:solidFill>
                  <a:srgbClr val="000000"/>
                </a:solidFill>
                <a:latin typeface="+mn-lt"/>
                <a:ea typeface="+mn-ea"/>
              </a:rPr>
              <a:t>n</a:t>
            </a:r>
            <a:r>
              <a:rPr lang="en-US" altLang="zh-CN" b="1" dirty="0" smtClean="0">
                <a:solidFill>
                  <a:srgbClr val="000000"/>
                </a:solidFill>
                <a:latin typeface="+mn-lt"/>
                <a:ea typeface="+mn-ea"/>
              </a:rPr>
              <a:t>=1</a:t>
            </a:r>
            <a:r>
              <a:rPr lang="zh-CN" altLang="en-US" b="1" dirty="0" smtClean="0">
                <a:solidFill>
                  <a:srgbClr val="000000"/>
                </a:solidFill>
                <a:latin typeface="+mn-lt"/>
                <a:ea typeface="+mn-ea"/>
              </a:rPr>
              <a:t>时，</a:t>
            </a:r>
            <a:r>
              <a:rPr lang="zh-CN" altLang="en-US" b="1" dirty="0" smtClean="0">
                <a:solidFill>
                  <a:srgbClr val="0000FF"/>
                </a:solidFill>
                <a:latin typeface="+mn-lt"/>
                <a:ea typeface="+mn-ea"/>
              </a:rPr>
              <a:t>梯形</a:t>
            </a:r>
            <a:r>
              <a:rPr lang="zh-CN" altLang="en-US" b="1" dirty="0" smtClean="0">
                <a:solidFill>
                  <a:srgbClr val="000000"/>
                </a:solidFill>
                <a:latin typeface="+mn-lt"/>
                <a:ea typeface="+mn-ea"/>
              </a:rPr>
              <a:t>公式：</a:t>
            </a:r>
            <a:endParaRPr lang="zh-CN" altLang="en-US" b="1" dirty="0">
              <a:latin typeface="+mn-lt"/>
              <a:ea typeface="+mn-ea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24812-897A-4D92-B7CF-D6B03A1D85FC}" type="slidenum">
              <a:rPr lang="zh-CN" altLang="en-US"/>
              <a:pPr/>
              <a:t>8</a:t>
            </a:fld>
            <a:endParaRPr lang="en-US" altLang="zh-CN"/>
          </a:p>
        </p:txBody>
      </p:sp>
      <p:sp>
        <p:nvSpPr>
          <p:cNvPr id="995330" name="Rectangle 2"/>
          <p:cNvSpPr>
            <a:spLocks noChangeArrowheads="1"/>
          </p:cNvSpPr>
          <p:nvPr/>
        </p:nvSpPr>
        <p:spPr bwMode="auto">
          <a:xfrm>
            <a:off x="179388" y="908050"/>
            <a:ext cx="441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 sz="260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2600" i="1">
                <a:solidFill>
                  <a:schemeClr val="tx1"/>
                </a:solidFill>
                <a:ea typeface="黑体" panose="02010609060101010101" pitchFamily="49" charset="-122"/>
              </a:rPr>
              <a:t>n</a:t>
            </a:r>
            <a:r>
              <a:rPr lang="en-US" altLang="zh-CN" sz="260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600">
                <a:solidFill>
                  <a:schemeClr val="tx1"/>
                </a:solidFill>
                <a:ea typeface="黑体" panose="02010609060101010101" pitchFamily="49" charset="-122"/>
              </a:rPr>
              <a:t>等分区间 [</a:t>
            </a:r>
            <a:r>
              <a:rPr lang="en-US" altLang="zh-CN" sz="2600">
                <a:solidFill>
                  <a:schemeClr val="tx1"/>
                </a:solidFill>
                <a:ea typeface="黑体" panose="02010609060101010101" pitchFamily="49" charset="-122"/>
              </a:rPr>
              <a:t>a,b] ，</a:t>
            </a:r>
            <a:r>
              <a:rPr lang="zh-CN" altLang="en-US" sz="2600">
                <a:solidFill>
                  <a:schemeClr val="tx1"/>
                </a:solidFill>
                <a:ea typeface="黑体" panose="02010609060101010101" pitchFamily="49" charset="-122"/>
              </a:rPr>
              <a:t>得</a:t>
            </a:r>
          </a:p>
        </p:txBody>
      </p:sp>
      <p:pic>
        <p:nvPicPr>
          <p:cNvPr id="995331" name="Picture 3" descr="untitl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068638"/>
            <a:ext cx="3240088" cy="243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5332" name="Line 4"/>
          <p:cNvSpPr>
            <a:spLocks noChangeShapeType="1"/>
          </p:cNvSpPr>
          <p:nvPr/>
        </p:nvSpPr>
        <p:spPr bwMode="auto">
          <a:xfrm flipH="1">
            <a:off x="7380288" y="3860800"/>
            <a:ext cx="0" cy="1800225"/>
          </a:xfrm>
          <a:prstGeom prst="line">
            <a:avLst/>
          </a:prstGeom>
          <a:noFill/>
          <a:ln w="25400">
            <a:solidFill>
              <a:srgbClr val="FF3300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95333" name="Text Box 5"/>
          <p:cNvSpPr txBox="1">
            <a:spLocks noChangeArrowheads="1"/>
          </p:cNvSpPr>
          <p:nvPr/>
        </p:nvSpPr>
        <p:spPr bwMode="auto">
          <a:xfrm>
            <a:off x="5724525" y="5661025"/>
            <a:ext cx="3313113" cy="841375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用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抛物线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代替该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直线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，计算精度是否会更好？</a:t>
            </a:r>
          </a:p>
        </p:txBody>
      </p:sp>
      <p:pic>
        <p:nvPicPr>
          <p:cNvPr id="995334" name="Picture 6" descr="untitl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338" y="0"/>
            <a:ext cx="4030662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95335" name="Object 7"/>
          <p:cNvGraphicFramePr>
            <a:graphicFrameLocks noChangeAspect="1"/>
          </p:cNvGraphicFramePr>
          <p:nvPr/>
        </p:nvGraphicFramePr>
        <p:xfrm>
          <a:off x="611188" y="1557338"/>
          <a:ext cx="4318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5405" name="Equation" r:id="rId5" imgW="1968480" imgH="393480" progId="Equation.DSMT4">
                  <p:embed/>
                </p:oleObj>
              </mc:Choice>
              <mc:Fallback>
                <p:oleObj name="Equation" r:id="rId5" imgW="196848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557338"/>
                        <a:ext cx="4318000" cy="863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5336" name="Rectangle 8"/>
          <p:cNvSpPr>
            <a:spLocks noChangeArrowheads="1"/>
          </p:cNvSpPr>
          <p:nvPr/>
        </p:nvSpPr>
        <p:spPr bwMode="auto">
          <a:xfrm>
            <a:off x="179388" y="2636838"/>
            <a:ext cx="62642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 sz="260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600">
                <a:solidFill>
                  <a:schemeClr val="tx1"/>
                </a:solidFill>
                <a:ea typeface="黑体" panose="02010609060101010101" pitchFamily="49" charset="-122"/>
              </a:rPr>
              <a:t>计算节点和中点上的函数值：</a:t>
            </a:r>
          </a:p>
        </p:txBody>
      </p:sp>
      <p:graphicFrame>
        <p:nvGraphicFramePr>
          <p:cNvPr id="995337" name="Object 9"/>
          <p:cNvGraphicFramePr>
            <a:graphicFrameLocks noChangeAspect="1"/>
          </p:cNvGraphicFramePr>
          <p:nvPr/>
        </p:nvGraphicFramePr>
        <p:xfrm>
          <a:off x="611188" y="3284538"/>
          <a:ext cx="4516437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5406" name="Equation" r:id="rId7" imgW="2031840" imgH="457200" progId="Equation.DSMT4">
                  <p:embed/>
                </p:oleObj>
              </mc:Choice>
              <mc:Fallback>
                <p:oleObj name="Equation" r:id="rId7" imgW="2031840" imgH="457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3284538"/>
                        <a:ext cx="4516437" cy="10144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5338" name="Rectangle 10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33845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抛物线法</a:t>
            </a:r>
          </a:p>
        </p:txBody>
      </p:sp>
      <p:sp>
        <p:nvSpPr>
          <p:cNvPr id="995339" name="Rectangle 11"/>
          <p:cNvSpPr>
            <a:spLocks noChangeArrowheads="1"/>
          </p:cNvSpPr>
          <p:nvPr/>
        </p:nvSpPr>
        <p:spPr bwMode="auto">
          <a:xfrm>
            <a:off x="179388" y="4581525"/>
            <a:ext cx="5943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 sz="260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600">
                <a:solidFill>
                  <a:schemeClr val="tx1"/>
                </a:solidFill>
                <a:ea typeface="黑体" panose="02010609060101010101" pitchFamily="49" charset="-122"/>
              </a:rPr>
              <a:t>在区间 </a:t>
            </a:r>
            <a:r>
              <a:rPr lang="en-US" altLang="zh-CN" sz="2600">
                <a:solidFill>
                  <a:schemeClr val="tx1"/>
                </a:solidFill>
                <a:ea typeface="黑体" panose="02010609060101010101" pitchFamily="49" charset="-122"/>
              </a:rPr>
              <a:t>[</a:t>
            </a:r>
            <a:r>
              <a:rPr lang="en-US" altLang="zh-CN" sz="2600" i="1">
                <a:solidFill>
                  <a:schemeClr val="tx1"/>
                </a:solidFill>
                <a:ea typeface="黑体" panose="02010609060101010101" pitchFamily="49" charset="-122"/>
              </a:rPr>
              <a:t>x</a:t>
            </a:r>
            <a:r>
              <a:rPr lang="en-US" altLang="zh-CN" sz="2600" i="1" baseline="-25000">
                <a:solidFill>
                  <a:schemeClr val="tx1"/>
                </a:solidFill>
                <a:ea typeface="黑体" panose="02010609060101010101" pitchFamily="49" charset="-122"/>
              </a:rPr>
              <a:t>i</a:t>
            </a:r>
            <a:r>
              <a:rPr lang="en-US" altLang="zh-CN" sz="2600" baseline="-25000">
                <a:solidFill>
                  <a:schemeClr val="tx1"/>
                </a:solidFill>
                <a:ea typeface="黑体" panose="02010609060101010101" pitchFamily="49" charset="-122"/>
              </a:rPr>
              <a:t>-1</a:t>
            </a:r>
            <a:r>
              <a:rPr lang="en-US" altLang="zh-CN" sz="2600">
                <a:solidFill>
                  <a:schemeClr val="tx1"/>
                </a:solidFill>
                <a:ea typeface="黑体" panose="02010609060101010101" pitchFamily="49" charset="-122"/>
              </a:rPr>
              <a:t>,  </a:t>
            </a:r>
            <a:r>
              <a:rPr lang="en-US" altLang="zh-CN" sz="2600" i="1">
                <a:solidFill>
                  <a:schemeClr val="tx1"/>
                </a:solidFill>
                <a:ea typeface="黑体" panose="02010609060101010101" pitchFamily="49" charset="-122"/>
              </a:rPr>
              <a:t>x</a:t>
            </a:r>
            <a:r>
              <a:rPr lang="en-US" altLang="zh-CN" sz="2600" i="1" baseline="-25000">
                <a:solidFill>
                  <a:schemeClr val="tx1"/>
                </a:solidFill>
                <a:ea typeface="黑体" panose="02010609060101010101" pitchFamily="49" charset="-122"/>
              </a:rPr>
              <a:t>i</a:t>
            </a:r>
            <a:r>
              <a:rPr lang="en-US" altLang="zh-CN" sz="2600">
                <a:solidFill>
                  <a:schemeClr val="tx1"/>
                </a:solidFill>
                <a:ea typeface="黑体" panose="02010609060101010101" pitchFamily="49" charset="-122"/>
              </a:rPr>
              <a:t>] </a:t>
            </a:r>
            <a:r>
              <a:rPr lang="zh-CN" altLang="en-US" sz="2600">
                <a:solidFill>
                  <a:schemeClr val="tx1"/>
                </a:solidFill>
                <a:ea typeface="黑体" panose="02010609060101010101" pitchFamily="49" charset="-122"/>
              </a:rPr>
              <a:t>上，用过以下三点</a:t>
            </a:r>
          </a:p>
        </p:txBody>
      </p:sp>
      <p:graphicFrame>
        <p:nvGraphicFramePr>
          <p:cNvPr id="995340" name="Object 12"/>
          <p:cNvGraphicFramePr>
            <a:graphicFrameLocks noChangeAspect="1"/>
          </p:cNvGraphicFramePr>
          <p:nvPr/>
        </p:nvGraphicFramePr>
        <p:xfrm>
          <a:off x="179388" y="5229225"/>
          <a:ext cx="54006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5407" name="Equation" r:id="rId9" imgW="2793960" imgH="228600" progId="Equation.DSMT4">
                  <p:embed/>
                </p:oleObj>
              </mc:Choice>
              <mc:Fallback>
                <p:oleObj name="Equation" r:id="rId9" imgW="279396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5229225"/>
                        <a:ext cx="5400675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5341" name="Rectangle 13"/>
          <p:cNvSpPr>
            <a:spLocks noChangeArrowheads="1"/>
          </p:cNvSpPr>
          <p:nvPr/>
        </p:nvSpPr>
        <p:spPr bwMode="auto">
          <a:xfrm>
            <a:off x="468313" y="5805488"/>
            <a:ext cx="4679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400">
                <a:solidFill>
                  <a:schemeClr val="tx1"/>
                </a:solidFill>
                <a:ea typeface="黑体" panose="02010609060101010101" pitchFamily="49" charset="-122"/>
              </a:rPr>
              <a:t>的</a:t>
            </a:r>
            <a:r>
              <a:rPr lang="zh-CN" altLang="en-US" sz="2400">
                <a:solidFill>
                  <a:srgbClr val="0000CC"/>
                </a:solidFill>
                <a:ea typeface="黑体" panose="02010609060101010101" pitchFamily="49" charset="-122"/>
              </a:rPr>
              <a:t>抛物线</a:t>
            </a:r>
            <a:r>
              <a:rPr lang="zh-CN" altLang="en-US" sz="2400">
                <a:solidFill>
                  <a:schemeClr val="tx1"/>
                </a:solidFill>
                <a:ea typeface="黑体" panose="02010609060101010101" pitchFamily="49" charset="-122"/>
              </a:rPr>
              <a:t>来近似原函数  </a:t>
            </a:r>
            <a:r>
              <a:rPr lang="en-US" altLang="zh-CN" sz="2400" i="1">
                <a:solidFill>
                  <a:schemeClr val="tx1"/>
                </a:solidFill>
                <a:ea typeface="黑体" panose="02010609060101010101" pitchFamily="49" charset="-122"/>
              </a:rPr>
              <a:t>f </a:t>
            </a:r>
            <a:r>
              <a:rPr lang="en-US" altLang="zh-CN" sz="2400">
                <a:solidFill>
                  <a:schemeClr val="tx1"/>
                </a:solidFill>
                <a:ea typeface="黑体" panose="02010609060101010101" pitchFamily="49" charset="-122"/>
              </a:rPr>
              <a:t>(</a:t>
            </a:r>
            <a:r>
              <a:rPr lang="en-US" altLang="zh-CN" sz="2400" i="1">
                <a:solidFill>
                  <a:schemeClr val="tx1"/>
                </a:solidFill>
                <a:ea typeface="黑体" panose="02010609060101010101" pitchFamily="49" charset="-122"/>
              </a:rPr>
              <a:t>x</a:t>
            </a:r>
            <a:r>
              <a:rPr lang="en-US" altLang="zh-CN" sz="2400">
                <a:solidFill>
                  <a:schemeClr val="tx1"/>
                </a:solidFill>
                <a:ea typeface="黑体" panose="02010609060101010101" pitchFamily="49" charset="-122"/>
              </a:rPr>
              <a:t>) </a:t>
            </a:r>
            <a:r>
              <a:rPr lang="zh-CN" altLang="en-US" sz="2400">
                <a:solidFill>
                  <a:schemeClr val="tx1"/>
                </a:solidFill>
                <a:ea typeface="黑体" panose="02010609060101010101" pitchFamily="49" charset="-122"/>
              </a:rPr>
              <a:t>。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995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95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9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95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95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95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95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95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5330" grpId="0" autoUpdateAnimBg="0"/>
      <p:bldP spid="995332" grpId="0" animBg="1"/>
      <p:bldP spid="995333" grpId="0" animBg="1" autoUpdateAnimBg="0"/>
      <p:bldP spid="995336" grpId="0" autoUpdateAnimBg="0"/>
      <p:bldP spid="995339" grpId="0" autoUpdateAnimBg="0"/>
      <p:bldP spid="99534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457A-FAF2-40FF-8833-C1540F7D90AF}" type="slidenum">
              <a:rPr lang="zh-CN" altLang="en-US"/>
              <a:pPr/>
              <a:t>9</a:t>
            </a:fld>
            <a:endParaRPr lang="en-US" altLang="zh-CN"/>
          </a:p>
        </p:txBody>
      </p:sp>
      <p:sp>
        <p:nvSpPr>
          <p:cNvPr id="996354" name="Rectangle 2"/>
          <p:cNvSpPr>
            <a:spLocks noChangeArrowheads="1"/>
          </p:cNvSpPr>
          <p:nvPr/>
        </p:nvSpPr>
        <p:spPr bwMode="auto">
          <a:xfrm>
            <a:off x="323850" y="981075"/>
            <a:ext cx="6172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>
                <a:solidFill>
                  <a:schemeClr val="tx1"/>
                </a:solidFill>
                <a:ea typeface="黑体" panose="02010609060101010101" pitchFamily="49" charset="-122"/>
              </a:rPr>
              <a:t>设过以上三点的抛物线方程为：</a:t>
            </a:r>
          </a:p>
        </p:txBody>
      </p:sp>
      <p:sp>
        <p:nvSpPr>
          <p:cNvPr id="996355" name="Rectangle 3"/>
          <p:cNvSpPr>
            <a:spLocks noChangeArrowheads="1"/>
          </p:cNvSpPr>
          <p:nvPr/>
        </p:nvSpPr>
        <p:spPr bwMode="auto">
          <a:xfrm>
            <a:off x="395288" y="2133600"/>
            <a:ext cx="411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>
                <a:solidFill>
                  <a:schemeClr val="tx1"/>
                </a:solidFill>
                <a:ea typeface="黑体" panose="02010609060101010101" pitchFamily="49" charset="-122"/>
              </a:rPr>
              <a:t>则在区间 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49" charset="-122"/>
              </a:rPr>
              <a:t>[</a:t>
            </a:r>
            <a:r>
              <a:rPr lang="en-US" altLang="zh-CN" sz="2800" i="1">
                <a:solidFill>
                  <a:schemeClr val="tx1"/>
                </a:solidFill>
                <a:ea typeface="黑体" panose="02010609060101010101" pitchFamily="49" charset="-122"/>
              </a:rPr>
              <a:t>x</a:t>
            </a:r>
            <a:r>
              <a:rPr lang="en-US" altLang="zh-CN" sz="2800" i="1" baseline="-25000">
                <a:solidFill>
                  <a:schemeClr val="tx1"/>
                </a:solidFill>
                <a:ea typeface="黑体" panose="02010609060101010101" pitchFamily="49" charset="-122"/>
              </a:rPr>
              <a:t>i</a:t>
            </a:r>
            <a:r>
              <a:rPr lang="en-US" altLang="zh-CN" sz="2800" baseline="-25000">
                <a:solidFill>
                  <a:schemeClr val="tx1"/>
                </a:solidFill>
                <a:ea typeface="黑体" panose="02010609060101010101" pitchFamily="49" charset="-122"/>
              </a:rPr>
              <a:t>-1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49" charset="-122"/>
              </a:rPr>
              <a:t>, </a:t>
            </a:r>
            <a:r>
              <a:rPr lang="en-US" altLang="zh-CN" sz="2800" i="1">
                <a:solidFill>
                  <a:schemeClr val="tx1"/>
                </a:solidFill>
                <a:ea typeface="黑体" panose="02010609060101010101" pitchFamily="49" charset="-122"/>
              </a:rPr>
              <a:t>x</a:t>
            </a:r>
            <a:r>
              <a:rPr lang="en-US" altLang="zh-CN" sz="2800" i="1" baseline="-25000">
                <a:solidFill>
                  <a:schemeClr val="tx1"/>
                </a:solidFill>
                <a:ea typeface="黑体" panose="02010609060101010101" pitchFamily="49" charset="-122"/>
              </a:rPr>
              <a:t>i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49" charset="-122"/>
              </a:rPr>
              <a:t>] </a:t>
            </a:r>
            <a:r>
              <a:rPr lang="zh-CN" altLang="en-US" sz="2800">
                <a:solidFill>
                  <a:schemeClr val="tx1"/>
                </a:solidFill>
                <a:ea typeface="黑体" panose="02010609060101010101" pitchFamily="49" charset="-122"/>
              </a:rPr>
              <a:t>上，有</a:t>
            </a:r>
          </a:p>
        </p:txBody>
      </p:sp>
      <p:sp>
        <p:nvSpPr>
          <p:cNvPr id="996356" name="Rectangle 4"/>
          <p:cNvSpPr>
            <a:spLocks noChangeArrowheads="1"/>
          </p:cNvSpPr>
          <p:nvPr/>
        </p:nvSpPr>
        <p:spPr bwMode="auto">
          <a:xfrm>
            <a:off x="2411413" y="1557338"/>
            <a:ext cx="50403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y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=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baseline="30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49" charset="-122"/>
              </a:rPr>
              <a:t> +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49" charset="-122"/>
              </a:rPr>
              <a:t>+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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  </a:t>
            </a:r>
            <a:r>
              <a:rPr lang="en-US" altLang="zh-CN" sz="2800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p</a:t>
            </a:r>
            <a:r>
              <a:rPr lang="en-US" altLang="zh-CN" sz="2800" b="1" i="1" baseline="-2500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i</a:t>
            </a:r>
            <a:r>
              <a:rPr lang="en-US" altLang="zh-CN" sz="2800" b="1" baseline="-2500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endParaRPr lang="zh-CN" altLang="en-US" sz="2800" b="1" i="1"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graphicFrame>
        <p:nvGraphicFramePr>
          <p:cNvPr id="996357" name="Object 5"/>
          <p:cNvGraphicFramePr>
            <a:graphicFrameLocks noChangeAspect="1"/>
          </p:cNvGraphicFramePr>
          <p:nvPr/>
        </p:nvGraphicFramePr>
        <p:xfrm>
          <a:off x="468313" y="2708275"/>
          <a:ext cx="4259262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535" name="Equation" r:id="rId3" imgW="1688760" imgH="355320" progId="Equation.DSMT4">
                  <p:embed/>
                </p:oleObj>
              </mc:Choice>
              <mc:Fallback>
                <p:oleObj name="Equation" r:id="rId3" imgW="1688760" imgH="3553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708275"/>
                        <a:ext cx="4259262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6358" name="Object 6"/>
          <p:cNvGraphicFramePr>
            <a:graphicFrameLocks noChangeAspect="1"/>
          </p:cNvGraphicFramePr>
          <p:nvPr/>
        </p:nvGraphicFramePr>
        <p:xfrm>
          <a:off x="4787900" y="2781300"/>
          <a:ext cx="3395663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536" name="Equation" r:id="rId5" imgW="1549080" imgH="355320" progId="Equation.DSMT4">
                  <p:embed/>
                </p:oleObj>
              </mc:Choice>
              <mc:Fallback>
                <p:oleObj name="Equation" r:id="rId5" imgW="1549080" imgH="3553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2781300"/>
                        <a:ext cx="3395663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6362" name="Rectangle 10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33845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抛物线法</a:t>
            </a:r>
          </a:p>
        </p:txBody>
      </p:sp>
      <p:graphicFrame>
        <p:nvGraphicFramePr>
          <p:cNvPr id="996363" name="Object 11"/>
          <p:cNvGraphicFramePr>
            <a:graphicFrameLocks noChangeAspect="1"/>
          </p:cNvGraphicFramePr>
          <p:nvPr/>
        </p:nvGraphicFramePr>
        <p:xfrm>
          <a:off x="3563938" y="3716338"/>
          <a:ext cx="5580062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537" name="Equation" r:id="rId7" imgW="2679480" imgH="393480" progId="Equation.DSMT4">
                  <p:embed/>
                </p:oleObj>
              </mc:Choice>
              <mc:Fallback>
                <p:oleObj name="Equation" r:id="rId7" imgW="267948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3716338"/>
                        <a:ext cx="5580062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组合 1"/>
          <p:cNvGrpSpPr/>
          <p:nvPr/>
        </p:nvGrpSpPr>
        <p:grpSpPr>
          <a:xfrm>
            <a:off x="468313" y="3573463"/>
            <a:ext cx="8202612" cy="3135312"/>
            <a:chOff x="468313" y="3573463"/>
            <a:chExt cx="8202612" cy="3135312"/>
          </a:xfrm>
        </p:grpSpPr>
        <p:graphicFrame>
          <p:nvGraphicFramePr>
            <p:cNvPr id="996359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6202399"/>
                </p:ext>
              </p:extLst>
            </p:nvPr>
          </p:nvGraphicFramePr>
          <p:xfrm>
            <a:off x="468313" y="3573463"/>
            <a:ext cx="3240087" cy="1138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6538" name="Equation" r:id="rId9" imgW="1523880" imgH="533160" progId="Equation.DSMT4">
                    <p:embed/>
                  </p:oleObj>
                </mc:Choice>
                <mc:Fallback>
                  <p:oleObj name="Equation" r:id="rId9" imgW="1523880" imgH="53316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8313" y="3573463"/>
                          <a:ext cx="3240087" cy="11382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96360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46918624"/>
                </p:ext>
              </p:extLst>
            </p:nvPr>
          </p:nvGraphicFramePr>
          <p:xfrm>
            <a:off x="611188" y="5734050"/>
            <a:ext cx="4013200" cy="9318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6539" name="Equation" r:id="rId11" imgW="1752480" imgH="406080" progId="Equation.DSMT4">
                    <p:embed/>
                  </p:oleObj>
                </mc:Choice>
                <mc:Fallback>
                  <p:oleObj name="Equation" r:id="rId11" imgW="1752480" imgH="40608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1188" y="5734050"/>
                          <a:ext cx="4013200" cy="9318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96361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96191592"/>
                </p:ext>
              </p:extLst>
            </p:nvPr>
          </p:nvGraphicFramePr>
          <p:xfrm>
            <a:off x="4859338" y="5805488"/>
            <a:ext cx="3811587" cy="903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6540" name="Equation" r:id="rId13" imgW="1663560" imgH="393480" progId="Equation.DSMT4">
                    <p:embed/>
                  </p:oleObj>
                </mc:Choice>
                <mc:Fallback>
                  <p:oleObj name="Equation" r:id="rId13" imgW="1663560" imgH="39348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59338" y="5805488"/>
                          <a:ext cx="3811587" cy="903287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0000CC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96365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6716113"/>
                </p:ext>
              </p:extLst>
            </p:nvPr>
          </p:nvGraphicFramePr>
          <p:xfrm>
            <a:off x="539750" y="4581525"/>
            <a:ext cx="5830888" cy="8080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6541" name="Equation" r:id="rId15" imgW="2933640" imgH="406080" progId="Equation.DSMT4">
                    <p:embed/>
                  </p:oleObj>
                </mc:Choice>
                <mc:Fallback>
                  <p:oleObj name="Equation" r:id="rId15" imgW="2933640" imgH="40608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9750" y="4581525"/>
                          <a:ext cx="5830888" cy="8080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96366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83296387"/>
                </p:ext>
              </p:extLst>
            </p:nvPr>
          </p:nvGraphicFramePr>
          <p:xfrm>
            <a:off x="2981325" y="5300663"/>
            <a:ext cx="4391025" cy="557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6542" name="Equation" r:id="rId17" imgW="2209680" imgH="279360" progId="Equation.DSMT4">
                    <p:embed/>
                  </p:oleObj>
                </mc:Choice>
                <mc:Fallback>
                  <p:oleObj name="Equation" r:id="rId17" imgW="2209680" imgH="27936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1325" y="5300663"/>
                          <a:ext cx="4391025" cy="557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宋体"/>
        <a:cs typeface=""/>
      </a:majorFont>
      <a:minorFont>
        <a:latin typeface="Times New Roman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9112</TotalTime>
  <Words>635</Words>
  <Application>Microsoft Office PowerPoint</Application>
  <PresentationFormat>全屏显示(4:3)</PresentationFormat>
  <Paragraphs>98</Paragraphs>
  <Slides>18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9" baseType="lpstr">
      <vt:lpstr>黑体</vt:lpstr>
      <vt:lpstr>楷体_GB2312</vt:lpstr>
      <vt:lpstr>宋体</vt:lpstr>
      <vt:lpstr>Arial</vt:lpstr>
      <vt:lpstr>Consolas</vt:lpstr>
      <vt:lpstr>Symbol</vt:lpstr>
      <vt:lpstr>Tahoma</vt:lpstr>
      <vt:lpstr>Times New Roman</vt:lpstr>
      <vt:lpstr>Wingdings</vt:lpstr>
      <vt:lpstr>Blends</vt:lpstr>
      <vt:lpstr>Equation</vt:lpstr>
      <vt:lpstr>第一讲</vt:lpstr>
      <vt:lpstr>主要内容</vt:lpstr>
      <vt:lpstr>数值积分</vt:lpstr>
      <vt:lpstr>定积分的近似</vt:lpstr>
      <vt:lpstr>定积分几何意义</vt:lpstr>
      <vt:lpstr>复合梯形法</vt:lpstr>
      <vt:lpstr>梯形法</vt:lpstr>
      <vt:lpstr>抛物线法</vt:lpstr>
      <vt:lpstr>抛物线法</vt:lpstr>
      <vt:lpstr>抛物线法</vt:lpstr>
      <vt:lpstr>误差分析</vt:lpstr>
      <vt:lpstr>应用举例</vt:lpstr>
      <vt:lpstr> 的计算：刘徽割圆</vt:lpstr>
      <vt:lpstr> 的计算：幂级数展开</vt:lpstr>
      <vt:lpstr> 的计算：快速公式</vt:lpstr>
      <vt:lpstr> 的计算：积分法</vt:lpstr>
      <vt:lpstr> 的计算：其他方法</vt:lpstr>
      <vt:lpstr> 的计算：其他方法</vt:lpstr>
    </vt:vector>
  </TitlesOfParts>
  <Company>联想（北京）有限公司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user</cp:lastModifiedBy>
  <cp:revision>926</cp:revision>
  <cp:lastPrinted>1601-01-01T00:00:00Z</cp:lastPrinted>
  <dcterms:created xsi:type="dcterms:W3CDTF">2005-02-05T01:21:04Z</dcterms:created>
  <dcterms:modified xsi:type="dcterms:W3CDTF">2017-03-18T10:38:23Z</dcterms:modified>
</cp:coreProperties>
</file>