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520" r:id="rId2"/>
    <p:sldId id="519" r:id="rId3"/>
    <p:sldId id="538" r:id="rId4"/>
    <p:sldId id="524" r:id="rId5"/>
    <p:sldId id="536" r:id="rId6"/>
    <p:sldId id="539" r:id="rId7"/>
    <p:sldId id="537" r:id="rId8"/>
    <p:sldId id="514" r:id="rId9"/>
    <p:sldId id="523" r:id="rId10"/>
    <p:sldId id="532" r:id="rId11"/>
    <p:sldId id="540" r:id="rId12"/>
    <p:sldId id="521" r:id="rId13"/>
    <p:sldId id="522" r:id="rId14"/>
    <p:sldId id="517" r:id="rId15"/>
    <p:sldId id="533" r:id="rId16"/>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charset="-122"/>
        <a:cs typeface="+mn-cs"/>
      </a:defRPr>
    </a:lvl5pPr>
    <a:lvl6pPr marL="2286000" algn="l" defTabSz="914400" rtl="0" eaLnBrk="1" latinLnBrk="0" hangingPunct="1">
      <a:defRPr kumimoji="1" sz="2400" kern="1200">
        <a:solidFill>
          <a:schemeClr val="tx1"/>
        </a:solidFill>
        <a:latin typeface="Times New Roman" pitchFamily="18" charset="0"/>
        <a:ea typeface="宋体" charset="-122"/>
        <a:cs typeface="+mn-cs"/>
      </a:defRPr>
    </a:lvl6pPr>
    <a:lvl7pPr marL="2743200" algn="l" defTabSz="914400" rtl="0" eaLnBrk="1" latinLnBrk="0" hangingPunct="1">
      <a:defRPr kumimoji="1" sz="2400" kern="1200">
        <a:solidFill>
          <a:schemeClr val="tx1"/>
        </a:solidFill>
        <a:latin typeface="Times New Roman" pitchFamily="18" charset="0"/>
        <a:ea typeface="宋体" charset="-122"/>
        <a:cs typeface="+mn-cs"/>
      </a:defRPr>
    </a:lvl7pPr>
    <a:lvl8pPr marL="3200400" algn="l" defTabSz="914400" rtl="0" eaLnBrk="1" latinLnBrk="0" hangingPunct="1">
      <a:defRPr kumimoji="1" sz="2400" kern="1200">
        <a:solidFill>
          <a:schemeClr val="tx1"/>
        </a:solidFill>
        <a:latin typeface="Times New Roman" pitchFamily="18" charset="0"/>
        <a:ea typeface="宋体" charset="-122"/>
        <a:cs typeface="+mn-cs"/>
      </a:defRPr>
    </a:lvl8pPr>
    <a:lvl9pPr marL="3657600" algn="l" defTabSz="914400" rtl="0" eaLnBrk="1" latinLnBrk="0" hangingPunct="1">
      <a:defRPr kumimoji="1" sz="2400" kern="1200">
        <a:solidFill>
          <a:schemeClr val="tx1"/>
        </a:solidFill>
        <a:latin typeface="Times New Roman" pitchFamily="18"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003300"/>
    <a:srgbClr val="FFFF00"/>
    <a:srgbClr val="0033CC"/>
    <a:srgbClr val="FF3300"/>
    <a:srgbClr val="CC99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24" autoAdjust="0"/>
    <p:restoredTop sz="95134" autoAdjust="0"/>
  </p:normalViewPr>
  <p:slideViewPr>
    <p:cSldViewPr>
      <p:cViewPr varScale="1">
        <p:scale>
          <a:sx n="85" d="100"/>
          <a:sy n="85" d="100"/>
        </p:scale>
        <p:origin x="30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024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1">
                <a:ea typeface="宋体" panose="02010600030101010101" pitchFamily="2" charset="-122"/>
              </a:defRPr>
            </a:lvl1pPr>
          </a:lstStyle>
          <a:p>
            <a:pPr>
              <a:defRPr/>
            </a:pPr>
            <a:endParaRPr lang="zh-CN" altLang="en-US"/>
          </a:p>
        </p:txBody>
      </p:sp>
      <p:sp>
        <p:nvSpPr>
          <p:cNvPr id="650243" name="Rectangle 3"/>
          <p:cNvSpPr>
            <a:spLocks noGrp="1" noChangeArrowheads="1"/>
          </p:cNvSpPr>
          <p:nvPr>
            <p:ph type="dt" sz="quarter"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1">
                <a:ea typeface="宋体" panose="02010600030101010101" pitchFamily="2" charset="-122"/>
              </a:defRPr>
            </a:lvl1pPr>
          </a:lstStyle>
          <a:p>
            <a:pPr>
              <a:defRPr/>
            </a:pPr>
            <a:endParaRPr lang="en-US" altLang="zh-CN"/>
          </a:p>
        </p:txBody>
      </p:sp>
      <p:sp>
        <p:nvSpPr>
          <p:cNvPr id="650244" name="Rectangle 4"/>
          <p:cNvSpPr>
            <a:spLocks noGrp="1" noChangeArrowheads="1"/>
          </p:cNvSpPr>
          <p:nvPr>
            <p:ph type="ftr" sz="quarter" idx="2"/>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1">
                <a:ea typeface="宋体" panose="02010600030101010101" pitchFamily="2" charset="-122"/>
              </a:defRPr>
            </a:lvl1pPr>
          </a:lstStyle>
          <a:p>
            <a:pPr>
              <a:defRPr/>
            </a:pPr>
            <a:endParaRPr lang="en-US" altLang="zh-CN"/>
          </a:p>
        </p:txBody>
      </p:sp>
      <p:sp>
        <p:nvSpPr>
          <p:cNvPr id="650245" name="Rectangle 5"/>
          <p:cNvSpPr>
            <a:spLocks noGrp="1" noChangeArrowheads="1"/>
          </p:cNvSpPr>
          <p:nvPr>
            <p:ph type="sldNum" sz="quarter" idx="3"/>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1">
                <a:ea typeface="宋体" panose="02010600030101010101" pitchFamily="2" charset="-122"/>
              </a:defRPr>
            </a:lvl1pPr>
          </a:lstStyle>
          <a:p>
            <a:pPr>
              <a:defRPr/>
            </a:pPr>
            <a:fld id="{37007E11-192F-4C88-84A3-4C2F48351F10}" type="slidenum">
              <a:rPr lang="zh-CN" altLang="en-US"/>
              <a:pPr>
                <a:defRPr/>
              </a:pPr>
              <a:t>‹#›</a:t>
            </a:fld>
            <a:endParaRPr lang="en-US" altLang="zh-CN"/>
          </a:p>
        </p:txBody>
      </p:sp>
    </p:spTree>
    <p:extLst>
      <p:ext uri="{BB962C8B-B14F-4D97-AF65-F5344CB8AC3E}">
        <p14:creationId xmlns:p14="http://schemas.microsoft.com/office/powerpoint/2010/main" val="1737085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019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1">
                <a:latin typeface="Tahoma" panose="020B0604030504040204" pitchFamily="34" charset="0"/>
                <a:ea typeface="宋体" panose="02010600030101010101" pitchFamily="2" charset="-122"/>
              </a:defRPr>
            </a:lvl1pPr>
          </a:lstStyle>
          <a:p>
            <a:pPr>
              <a:defRPr/>
            </a:pPr>
            <a:endParaRPr lang="zh-CN" altLang="en-US"/>
          </a:p>
        </p:txBody>
      </p:sp>
      <p:sp>
        <p:nvSpPr>
          <p:cNvPr id="520195" name="Rectangle 3"/>
          <p:cNvSpPr>
            <a:spLocks noGrp="1" noChangeArrowheads="1"/>
          </p:cNvSpPr>
          <p:nvPr>
            <p:ph type="dt"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1">
                <a:latin typeface="Tahoma" panose="020B0604030504040204" pitchFamily="34" charset="0"/>
                <a:ea typeface="宋体" panose="02010600030101010101" pitchFamily="2" charset="-122"/>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0197" name="Rectangle 5"/>
          <p:cNvSpPr>
            <a:spLocks noGrp="1" noChangeArrowheads="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520198" name="Rectangle 6"/>
          <p:cNvSpPr>
            <a:spLocks noGrp="1" noChangeArrowheads="1"/>
          </p:cNvSpPr>
          <p:nvPr>
            <p:ph type="ftr" sz="quarter" idx="4"/>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1">
                <a:latin typeface="Tahoma" panose="020B0604030504040204" pitchFamily="34" charset="0"/>
                <a:ea typeface="宋体" panose="02010600030101010101" pitchFamily="2" charset="-122"/>
              </a:defRPr>
            </a:lvl1pPr>
          </a:lstStyle>
          <a:p>
            <a:pPr>
              <a:defRPr/>
            </a:pPr>
            <a:endParaRPr lang="en-US" altLang="zh-CN"/>
          </a:p>
        </p:txBody>
      </p:sp>
      <p:sp>
        <p:nvSpPr>
          <p:cNvPr id="520199" name="Rectangle 7"/>
          <p:cNvSpPr>
            <a:spLocks noGrp="1" noChangeArrowheads="1"/>
          </p:cNvSpPr>
          <p:nvPr>
            <p:ph type="sldNum" sz="quarter" idx="5"/>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1">
                <a:latin typeface="Tahoma" panose="020B0604030504040204" pitchFamily="34" charset="0"/>
                <a:ea typeface="宋体" panose="02010600030101010101" pitchFamily="2" charset="-122"/>
              </a:defRPr>
            </a:lvl1pPr>
          </a:lstStyle>
          <a:p>
            <a:pPr>
              <a:defRPr/>
            </a:pPr>
            <a:fld id="{0DF251BB-C16F-47D0-B5C8-6222A0534142}" type="slidenum">
              <a:rPr lang="zh-CN" altLang="en-US"/>
              <a:pPr>
                <a:defRPr/>
              </a:pPr>
              <a:t>‹#›</a:t>
            </a:fld>
            <a:endParaRPr lang="en-US" altLang="zh-CN"/>
          </a:p>
        </p:txBody>
      </p:sp>
    </p:spTree>
    <p:extLst>
      <p:ext uri="{BB962C8B-B14F-4D97-AF65-F5344CB8AC3E}">
        <p14:creationId xmlns:p14="http://schemas.microsoft.com/office/powerpoint/2010/main" val="995589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0" y="2205038"/>
            <a:ext cx="9009063" cy="1052512"/>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p:spPr>
            <p:txBody>
              <a:bodyPr wrap="none" anchor="ctr"/>
              <a:lstStyle/>
              <a:p>
                <a:pPr>
                  <a:defRPr/>
                </a:pPr>
                <a:endParaRPr lang="zh-CN" altLang="en-US">
                  <a:ea typeface="宋体" panose="02010600030101010101" pitchFamily="2" charset="-122"/>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p:spPr>
            <p:txBody>
              <a:bodyPr wrap="none" anchor="ctr"/>
              <a:lstStyle/>
              <a:p>
                <a:pPr>
                  <a:defRPr/>
                </a:pPr>
                <a:endParaRPr lang="zh-CN" altLang="en-US">
                  <a:ea typeface="宋体" panose="02010600030101010101" pitchFamily="2" charset="-122"/>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p:spPr>
            <p:txBody>
              <a:bodyPr wrap="none" anchor="ctr"/>
              <a:lstStyle/>
              <a:p>
                <a:pPr>
                  <a:defRPr/>
                </a:pPr>
                <a:endParaRPr lang="zh-CN" altLang="en-US">
                  <a:ea typeface="宋体" panose="02010600030101010101" pitchFamily="2" charset="-122"/>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p:spPr>
            <p:txBody>
              <a:bodyPr wrap="none" anchor="ctr"/>
              <a:lstStyle/>
              <a:p>
                <a:pPr>
                  <a:defRPr/>
                </a:pPr>
                <a:endParaRPr lang="zh-CN" altLang="en-US">
                  <a:ea typeface="宋体" panose="02010600030101010101" pitchFamily="2" charset="-122"/>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p:spPr>
          <p:txBody>
            <a:bodyPr wrap="none" anchor="ctr"/>
            <a:lstStyle/>
            <a:p>
              <a:pPr>
                <a:defRPr/>
              </a:pPr>
              <a:endParaRPr lang="zh-CN" altLang="en-US">
                <a:ea typeface="宋体" panose="02010600030101010101" pitchFamily="2" charset="-122"/>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p:spPr>
          <p:txBody>
            <a:bodyPr wrap="none" anchor="ctr"/>
            <a:lstStyle/>
            <a:p>
              <a:pPr>
                <a:defRPr/>
              </a:pPr>
              <a:endParaRPr lang="zh-CN" altLang="en-US">
                <a:ea typeface="宋体" panose="02010600030101010101" pitchFamily="2" charset="-122"/>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p:spPr>
          <p:txBody>
            <a:bodyPr wrap="none" anchor="ctr"/>
            <a:lstStyle/>
            <a:p>
              <a:pPr>
                <a:defRPr/>
              </a:pPr>
              <a:endParaRPr lang="zh-CN" altLang="en-US">
                <a:ea typeface="宋体" panose="02010600030101010101" pitchFamily="2" charset="-122"/>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pPr lvl="0"/>
            <a:r>
              <a:rPr lang="zh-CN" altLang="en-US" noProof="0" smtClean="0"/>
              <a:t>单击此处编辑母版标题样式</a:t>
            </a:r>
          </a:p>
        </p:txBody>
      </p:sp>
      <p:sp>
        <p:nvSpPr>
          <p:cNvPr id="65549" name="Rectangle 13"/>
          <p:cNvSpPr>
            <a:spLocks noGrp="1" noChangeArrowheads="1"/>
          </p:cNvSpPr>
          <p:nvPr>
            <p:ph type="subTitle" idx="1"/>
          </p:nvPr>
        </p:nvSpPr>
        <p:spPr>
          <a:xfrm>
            <a:off x="1371600" y="3886200"/>
            <a:ext cx="6400800" cy="1752600"/>
          </a:xfrm>
        </p:spPr>
        <p:txBody>
          <a:bodyPr/>
          <a:lstStyle>
            <a:lvl1pPr algn="ctr">
              <a:buFont typeface="Wingdings" panose="05000000000000000000" pitchFamily="2" charset="2"/>
              <a:buNone/>
              <a:defRPr/>
            </a:lvl1pPr>
          </a:lstStyle>
          <a:p>
            <a:pPr lvl="0"/>
            <a:r>
              <a:rPr lang="zh-CN" altLang="en-US" noProof="0" smtClean="0"/>
              <a:t>单击此处编辑母版副标题样式</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zh-CN"/>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zh-CN"/>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7DAB8A44-9BD5-4438-BEF8-AA142CD9A126}" type="slidenum">
              <a:rPr lang="zh-CN" altLang="en-US"/>
              <a:pPr>
                <a:defRPr/>
              </a:pPr>
              <a:t>‹#›</a:t>
            </a:fld>
            <a:endParaRPr lang="en-US" altLang="zh-CN"/>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393855A2-5482-42D7-B452-62763D21B21F}" type="slidenum">
              <a:rPr lang="zh-CN" altLang="en-US"/>
              <a:pPr>
                <a:defRPr/>
              </a:pPr>
              <a:t>‹#›</a:t>
            </a:fld>
            <a:endParaRPr lang="en-US" altLang="zh-CN"/>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67500" y="152400"/>
            <a:ext cx="1866900" cy="598011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66800" y="152400"/>
            <a:ext cx="5448300" cy="59801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047AC339-DCD2-4388-ABF4-2128D5C267E7}" type="slidenum">
              <a:rPr lang="zh-CN" altLang="en-US"/>
              <a:pPr>
                <a:defRPr/>
              </a:pPr>
              <a:t>‹#›</a:t>
            </a:fld>
            <a:endParaRPr lang="en-US" altLang="zh-CN"/>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7FDA40E2-B7D1-425A-85C7-A75AD5E18207}" type="slidenum">
              <a:rPr lang="zh-CN" altLang="en-US"/>
              <a:pPr>
                <a:defRPr/>
              </a:pPr>
              <a:t>‹#›</a:t>
            </a:fld>
            <a:endParaRPr lang="en-US" altLang="zh-CN"/>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C2EE889F-7751-40E7-AC26-39F1E3ACA89C}" type="slidenum">
              <a:rPr lang="zh-CN" altLang="en-US"/>
              <a:pPr>
                <a:defRPr/>
              </a:pPr>
              <a:t>‹#›</a:t>
            </a:fld>
            <a:endParaRPr lang="en-US" altLang="zh-CN"/>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66800" y="1524000"/>
            <a:ext cx="3619500" cy="46085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838700" y="1524000"/>
            <a:ext cx="3619500" cy="46085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2AC68A79-8B41-4220-9EB3-859E41D0B9EE}" type="slidenum">
              <a:rPr lang="zh-CN" altLang="en-US"/>
              <a:pPr>
                <a:defRPr/>
              </a:pPr>
              <a:t>‹#›</a:t>
            </a:fld>
            <a:endParaRPr lang="en-US" altLang="zh-CN"/>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3"/>
          <p:cNvSpPr>
            <a:spLocks noGrp="1" noChangeArrowheads="1"/>
          </p:cNvSpPr>
          <p:nvPr>
            <p:ph type="sldNum" sz="quarter" idx="12"/>
          </p:nvPr>
        </p:nvSpPr>
        <p:spPr>
          <a:ln/>
        </p:spPr>
        <p:txBody>
          <a:bodyPr/>
          <a:lstStyle>
            <a:lvl1pPr>
              <a:defRPr/>
            </a:lvl1pPr>
          </a:lstStyle>
          <a:p>
            <a:pPr>
              <a:defRPr/>
            </a:pPr>
            <a:fld id="{75D9133B-9963-42BE-96D9-7D36C439F593}" type="slidenum">
              <a:rPr lang="zh-CN" altLang="en-US"/>
              <a:pPr>
                <a:defRPr/>
              </a:pPr>
              <a:t>‹#›</a:t>
            </a:fld>
            <a:endParaRPr lang="en-US" altLang="zh-CN"/>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3"/>
          <p:cNvSpPr>
            <a:spLocks noGrp="1" noChangeArrowheads="1"/>
          </p:cNvSpPr>
          <p:nvPr>
            <p:ph type="sldNum" sz="quarter" idx="12"/>
          </p:nvPr>
        </p:nvSpPr>
        <p:spPr>
          <a:ln/>
        </p:spPr>
        <p:txBody>
          <a:bodyPr/>
          <a:lstStyle>
            <a:lvl1pPr>
              <a:defRPr/>
            </a:lvl1pPr>
          </a:lstStyle>
          <a:p>
            <a:pPr>
              <a:defRPr/>
            </a:pPr>
            <a:fld id="{A3029CEF-8B11-401C-9338-0AB5C4AFE0E5}" type="slidenum">
              <a:rPr lang="zh-CN" altLang="en-US"/>
              <a:pPr>
                <a:defRPr/>
              </a:pPr>
              <a:t>‹#›</a:t>
            </a:fld>
            <a:endParaRPr lang="en-US" altLang="zh-CN"/>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3"/>
          <p:cNvSpPr>
            <a:spLocks noGrp="1" noChangeArrowheads="1"/>
          </p:cNvSpPr>
          <p:nvPr>
            <p:ph type="sldNum" sz="quarter" idx="12"/>
          </p:nvPr>
        </p:nvSpPr>
        <p:spPr>
          <a:ln/>
        </p:spPr>
        <p:txBody>
          <a:bodyPr/>
          <a:lstStyle>
            <a:lvl1pPr>
              <a:defRPr/>
            </a:lvl1pPr>
          </a:lstStyle>
          <a:p>
            <a:pPr>
              <a:defRPr/>
            </a:pPr>
            <a:fld id="{B2B99A61-7CC9-4E66-95AE-069823B027F9}" type="slidenum">
              <a:rPr lang="zh-CN" altLang="en-US"/>
              <a:pPr>
                <a:defRPr/>
              </a:pPr>
              <a:t>‹#›</a:t>
            </a:fld>
            <a:endParaRPr lang="en-US" altLang="zh-CN"/>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C792872B-E43E-429E-BA9B-E6812E910D04}" type="slidenum">
              <a:rPr lang="zh-CN" altLang="en-US"/>
              <a:pPr>
                <a:defRPr/>
              </a:pPr>
              <a:t>‹#›</a:t>
            </a:fld>
            <a:endParaRPr lang="en-US" altLang="zh-CN"/>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3DACC32D-1811-4845-B1DE-71A97195A1BB}" type="slidenum">
              <a:rPr lang="zh-CN" altLang="en-US"/>
              <a:pPr>
                <a:defRPr/>
              </a:pPr>
              <a:t>‹#›</a:t>
            </a:fld>
            <a:endParaRPr lang="en-US" altLang="zh-CN"/>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0" name="Rectangle 8"/>
          <p:cNvSpPr>
            <a:spLocks noChangeArrowheads="1"/>
          </p:cNvSpPr>
          <p:nvPr userDrawn="1"/>
        </p:nvSpPr>
        <p:spPr bwMode="gray">
          <a:xfrm>
            <a:off x="395288" y="981075"/>
            <a:ext cx="8226425" cy="31750"/>
          </a:xfrm>
          <a:prstGeom prst="rect">
            <a:avLst/>
          </a:prstGeom>
          <a:solidFill>
            <a:srgbClr val="99CCFF"/>
          </a:solidFill>
          <a:ln>
            <a:noFill/>
          </a:ln>
          <a:effectLst/>
          <a:extLst/>
        </p:spPr>
        <p:txBody>
          <a:bodyPr wrap="none" anchor="ctr"/>
          <a:lstStyle/>
          <a:p>
            <a:pPr algn="ctr">
              <a:defRPr/>
            </a:pPr>
            <a:endParaRPr lang="zh-CN" altLang="en-US">
              <a:latin typeface="Tahoma" panose="020B0604030504040204" pitchFamily="34" charset="0"/>
              <a:ea typeface="宋体" panose="02010600030101010101" pitchFamily="2" charset="-122"/>
            </a:endParaRPr>
          </a:p>
        </p:txBody>
      </p:sp>
      <p:sp>
        <p:nvSpPr>
          <p:cNvPr id="1027" name="Rectangle 9"/>
          <p:cNvSpPr>
            <a:spLocks noGrp="1" noChangeArrowheads="1"/>
          </p:cNvSpPr>
          <p:nvPr>
            <p:ph type="title"/>
          </p:nvPr>
        </p:nvSpPr>
        <p:spPr bwMode="auto">
          <a:xfrm>
            <a:off x="1371600" y="152400"/>
            <a:ext cx="71628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1028" name="Rectangle 10"/>
          <p:cNvSpPr>
            <a:spLocks noGrp="1" noChangeArrowheads="1"/>
          </p:cNvSpPr>
          <p:nvPr>
            <p:ph type="body" idx="1"/>
          </p:nvPr>
        </p:nvSpPr>
        <p:spPr bwMode="auto">
          <a:xfrm>
            <a:off x="1066800" y="1524000"/>
            <a:ext cx="7391400" cy="46085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kumimoji="0" sz="1400">
                <a:latin typeface="+mn-lt"/>
                <a:ea typeface="宋体" panose="02010600030101010101" pitchFamily="2" charset="-122"/>
              </a:defRPr>
            </a:lvl1pPr>
          </a:lstStyle>
          <a:p>
            <a:pPr>
              <a:defRPr/>
            </a:pPr>
            <a:endParaRPr lang="en-US" altLang="zh-CN"/>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defRPr kumimoji="0" sz="1400">
                <a:latin typeface="+mn-lt"/>
                <a:ea typeface="宋体" panose="02010600030101010101" pitchFamily="2" charset="-122"/>
              </a:defRPr>
            </a:lvl1pPr>
          </a:lstStyle>
          <a:p>
            <a:pPr>
              <a:defRPr/>
            </a:pPr>
            <a:endParaRPr lang="en-US" altLang="zh-CN"/>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kumimoji="0" sz="1400">
                <a:latin typeface="+mn-lt"/>
                <a:ea typeface="宋体" panose="02010600030101010101" pitchFamily="2" charset="-122"/>
              </a:defRPr>
            </a:lvl1pPr>
          </a:lstStyle>
          <a:p>
            <a:pPr>
              <a:defRPr/>
            </a:pPr>
            <a:fld id="{1F0F59FF-3D56-4371-B4B7-CE6867CF66EE}"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69" r:id="rId1"/>
    <p:sldLayoutId id="2147483668" r:id="rId2"/>
    <p:sldLayoutId id="2147483667" r:id="rId3"/>
    <p:sldLayoutId id="2147483666" r:id="rId4"/>
    <p:sldLayoutId id="2147483665" r:id="rId5"/>
    <p:sldLayoutId id="2147483664" r:id="rId6"/>
    <p:sldLayoutId id="2147483663" r:id="rId7"/>
    <p:sldLayoutId id="2147483662" r:id="rId8"/>
    <p:sldLayoutId id="2147483661" r:id="rId9"/>
    <p:sldLayoutId id="2147483660" r:id="rId10"/>
    <p:sldLayoutId id="2147483659" r:id="rId11"/>
  </p:sldLayoutIdLst>
  <p:transition>
    <p:random/>
  </p:transition>
  <p:txStyles>
    <p:titleStyle>
      <a:lvl1pPr algn="l" rtl="0" eaLnBrk="0" fontAlgn="base" hangingPunct="0">
        <a:spcBef>
          <a:spcPct val="0"/>
        </a:spcBef>
        <a:spcAft>
          <a:spcPct val="0"/>
        </a:spcAft>
        <a:defRPr kumimoji="1" sz="3200" b="1" kern="1200">
          <a:solidFill>
            <a:srgbClr val="996600"/>
          </a:solidFill>
          <a:latin typeface="+mj-lt"/>
          <a:ea typeface="+mj-ea"/>
          <a:cs typeface="+mj-cs"/>
        </a:defRPr>
      </a:lvl1pPr>
      <a:lvl2pPr algn="l" rtl="0" eaLnBrk="0" fontAlgn="base" hangingPunct="0">
        <a:spcBef>
          <a:spcPct val="0"/>
        </a:spcBef>
        <a:spcAft>
          <a:spcPct val="0"/>
        </a:spcAft>
        <a:defRPr kumimoji="1" sz="3200" b="1">
          <a:solidFill>
            <a:srgbClr val="996600"/>
          </a:solidFill>
          <a:latin typeface="Tahoma" panose="020B0604030504040204" pitchFamily="34" charset="0"/>
          <a:ea typeface="宋体" panose="02010600030101010101" pitchFamily="2" charset="-122"/>
        </a:defRPr>
      </a:lvl2pPr>
      <a:lvl3pPr algn="l" rtl="0" eaLnBrk="0" fontAlgn="base" hangingPunct="0">
        <a:spcBef>
          <a:spcPct val="0"/>
        </a:spcBef>
        <a:spcAft>
          <a:spcPct val="0"/>
        </a:spcAft>
        <a:defRPr kumimoji="1" sz="3200" b="1">
          <a:solidFill>
            <a:srgbClr val="996600"/>
          </a:solidFill>
          <a:latin typeface="Tahoma" panose="020B0604030504040204" pitchFamily="34" charset="0"/>
          <a:ea typeface="宋体" panose="02010600030101010101" pitchFamily="2" charset="-122"/>
        </a:defRPr>
      </a:lvl3pPr>
      <a:lvl4pPr algn="l" rtl="0" eaLnBrk="0" fontAlgn="base" hangingPunct="0">
        <a:spcBef>
          <a:spcPct val="0"/>
        </a:spcBef>
        <a:spcAft>
          <a:spcPct val="0"/>
        </a:spcAft>
        <a:defRPr kumimoji="1" sz="3200" b="1">
          <a:solidFill>
            <a:srgbClr val="996600"/>
          </a:solidFill>
          <a:latin typeface="Tahoma" panose="020B0604030504040204" pitchFamily="34" charset="0"/>
          <a:ea typeface="宋体" panose="02010600030101010101" pitchFamily="2" charset="-122"/>
        </a:defRPr>
      </a:lvl4pPr>
      <a:lvl5pPr algn="l" rtl="0" eaLnBrk="0" fontAlgn="base" hangingPunct="0">
        <a:spcBef>
          <a:spcPct val="0"/>
        </a:spcBef>
        <a:spcAft>
          <a:spcPct val="0"/>
        </a:spcAft>
        <a:defRPr kumimoji="1" sz="3200" b="1">
          <a:solidFill>
            <a:srgbClr val="996600"/>
          </a:solidFill>
          <a:latin typeface="Tahoma" panose="020B0604030504040204" pitchFamily="34" charset="0"/>
          <a:ea typeface="宋体" panose="02010600030101010101" pitchFamily="2" charset="-122"/>
        </a:defRPr>
      </a:lvl5pPr>
      <a:lvl6pPr marL="457200" algn="l" rtl="0" fontAlgn="base">
        <a:spcBef>
          <a:spcPct val="0"/>
        </a:spcBef>
        <a:spcAft>
          <a:spcPct val="0"/>
        </a:spcAft>
        <a:defRPr kumimoji="1" sz="3200" b="1">
          <a:solidFill>
            <a:srgbClr val="996600"/>
          </a:solidFill>
          <a:latin typeface="Tahoma" panose="020B0604030504040204" pitchFamily="34" charset="0"/>
          <a:ea typeface="宋体" panose="02010600030101010101" pitchFamily="2" charset="-122"/>
        </a:defRPr>
      </a:lvl6pPr>
      <a:lvl7pPr marL="914400" algn="l" rtl="0" fontAlgn="base">
        <a:spcBef>
          <a:spcPct val="0"/>
        </a:spcBef>
        <a:spcAft>
          <a:spcPct val="0"/>
        </a:spcAft>
        <a:defRPr kumimoji="1" sz="3200" b="1">
          <a:solidFill>
            <a:srgbClr val="996600"/>
          </a:solidFill>
          <a:latin typeface="Tahoma" panose="020B0604030504040204" pitchFamily="34" charset="0"/>
          <a:ea typeface="宋体" panose="02010600030101010101" pitchFamily="2" charset="-122"/>
        </a:defRPr>
      </a:lvl7pPr>
      <a:lvl8pPr marL="1371600" algn="l" rtl="0" fontAlgn="base">
        <a:spcBef>
          <a:spcPct val="0"/>
        </a:spcBef>
        <a:spcAft>
          <a:spcPct val="0"/>
        </a:spcAft>
        <a:defRPr kumimoji="1" sz="3200" b="1">
          <a:solidFill>
            <a:srgbClr val="996600"/>
          </a:solidFill>
          <a:latin typeface="Tahoma" panose="020B0604030504040204" pitchFamily="34" charset="0"/>
          <a:ea typeface="宋体" panose="02010600030101010101" pitchFamily="2" charset="-122"/>
        </a:defRPr>
      </a:lvl8pPr>
      <a:lvl9pPr marL="1828800" algn="l" rtl="0" fontAlgn="base">
        <a:spcBef>
          <a:spcPct val="0"/>
        </a:spcBef>
        <a:spcAft>
          <a:spcPct val="0"/>
        </a:spcAft>
        <a:defRPr kumimoji="1" sz="3200" b="1">
          <a:solidFill>
            <a:srgbClr val="996600"/>
          </a:solidFill>
          <a:latin typeface="Tahoma" panose="020B060403050404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2800" b="1" kern="1200">
          <a:solidFill>
            <a:schemeClr val="tx1"/>
          </a:solidFill>
          <a:latin typeface="+mn-lt"/>
          <a:ea typeface="+mn-ea"/>
          <a:cs typeface="+mn-cs"/>
        </a:defRPr>
      </a:lvl1pPr>
      <a:lvl2pPr marL="765175" indent="-285750" algn="l" rtl="0" eaLnBrk="0" fontAlgn="base" hangingPunct="0">
        <a:spcBef>
          <a:spcPct val="20000"/>
        </a:spcBef>
        <a:spcAft>
          <a:spcPct val="0"/>
        </a:spcAft>
        <a:buClr>
          <a:schemeClr val="hlink"/>
        </a:buClr>
        <a:buSzPct val="55000"/>
        <a:buFont typeface="Wingdings" pitchFamily="2" charset="2"/>
        <a:buChar char="n"/>
        <a:defRPr kumimoji="1" sz="2800" b="1" kern="1200">
          <a:solidFill>
            <a:schemeClr val="tx1"/>
          </a:solidFill>
          <a:latin typeface="+mn-lt"/>
          <a:ea typeface="+mn-ea"/>
          <a:cs typeface="+mn-cs"/>
        </a:defRPr>
      </a:lvl2pPr>
      <a:lvl3pPr marL="1184275" indent="-228600" algn="l" rtl="0" eaLnBrk="0" fontAlgn="base" hangingPunct="0">
        <a:spcBef>
          <a:spcPct val="20000"/>
        </a:spcBef>
        <a:spcAft>
          <a:spcPct val="0"/>
        </a:spcAft>
        <a:buClr>
          <a:schemeClr val="folHlink"/>
        </a:buClr>
        <a:buSzPct val="50000"/>
        <a:buFont typeface="Wingdings" pitchFamily="2" charset="2"/>
        <a:buChar char="n"/>
        <a:defRPr kumimoji="1" sz="2800" b="1" kern="1200">
          <a:solidFill>
            <a:schemeClr val="tx1"/>
          </a:solidFill>
          <a:latin typeface="+mn-lt"/>
          <a:ea typeface="+mn-ea"/>
          <a:cs typeface="+mn-cs"/>
        </a:defRPr>
      </a:lvl3pPr>
      <a:lvl4pPr marL="1603375" indent="-228600" algn="l" rtl="0" eaLnBrk="0" fontAlgn="base" hangingPunct="0">
        <a:spcBef>
          <a:spcPct val="20000"/>
        </a:spcBef>
        <a:spcAft>
          <a:spcPct val="0"/>
        </a:spcAft>
        <a:buClr>
          <a:schemeClr val="accent2"/>
        </a:buClr>
        <a:buSzPct val="55000"/>
        <a:buFont typeface="Wingdings" pitchFamily="2" charset="2"/>
        <a:buChar char="n"/>
        <a:defRPr kumimoji="1" sz="2800" b="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ChangeArrowheads="1"/>
          </p:cNvSpPr>
          <p:nvPr/>
        </p:nvSpPr>
        <p:spPr bwMode="auto">
          <a:xfrm>
            <a:off x="468313" y="3213100"/>
            <a:ext cx="8424862" cy="1006475"/>
          </a:xfrm>
          <a:prstGeom prst="rect">
            <a:avLst/>
          </a:prstGeom>
          <a:solidFill>
            <a:schemeClr val="bg1"/>
          </a:solidFill>
          <a:ln w="9525">
            <a:noFill/>
            <a:miter lim="800000"/>
            <a:headEnd/>
            <a:tailEnd/>
          </a:ln>
        </p:spPr>
        <p:txBody>
          <a:bodyPr>
            <a:spAutoFit/>
          </a:bodyPr>
          <a:lstStyle/>
          <a:p>
            <a:pPr algn="ctr"/>
            <a:r>
              <a:rPr lang="zh-CN" altLang="en-US" sz="6000" b="1">
                <a:solidFill>
                  <a:srgbClr val="0000CC"/>
                </a:solidFill>
                <a:ea typeface="黑体" pitchFamily="49" charset="-122"/>
              </a:rPr>
              <a:t>S</a:t>
            </a:r>
            <a:r>
              <a:rPr lang="en-US" altLang="zh-CN" sz="6000" b="1">
                <a:solidFill>
                  <a:srgbClr val="0000CC"/>
                </a:solidFill>
                <a:ea typeface="黑体" pitchFamily="49" charset="-122"/>
              </a:rPr>
              <a:t>cientific Computing</a:t>
            </a:r>
          </a:p>
        </p:txBody>
      </p:sp>
      <p:sp>
        <p:nvSpPr>
          <p:cNvPr id="15362" name="Rectangle 6"/>
          <p:cNvSpPr>
            <a:spLocks noChangeArrowheads="1"/>
          </p:cNvSpPr>
          <p:nvPr/>
        </p:nvSpPr>
        <p:spPr bwMode="auto">
          <a:xfrm>
            <a:off x="1042988" y="4724400"/>
            <a:ext cx="6400800" cy="1163638"/>
          </a:xfrm>
          <a:prstGeom prst="rect">
            <a:avLst/>
          </a:prstGeom>
          <a:noFill/>
          <a:ln w="9525">
            <a:noFill/>
            <a:miter lim="800000"/>
            <a:headEnd/>
            <a:tailEnd/>
          </a:ln>
        </p:spPr>
        <p:txBody>
          <a:bodyPr>
            <a:spAutoFit/>
          </a:bodyPr>
          <a:lstStyle/>
          <a:p>
            <a:pPr algn="ctr">
              <a:spcBef>
                <a:spcPct val="20000"/>
              </a:spcBef>
              <a:buClr>
                <a:schemeClr val="folHlink"/>
              </a:buClr>
              <a:buSzPct val="60000"/>
              <a:buFont typeface="Wingdings" pitchFamily="2" charset="2"/>
              <a:buNone/>
            </a:pPr>
            <a:r>
              <a:rPr lang="zh-CN" altLang="en-US" sz="3200" b="1">
                <a:latin typeface="宋体" charset="-122"/>
                <a:ea typeface="黑体" pitchFamily="49" charset="-122"/>
              </a:rPr>
              <a:t>潘建瑜</a:t>
            </a:r>
          </a:p>
          <a:p>
            <a:pPr algn="ctr">
              <a:spcBef>
                <a:spcPct val="20000"/>
              </a:spcBef>
              <a:buClr>
                <a:schemeClr val="folHlink"/>
              </a:buClr>
              <a:buSzPct val="60000"/>
              <a:buFont typeface="Wingdings" pitchFamily="2" charset="2"/>
              <a:buNone/>
            </a:pPr>
            <a:r>
              <a:rPr lang="zh-CN" altLang="en-US" sz="3200" b="1">
                <a:latin typeface="楷体_GB2312"/>
                <a:ea typeface="黑体" pitchFamily="49" charset="-122"/>
              </a:rPr>
              <a:t>华东师范大学数学系</a:t>
            </a:r>
            <a:endParaRPr lang="zh-CN" altLang="en-US" sz="2800" b="1">
              <a:solidFill>
                <a:srgbClr val="0033CC"/>
              </a:solidFill>
              <a:latin typeface="宋体" charset="-122"/>
            </a:endParaRPr>
          </a:p>
        </p:txBody>
      </p:sp>
      <p:sp>
        <p:nvSpPr>
          <p:cNvPr id="15363" name="Rectangle 8"/>
          <p:cNvSpPr>
            <a:spLocks noGrp="1" noChangeArrowheads="1"/>
          </p:cNvSpPr>
          <p:nvPr>
            <p:ph type="ctrTitle"/>
          </p:nvPr>
        </p:nvSpPr>
        <p:spPr>
          <a:xfrm>
            <a:off x="1042988" y="1268413"/>
            <a:ext cx="7377112" cy="1311275"/>
          </a:xfrm>
        </p:spPr>
        <p:txBody>
          <a:bodyPr>
            <a:spAutoFit/>
          </a:bodyPr>
          <a:lstStyle/>
          <a:p>
            <a:pPr algn="ctr" eaLnBrk="1" hangingPunct="1"/>
            <a:r>
              <a:rPr lang="zh-CN" altLang="en-US" sz="8000" smtClean="0">
                <a:solidFill>
                  <a:schemeClr val="tx1"/>
                </a:solidFill>
                <a:latin typeface="黑体" pitchFamily="49" charset="-122"/>
                <a:ea typeface="黑体" pitchFamily="49" charset="-122"/>
              </a:rPr>
              <a:t>科学计算</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7" name="Rectangle 2"/>
          <p:cNvSpPr>
            <a:spLocks noGrp="1" noChangeArrowheads="1"/>
          </p:cNvSpPr>
          <p:nvPr>
            <p:ph type="title"/>
          </p:nvPr>
        </p:nvSpPr>
        <p:spPr>
          <a:xfrm>
            <a:off x="395288" y="260350"/>
            <a:ext cx="5562600"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数值方法</a:t>
            </a:r>
          </a:p>
        </p:txBody>
      </p:sp>
      <p:sp>
        <p:nvSpPr>
          <p:cNvPr id="756738" name="Text Box 3"/>
          <p:cNvSpPr txBox="1">
            <a:spLocks noChangeArrowheads="1"/>
          </p:cNvSpPr>
          <p:nvPr/>
        </p:nvSpPr>
        <p:spPr bwMode="auto">
          <a:xfrm>
            <a:off x="323850" y="1125538"/>
            <a:ext cx="8305800" cy="604837"/>
          </a:xfrm>
          <a:prstGeom prst="rect">
            <a:avLst/>
          </a:prstGeom>
          <a:noFill/>
          <a:ln w="9525">
            <a:noFill/>
            <a:miter lim="800000"/>
            <a:headEnd/>
            <a:tailEnd/>
          </a:ln>
        </p:spPr>
        <p:txBody>
          <a:bodyPr>
            <a:spAutoFit/>
          </a:bodyPr>
          <a:lstStyle/>
          <a:p>
            <a:pPr>
              <a:lnSpc>
                <a:spcPct val="120000"/>
              </a:lnSpc>
              <a:buClr>
                <a:srgbClr val="0000FF"/>
              </a:buClr>
              <a:buFont typeface="Wingdings" pitchFamily="2" charset="2"/>
              <a:buChar char="l"/>
            </a:pPr>
            <a:r>
              <a:rPr lang="zh-CN" altLang="en-US" sz="2800" b="1">
                <a:ea typeface="黑体" pitchFamily="49" charset="-122"/>
              </a:rPr>
              <a:t> 数值方法的特点</a:t>
            </a:r>
          </a:p>
        </p:txBody>
      </p:sp>
      <p:sp>
        <p:nvSpPr>
          <p:cNvPr id="756739" name="Text Box 4"/>
          <p:cNvSpPr txBox="1">
            <a:spLocks noChangeArrowheads="1"/>
          </p:cNvSpPr>
          <p:nvPr/>
        </p:nvSpPr>
        <p:spPr bwMode="auto">
          <a:xfrm>
            <a:off x="539750" y="1797050"/>
            <a:ext cx="7272338" cy="530225"/>
          </a:xfrm>
          <a:prstGeom prst="rect">
            <a:avLst/>
          </a:prstGeom>
          <a:noFill/>
          <a:ln w="9525">
            <a:noFill/>
            <a:miter lim="800000"/>
            <a:headEnd/>
            <a:tailEnd/>
          </a:ln>
        </p:spPr>
        <p:txBody>
          <a:bodyPr>
            <a:spAutoFit/>
          </a:bodyPr>
          <a:lstStyle/>
          <a:p>
            <a:pPr>
              <a:lnSpc>
                <a:spcPct val="120000"/>
              </a:lnSpc>
              <a:buClr>
                <a:schemeClr val="hlink"/>
              </a:buClr>
              <a:buFont typeface="Wingdings" pitchFamily="2" charset="2"/>
              <a:buChar char="l"/>
            </a:pPr>
            <a:r>
              <a:rPr lang="zh-CN" altLang="en-US" b="1">
                <a:ea typeface="黑体" pitchFamily="49" charset="-122"/>
              </a:rPr>
              <a:t> </a:t>
            </a:r>
            <a:r>
              <a:rPr lang="zh-CN" altLang="zh-CN" b="1">
                <a:ea typeface="黑体" pitchFamily="49" charset="-122"/>
              </a:rPr>
              <a:t>方法是近似的</a:t>
            </a:r>
            <a:r>
              <a:rPr lang="zh-CN" altLang="en-US" b="1">
                <a:ea typeface="黑体" pitchFamily="49" charset="-122"/>
              </a:rPr>
              <a:t>，所以求出的解是有误差的</a:t>
            </a:r>
            <a:endParaRPr lang="en-US" altLang="zh-CN" b="1">
              <a:ea typeface="黑体" pitchFamily="49" charset="-122"/>
            </a:endParaRPr>
          </a:p>
        </p:txBody>
      </p:sp>
      <p:sp>
        <p:nvSpPr>
          <p:cNvPr id="756740" name="Text Box 7"/>
          <p:cNvSpPr txBox="1">
            <a:spLocks noChangeArrowheads="1"/>
          </p:cNvSpPr>
          <p:nvPr/>
        </p:nvSpPr>
        <p:spPr bwMode="auto">
          <a:xfrm>
            <a:off x="539750" y="2428875"/>
            <a:ext cx="7272338" cy="530225"/>
          </a:xfrm>
          <a:prstGeom prst="rect">
            <a:avLst/>
          </a:prstGeom>
          <a:noFill/>
          <a:ln w="9525">
            <a:noFill/>
            <a:miter lim="800000"/>
            <a:headEnd/>
            <a:tailEnd/>
          </a:ln>
        </p:spPr>
        <p:txBody>
          <a:bodyPr>
            <a:spAutoFit/>
          </a:bodyPr>
          <a:lstStyle/>
          <a:p>
            <a:pPr>
              <a:lnSpc>
                <a:spcPct val="120000"/>
              </a:lnSpc>
              <a:buClr>
                <a:schemeClr val="hlink"/>
              </a:buClr>
              <a:buFont typeface="Wingdings" pitchFamily="2" charset="2"/>
              <a:buChar char="l"/>
            </a:pPr>
            <a:r>
              <a:rPr lang="zh-CN" altLang="en-US" b="1">
                <a:ea typeface="黑体" pitchFamily="49" charset="-122"/>
              </a:rPr>
              <a:t> 与计算机紧密结合：上机实现</a:t>
            </a:r>
            <a:endParaRPr lang="en-US" altLang="zh-CN" b="1">
              <a:ea typeface="黑体" pitchFamily="49" charset="-122"/>
            </a:endParaRPr>
          </a:p>
        </p:txBody>
      </p:sp>
      <p:sp>
        <p:nvSpPr>
          <p:cNvPr id="756741" name="Text Box 8"/>
          <p:cNvSpPr txBox="1">
            <a:spLocks noChangeArrowheads="1"/>
          </p:cNvSpPr>
          <p:nvPr/>
        </p:nvSpPr>
        <p:spPr bwMode="auto">
          <a:xfrm>
            <a:off x="815525" y="2997994"/>
            <a:ext cx="8316913" cy="1052512"/>
          </a:xfrm>
          <a:prstGeom prst="rect">
            <a:avLst/>
          </a:prstGeom>
          <a:noFill/>
          <a:ln w="9525">
            <a:noFill/>
            <a:miter lim="800000"/>
            <a:headEnd/>
            <a:tailEnd/>
          </a:ln>
        </p:spPr>
        <p:txBody>
          <a:bodyPr>
            <a:spAutoFit/>
          </a:bodyPr>
          <a:lstStyle/>
          <a:p>
            <a:pPr>
              <a:lnSpc>
                <a:spcPct val="120000"/>
              </a:lnSpc>
              <a:spcAft>
                <a:spcPct val="20000"/>
              </a:spcAft>
              <a:buClr>
                <a:schemeClr val="tx1"/>
              </a:buClr>
              <a:buFont typeface="Wingdings" pitchFamily="2" charset="2"/>
              <a:buChar char="l"/>
            </a:pPr>
            <a:r>
              <a:rPr lang="zh-CN" altLang="en-US" b="1">
                <a:solidFill>
                  <a:srgbClr val="0000CC"/>
                </a:solidFill>
                <a:ea typeface="黑体" pitchFamily="49" charset="-122"/>
              </a:rPr>
              <a:t> 熟悉一门科学计算语言：</a:t>
            </a:r>
            <a:r>
              <a:rPr lang="en-US" altLang="zh-CN" b="1">
                <a:solidFill>
                  <a:srgbClr val="0000CC"/>
                </a:solidFill>
                <a:ea typeface="黑体" pitchFamily="49" charset="-122"/>
              </a:rPr>
              <a:t>C </a:t>
            </a:r>
            <a:r>
              <a:rPr lang="zh-CN" altLang="en-US" b="1">
                <a:solidFill>
                  <a:srgbClr val="0000CC"/>
                </a:solidFill>
                <a:ea typeface="黑体" pitchFamily="49" charset="-122"/>
              </a:rPr>
              <a:t>语言或 </a:t>
            </a:r>
            <a:r>
              <a:rPr lang="en-US" altLang="zh-CN" b="1">
                <a:solidFill>
                  <a:srgbClr val="0000CC"/>
                </a:solidFill>
                <a:ea typeface="黑体" pitchFamily="49" charset="-122"/>
              </a:rPr>
              <a:t>Fortran </a:t>
            </a:r>
            <a:r>
              <a:rPr lang="zh-CN" altLang="en-US" b="1">
                <a:solidFill>
                  <a:srgbClr val="0000CC"/>
                </a:solidFill>
                <a:ea typeface="黑体" pitchFamily="49" charset="-122"/>
              </a:rPr>
              <a:t>语言</a:t>
            </a:r>
          </a:p>
          <a:p>
            <a:pPr>
              <a:lnSpc>
                <a:spcPct val="120000"/>
              </a:lnSpc>
              <a:spcAft>
                <a:spcPct val="20000"/>
              </a:spcAft>
              <a:buClr>
                <a:schemeClr val="tx1"/>
              </a:buClr>
              <a:buFont typeface="Wingdings" pitchFamily="2" charset="2"/>
              <a:buChar char="l"/>
            </a:pPr>
            <a:r>
              <a:rPr lang="zh-CN" altLang="en-US" b="1">
                <a:solidFill>
                  <a:srgbClr val="0000CC"/>
                </a:solidFill>
                <a:ea typeface="黑体" pitchFamily="49" charset="-122"/>
              </a:rPr>
              <a:t> 掌握一种科学计算软件：</a:t>
            </a:r>
            <a:r>
              <a:rPr lang="en-US" altLang="zh-CN" b="1">
                <a:solidFill>
                  <a:srgbClr val="0000CC"/>
                </a:solidFill>
                <a:ea typeface="黑体" pitchFamily="49" charset="-122"/>
              </a:rPr>
              <a:t>Matlab</a:t>
            </a:r>
            <a:r>
              <a:rPr lang="zh-CN" altLang="en-US" b="1">
                <a:solidFill>
                  <a:srgbClr val="0000CC"/>
                </a:solidFill>
                <a:ea typeface="黑体" pitchFamily="49" charset="-122"/>
              </a:rPr>
              <a:t>，</a:t>
            </a:r>
            <a:r>
              <a:rPr lang="en-US" altLang="zh-CN" b="1">
                <a:solidFill>
                  <a:srgbClr val="0000CC"/>
                </a:solidFill>
                <a:ea typeface="黑体" pitchFamily="49" charset="-122"/>
              </a:rPr>
              <a:t>Maple </a:t>
            </a:r>
            <a:r>
              <a:rPr lang="zh-CN" altLang="en-US" b="1">
                <a:solidFill>
                  <a:srgbClr val="0000CC"/>
                </a:solidFill>
                <a:ea typeface="黑体" pitchFamily="49" charset="-122"/>
              </a:rPr>
              <a:t>或 </a:t>
            </a:r>
            <a:r>
              <a:rPr lang="en-US" altLang="zh-CN" b="1">
                <a:solidFill>
                  <a:srgbClr val="0000CC"/>
                </a:solidFill>
                <a:ea typeface="黑体" pitchFamily="49" charset="-122"/>
              </a:rPr>
              <a:t>Mathematica</a:t>
            </a:r>
          </a:p>
        </p:txBody>
      </p:sp>
      <p:sp>
        <p:nvSpPr>
          <p:cNvPr id="756742" name="Rectangle 10"/>
          <p:cNvSpPr>
            <a:spLocks noChangeArrowheads="1"/>
          </p:cNvSpPr>
          <p:nvPr/>
        </p:nvSpPr>
        <p:spPr bwMode="auto">
          <a:xfrm>
            <a:off x="900113" y="4292600"/>
            <a:ext cx="7272337" cy="2292350"/>
          </a:xfrm>
          <a:prstGeom prst="rect">
            <a:avLst/>
          </a:prstGeom>
          <a:noFill/>
          <a:ln w="9525">
            <a:solidFill>
              <a:srgbClr val="FF3300"/>
            </a:solidFill>
            <a:miter lim="800000"/>
            <a:headEnd/>
            <a:tailEnd/>
          </a:ln>
        </p:spPr>
        <p:txBody>
          <a:bodyPr>
            <a:spAutoFit/>
          </a:bodyPr>
          <a:lstStyle/>
          <a:p>
            <a:pPr>
              <a:lnSpc>
                <a:spcPct val="120000"/>
              </a:lnSpc>
            </a:pPr>
            <a:r>
              <a:rPr lang="en-US" altLang="zh-CN" b="1">
                <a:ea typeface="黑体" pitchFamily="49" charset="-122"/>
              </a:rPr>
              <a:t>Matlab </a:t>
            </a:r>
            <a:r>
              <a:rPr lang="zh-CN" altLang="en-US" b="1">
                <a:ea typeface="黑体" pitchFamily="49" charset="-122"/>
              </a:rPr>
              <a:t>优点：</a:t>
            </a:r>
          </a:p>
          <a:p>
            <a:pPr>
              <a:lnSpc>
                <a:spcPct val="120000"/>
              </a:lnSpc>
              <a:buClr>
                <a:schemeClr val="hlink"/>
              </a:buClr>
              <a:buFont typeface="Wingdings" pitchFamily="2" charset="2"/>
              <a:buChar char="l"/>
            </a:pPr>
            <a:r>
              <a:rPr lang="zh-CN" altLang="en-US" b="1">
                <a:solidFill>
                  <a:srgbClr val="0000CC"/>
                </a:solidFill>
                <a:ea typeface="黑体" pitchFamily="49" charset="-122"/>
              </a:rPr>
              <a:t> </a:t>
            </a:r>
            <a:r>
              <a:rPr lang="zh-CN" altLang="en-US" b="1">
                <a:ea typeface="黑体" pitchFamily="49" charset="-122"/>
              </a:rPr>
              <a:t>用 </a:t>
            </a:r>
            <a:r>
              <a:rPr lang="en-US" altLang="zh-CN" b="1">
                <a:ea typeface="黑体" pitchFamily="49" charset="-122"/>
              </a:rPr>
              <a:t>Matlab </a:t>
            </a:r>
            <a:r>
              <a:rPr lang="zh-CN" altLang="en-US" b="1">
                <a:ea typeface="黑体" pitchFamily="49" charset="-122"/>
              </a:rPr>
              <a:t>处理矩阵 </a:t>
            </a:r>
            <a:r>
              <a:rPr lang="en-US" altLang="zh-CN" b="1">
                <a:solidFill>
                  <a:srgbClr val="0000CC"/>
                </a:solidFill>
                <a:ea typeface="黑体" pitchFamily="49" charset="-122"/>
              </a:rPr>
              <a:t>—— </a:t>
            </a:r>
            <a:r>
              <a:rPr lang="zh-CN" altLang="en-US" b="1">
                <a:solidFill>
                  <a:srgbClr val="0000CC"/>
                </a:solidFill>
                <a:ea typeface="黑体" pitchFamily="49" charset="-122"/>
              </a:rPr>
              <a:t>容易</a:t>
            </a:r>
          </a:p>
          <a:p>
            <a:pPr>
              <a:lnSpc>
                <a:spcPct val="120000"/>
              </a:lnSpc>
              <a:buClr>
                <a:schemeClr val="hlink"/>
              </a:buClr>
              <a:buFont typeface="Wingdings" pitchFamily="2" charset="2"/>
              <a:buChar char="l"/>
            </a:pPr>
            <a:r>
              <a:rPr lang="zh-CN" altLang="en-US" b="1">
                <a:solidFill>
                  <a:srgbClr val="0000CC"/>
                </a:solidFill>
                <a:ea typeface="黑体" pitchFamily="49" charset="-122"/>
              </a:rPr>
              <a:t> </a:t>
            </a:r>
            <a:r>
              <a:rPr lang="zh-CN" altLang="en-US" b="1">
                <a:ea typeface="黑体" pitchFamily="49" charset="-122"/>
              </a:rPr>
              <a:t>用 </a:t>
            </a:r>
            <a:r>
              <a:rPr lang="en-US" altLang="zh-CN" b="1">
                <a:ea typeface="黑体" pitchFamily="49" charset="-122"/>
              </a:rPr>
              <a:t>Matlab </a:t>
            </a:r>
            <a:r>
              <a:rPr lang="zh-CN" altLang="en-US" b="1">
                <a:ea typeface="黑体" pitchFamily="49" charset="-122"/>
              </a:rPr>
              <a:t>绘图 </a:t>
            </a:r>
            <a:r>
              <a:rPr lang="en-US" altLang="zh-CN" b="1">
                <a:solidFill>
                  <a:srgbClr val="0000CC"/>
                </a:solidFill>
                <a:ea typeface="黑体" pitchFamily="49" charset="-122"/>
              </a:rPr>
              <a:t>—— </a:t>
            </a:r>
            <a:r>
              <a:rPr lang="zh-CN" altLang="en-US" b="1">
                <a:solidFill>
                  <a:srgbClr val="0000CC"/>
                </a:solidFill>
                <a:ea typeface="黑体" pitchFamily="49" charset="-122"/>
              </a:rPr>
              <a:t>轻松</a:t>
            </a:r>
          </a:p>
          <a:p>
            <a:pPr>
              <a:lnSpc>
                <a:spcPct val="120000"/>
              </a:lnSpc>
              <a:buClr>
                <a:schemeClr val="hlink"/>
              </a:buClr>
              <a:buFont typeface="Wingdings" pitchFamily="2" charset="2"/>
              <a:buChar char="l"/>
            </a:pPr>
            <a:r>
              <a:rPr lang="zh-CN" altLang="en-US" b="1">
                <a:solidFill>
                  <a:srgbClr val="0000CC"/>
                </a:solidFill>
                <a:ea typeface="黑体" pitchFamily="49" charset="-122"/>
              </a:rPr>
              <a:t> </a:t>
            </a:r>
            <a:r>
              <a:rPr lang="zh-CN" altLang="en-US" b="1">
                <a:ea typeface="黑体" pitchFamily="49" charset="-122"/>
              </a:rPr>
              <a:t>用 </a:t>
            </a:r>
            <a:r>
              <a:rPr lang="en-US" altLang="zh-CN" b="1">
                <a:ea typeface="黑体" pitchFamily="49" charset="-122"/>
              </a:rPr>
              <a:t>Matlab </a:t>
            </a:r>
            <a:r>
              <a:rPr lang="zh-CN" altLang="en-US" b="1">
                <a:ea typeface="黑体" pitchFamily="49" charset="-122"/>
              </a:rPr>
              <a:t>编程 </a:t>
            </a:r>
            <a:r>
              <a:rPr lang="en-US" altLang="zh-CN" b="1">
                <a:solidFill>
                  <a:srgbClr val="0000CC"/>
                </a:solidFill>
                <a:ea typeface="黑体" pitchFamily="49" charset="-122"/>
              </a:rPr>
              <a:t>—— </a:t>
            </a:r>
            <a:r>
              <a:rPr lang="zh-CN" altLang="en-US" b="1">
                <a:solidFill>
                  <a:srgbClr val="0000CC"/>
                </a:solidFill>
                <a:ea typeface="黑体" pitchFamily="49" charset="-122"/>
              </a:rPr>
              <a:t>简洁</a:t>
            </a:r>
          </a:p>
          <a:p>
            <a:pPr>
              <a:lnSpc>
                <a:spcPct val="120000"/>
              </a:lnSpc>
              <a:buClr>
                <a:schemeClr val="hlink"/>
              </a:buClr>
              <a:buFont typeface="Wingdings" pitchFamily="2" charset="2"/>
              <a:buChar char="l"/>
            </a:pPr>
            <a:r>
              <a:rPr lang="zh-CN" altLang="en-US" b="1">
                <a:solidFill>
                  <a:srgbClr val="0000CC"/>
                </a:solidFill>
                <a:ea typeface="黑体" pitchFamily="49" charset="-122"/>
              </a:rPr>
              <a:t> </a:t>
            </a:r>
            <a:r>
              <a:rPr lang="zh-CN" altLang="en-US" b="1">
                <a:ea typeface="黑体" pitchFamily="49" charset="-122"/>
              </a:rPr>
              <a:t>用 </a:t>
            </a:r>
            <a:r>
              <a:rPr lang="en-US" altLang="zh-CN" b="1">
                <a:ea typeface="黑体" pitchFamily="49" charset="-122"/>
              </a:rPr>
              <a:t>Matlab </a:t>
            </a:r>
            <a:r>
              <a:rPr lang="zh-CN" altLang="en-US" b="1">
                <a:ea typeface="黑体" pitchFamily="49" charset="-122"/>
              </a:rPr>
              <a:t>的工具箱</a:t>
            </a:r>
            <a:r>
              <a:rPr lang="zh-CN" altLang="en-US" b="1">
                <a:solidFill>
                  <a:srgbClr val="0000CC"/>
                </a:solidFill>
                <a:ea typeface="黑体" pitchFamily="49" charset="-122"/>
              </a:rPr>
              <a:t> </a:t>
            </a:r>
            <a:r>
              <a:rPr lang="en-US" altLang="zh-CN" b="1">
                <a:solidFill>
                  <a:srgbClr val="0000CC"/>
                </a:solidFill>
                <a:ea typeface="黑体" pitchFamily="49" charset="-122"/>
              </a:rPr>
              <a:t>—— </a:t>
            </a:r>
            <a:r>
              <a:rPr lang="zh-CN" altLang="en-US" b="1">
                <a:solidFill>
                  <a:srgbClr val="0000CC"/>
                </a:solidFill>
                <a:ea typeface="黑体" pitchFamily="49" charset="-122"/>
              </a:rPr>
              <a:t>高效</a:t>
            </a: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7" name="Rectangle 2"/>
          <p:cNvSpPr>
            <a:spLocks noGrp="1" noChangeArrowheads="1"/>
          </p:cNvSpPr>
          <p:nvPr>
            <p:ph type="title"/>
          </p:nvPr>
        </p:nvSpPr>
        <p:spPr>
          <a:xfrm>
            <a:off x="395288" y="260350"/>
            <a:ext cx="5562600" cy="701675"/>
          </a:xfrm>
        </p:spPr>
        <p:txBody>
          <a:bodyPr>
            <a:spAutoFit/>
          </a:bodyPr>
          <a:lstStyle/>
          <a:p>
            <a:pPr eaLnBrk="1" hangingPunct="1">
              <a:buClr>
                <a:schemeClr val="hlink"/>
              </a:buClr>
              <a:buFont typeface="Wingdings" pitchFamily="2" charset="2"/>
              <a:buNone/>
            </a:pPr>
            <a:r>
              <a:rPr lang="zh-CN" altLang="en-US" sz="4000" dirty="0" smtClean="0">
                <a:solidFill>
                  <a:srgbClr val="006600"/>
                </a:solidFill>
                <a:latin typeface="宋体" charset="-122"/>
              </a:rPr>
              <a:t>矩阵乘积举例</a:t>
            </a:r>
          </a:p>
        </p:txBody>
      </p:sp>
      <p:sp>
        <p:nvSpPr>
          <p:cNvPr id="756738" name="Text Box 3"/>
          <p:cNvSpPr txBox="1">
            <a:spLocks noChangeArrowheads="1"/>
          </p:cNvSpPr>
          <p:nvPr/>
        </p:nvSpPr>
        <p:spPr bwMode="auto">
          <a:xfrm>
            <a:off x="323850" y="1125538"/>
            <a:ext cx="8305800" cy="564257"/>
          </a:xfrm>
          <a:prstGeom prst="rect">
            <a:avLst/>
          </a:prstGeom>
          <a:noFill/>
          <a:ln w="9525">
            <a:noFill/>
            <a:miter lim="800000"/>
            <a:headEnd/>
            <a:tailEnd/>
          </a:ln>
        </p:spPr>
        <p:txBody>
          <a:bodyPr>
            <a:spAutoFit/>
          </a:bodyPr>
          <a:lstStyle/>
          <a:p>
            <a:pPr>
              <a:lnSpc>
                <a:spcPct val="120000"/>
              </a:lnSpc>
              <a:buClr>
                <a:srgbClr val="0000FF"/>
              </a:buClr>
              <a:buFont typeface="Wingdings" pitchFamily="2" charset="2"/>
              <a:buChar char="l"/>
            </a:pPr>
            <a:r>
              <a:rPr lang="zh-CN" altLang="en-US" sz="2800" b="1" dirty="0">
                <a:ea typeface="黑体" pitchFamily="49" charset="-122"/>
              </a:rPr>
              <a:t> </a:t>
            </a:r>
            <a:r>
              <a:rPr lang="zh-CN" altLang="en-US" sz="2800" b="1" dirty="0" smtClean="0">
                <a:ea typeface="黑体" pitchFamily="49" charset="-122"/>
              </a:rPr>
              <a:t>矩阵乘积</a:t>
            </a:r>
            <a:endParaRPr lang="zh-CN" altLang="en-US" sz="2800" b="1" dirty="0">
              <a:ea typeface="黑体" pitchFamily="49" charset="-122"/>
            </a:endParaRPr>
          </a:p>
        </p:txBody>
      </p:sp>
      <p:sp>
        <p:nvSpPr>
          <p:cNvPr id="2" name="矩形 1"/>
          <p:cNvSpPr/>
          <p:nvPr/>
        </p:nvSpPr>
        <p:spPr>
          <a:xfrm>
            <a:off x="1979712" y="1728689"/>
            <a:ext cx="2592288" cy="646331"/>
          </a:xfrm>
          <a:prstGeom prst="rect">
            <a:avLst/>
          </a:prstGeom>
        </p:spPr>
        <p:txBody>
          <a:bodyPr wrap="square">
            <a:spAutoFit/>
          </a:bodyPr>
          <a:lstStyle/>
          <a:p>
            <a:r>
              <a:rPr lang="en-US" altLang="zh-CN" sz="3600" b="1" dirty="0" smtClean="0">
                <a:solidFill>
                  <a:srgbClr val="0000CC"/>
                </a:solidFill>
                <a:ea typeface="黑体" pitchFamily="49" charset="-122"/>
              </a:rPr>
              <a:t>C = A </a:t>
            </a:r>
            <a:r>
              <a:rPr lang="en-US" altLang="zh-CN" sz="3600" b="1" dirty="0" smtClean="0">
                <a:solidFill>
                  <a:srgbClr val="0000CC"/>
                </a:solidFill>
                <a:ea typeface="黑体" pitchFamily="49" charset="-122"/>
                <a:sym typeface="Symbol" panose="05050102010706020507" pitchFamily="18" charset="2"/>
              </a:rPr>
              <a:t></a:t>
            </a:r>
            <a:r>
              <a:rPr lang="en-US" altLang="zh-CN" sz="3600" b="1" dirty="0" smtClean="0">
                <a:solidFill>
                  <a:srgbClr val="0000CC"/>
                </a:solidFill>
                <a:ea typeface="黑体" pitchFamily="49" charset="-122"/>
              </a:rPr>
              <a:t> B</a:t>
            </a:r>
            <a:endParaRPr lang="zh-CN" altLang="en-US" sz="3600" b="1" dirty="0">
              <a:solidFill>
                <a:srgbClr val="0000CC"/>
              </a:solidFill>
              <a:ea typeface="黑体" pitchFamily="49" charset="-122"/>
            </a:endParaRPr>
          </a:p>
        </p:txBody>
      </p:sp>
      <p:sp>
        <p:nvSpPr>
          <p:cNvPr id="3" name="矩形 2"/>
          <p:cNvSpPr/>
          <p:nvPr/>
        </p:nvSpPr>
        <p:spPr>
          <a:xfrm>
            <a:off x="683568" y="2783999"/>
            <a:ext cx="5616624" cy="1865126"/>
          </a:xfrm>
          <a:prstGeom prst="rect">
            <a:avLst/>
          </a:prstGeom>
        </p:spPr>
        <p:txBody>
          <a:bodyPr wrap="square">
            <a:spAutoFit/>
          </a:bodyPr>
          <a:lstStyle/>
          <a:p>
            <a:pPr>
              <a:lnSpc>
                <a:spcPct val="120000"/>
              </a:lnSpc>
              <a:buClr>
                <a:schemeClr val="hlink"/>
              </a:buClr>
              <a:buFont typeface="Wingdings" pitchFamily="2" charset="2"/>
              <a:buChar char="l"/>
            </a:pPr>
            <a:r>
              <a:rPr lang="zh-CN" altLang="en-US" b="1" dirty="0">
                <a:solidFill>
                  <a:srgbClr val="0000CC"/>
                </a:solidFill>
                <a:ea typeface="黑体" pitchFamily="49" charset="-122"/>
              </a:rPr>
              <a:t> </a:t>
            </a:r>
            <a:r>
              <a:rPr lang="zh-CN" altLang="en-US" b="1" dirty="0" smtClean="0">
                <a:solidFill>
                  <a:srgbClr val="0000CC"/>
                </a:solidFill>
                <a:ea typeface="黑体" pitchFamily="49" charset="-122"/>
              </a:rPr>
              <a:t>逐点运算</a:t>
            </a:r>
            <a:endParaRPr lang="en-US" altLang="zh-CN" b="1" dirty="0" smtClean="0">
              <a:solidFill>
                <a:srgbClr val="0000CC"/>
              </a:solidFill>
              <a:ea typeface="黑体" pitchFamily="49" charset="-122"/>
            </a:endParaRPr>
          </a:p>
          <a:p>
            <a:pPr>
              <a:lnSpc>
                <a:spcPct val="120000"/>
              </a:lnSpc>
              <a:buClr>
                <a:schemeClr val="hlink"/>
              </a:buClr>
              <a:buFont typeface="Wingdings" pitchFamily="2" charset="2"/>
              <a:buChar char="l"/>
            </a:pPr>
            <a:r>
              <a:rPr lang="en-US" altLang="zh-CN" b="1" dirty="0">
                <a:solidFill>
                  <a:srgbClr val="0000CC"/>
                </a:solidFill>
                <a:ea typeface="黑体" pitchFamily="49" charset="-122"/>
              </a:rPr>
              <a:t> </a:t>
            </a:r>
            <a:r>
              <a:rPr lang="zh-CN" altLang="en-US" b="1" dirty="0" smtClean="0">
                <a:solidFill>
                  <a:srgbClr val="0000CC"/>
                </a:solidFill>
                <a:ea typeface="黑体" pitchFamily="49" charset="-122"/>
              </a:rPr>
              <a:t>向量内积</a:t>
            </a:r>
            <a:endParaRPr lang="en-US" altLang="zh-CN" b="1" dirty="0" smtClean="0">
              <a:solidFill>
                <a:srgbClr val="0000CC"/>
              </a:solidFill>
              <a:ea typeface="黑体" pitchFamily="49" charset="-122"/>
            </a:endParaRPr>
          </a:p>
          <a:p>
            <a:pPr>
              <a:lnSpc>
                <a:spcPct val="120000"/>
              </a:lnSpc>
              <a:buClr>
                <a:schemeClr val="hlink"/>
              </a:buClr>
              <a:buFont typeface="Wingdings" pitchFamily="2" charset="2"/>
              <a:buChar char="l"/>
            </a:pPr>
            <a:r>
              <a:rPr lang="en-US" altLang="zh-CN" b="1" dirty="0">
                <a:solidFill>
                  <a:srgbClr val="0000CC"/>
                </a:solidFill>
                <a:ea typeface="黑体" pitchFamily="49" charset="-122"/>
              </a:rPr>
              <a:t> </a:t>
            </a:r>
            <a:r>
              <a:rPr lang="zh-CN" altLang="en-US" b="1" dirty="0" smtClean="0">
                <a:solidFill>
                  <a:srgbClr val="0000CC"/>
                </a:solidFill>
                <a:ea typeface="黑体" pitchFamily="49" charset="-122"/>
              </a:rPr>
              <a:t>矩阵向量乘积</a:t>
            </a:r>
            <a:endParaRPr lang="en-US" altLang="zh-CN" b="1" dirty="0" smtClean="0">
              <a:solidFill>
                <a:srgbClr val="0000CC"/>
              </a:solidFill>
              <a:ea typeface="黑体" pitchFamily="49" charset="-122"/>
            </a:endParaRPr>
          </a:p>
          <a:p>
            <a:pPr>
              <a:lnSpc>
                <a:spcPct val="120000"/>
              </a:lnSpc>
              <a:buClr>
                <a:schemeClr val="hlink"/>
              </a:buClr>
              <a:buFont typeface="Wingdings" pitchFamily="2" charset="2"/>
              <a:buChar char="l"/>
            </a:pPr>
            <a:r>
              <a:rPr lang="en-US" altLang="zh-CN" b="1" dirty="0">
                <a:solidFill>
                  <a:srgbClr val="0000CC"/>
                </a:solidFill>
                <a:ea typeface="黑体" pitchFamily="49" charset="-122"/>
              </a:rPr>
              <a:t> </a:t>
            </a:r>
            <a:r>
              <a:rPr lang="zh-CN" altLang="en-US" b="1" dirty="0" smtClean="0">
                <a:solidFill>
                  <a:srgbClr val="0000CC"/>
                </a:solidFill>
                <a:ea typeface="黑体" pitchFamily="49" charset="-122"/>
              </a:rPr>
              <a:t>矩阵矩阵乘积</a:t>
            </a:r>
            <a:endParaRPr lang="zh-CN" altLang="en-US" b="1" dirty="0">
              <a:solidFill>
                <a:srgbClr val="0000CC"/>
              </a:solidFill>
              <a:ea typeface="黑体" pitchFamily="49" charset="-122"/>
            </a:endParaRPr>
          </a:p>
        </p:txBody>
      </p:sp>
      <p:sp>
        <p:nvSpPr>
          <p:cNvPr id="4" name="矩形 3"/>
          <p:cNvSpPr/>
          <p:nvPr/>
        </p:nvSpPr>
        <p:spPr>
          <a:xfrm>
            <a:off x="1045281" y="4941168"/>
            <a:ext cx="1883849" cy="53553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nSpc>
                <a:spcPct val="120000"/>
              </a:lnSpc>
              <a:buClr>
                <a:schemeClr val="hlink"/>
              </a:buClr>
            </a:pPr>
            <a:r>
              <a:rPr lang="en-US" altLang="zh-CN" dirty="0" err="1">
                <a:solidFill>
                  <a:srgbClr val="0000CC"/>
                </a:solidFill>
                <a:latin typeface="Consolas" panose="020B0609020204030204" pitchFamily="49" charset="0"/>
                <a:ea typeface="黑体" pitchFamily="49" charset="-122"/>
                <a:cs typeface="Consolas" panose="020B0609020204030204" pitchFamily="49" charset="0"/>
              </a:rPr>
              <a:t>M</a:t>
            </a:r>
            <a:r>
              <a:rPr lang="en-US" altLang="zh-CN" dirty="0" err="1" smtClean="0">
                <a:solidFill>
                  <a:srgbClr val="0000CC"/>
                </a:solidFill>
                <a:latin typeface="Consolas" panose="020B0609020204030204" pitchFamily="49" charset="0"/>
                <a:ea typeface="黑体" pitchFamily="49" charset="-122"/>
                <a:cs typeface="Consolas" panose="020B0609020204030204" pitchFamily="49" charset="0"/>
              </a:rPr>
              <a:t>atrix.m</a:t>
            </a:r>
            <a:endParaRPr lang="en-US" altLang="zh-CN" dirty="0">
              <a:solidFill>
                <a:srgbClr val="0000CC"/>
              </a:solidFill>
              <a:latin typeface="Consolas" panose="020B0609020204030204" pitchFamily="49" charset="0"/>
              <a:ea typeface="黑体" pitchFamily="49" charset="-122"/>
              <a:cs typeface="Consolas" panose="020B0609020204030204" pitchFamily="49" charset="0"/>
            </a:endParaRPr>
          </a:p>
        </p:txBody>
      </p:sp>
      <p:sp>
        <p:nvSpPr>
          <p:cNvPr id="7" name="矩形 6"/>
          <p:cNvSpPr/>
          <p:nvPr/>
        </p:nvSpPr>
        <p:spPr>
          <a:xfrm>
            <a:off x="1043608" y="5606684"/>
            <a:ext cx="1883849" cy="503921"/>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a:lnSpc>
                <a:spcPct val="120000"/>
              </a:lnSpc>
              <a:buClr>
                <a:schemeClr val="hlink"/>
              </a:buClr>
            </a:pPr>
            <a:r>
              <a:rPr lang="en-US" altLang="zh-CN" dirty="0">
                <a:solidFill>
                  <a:srgbClr val="0000CC"/>
                </a:solidFill>
                <a:latin typeface="Consolas" panose="020B0609020204030204" pitchFamily="49" charset="0"/>
                <a:ea typeface="黑体" pitchFamily="49" charset="-122"/>
                <a:cs typeface="Consolas" panose="020B0609020204030204" pitchFamily="49" charset="0"/>
              </a:rPr>
              <a:t>M</a:t>
            </a:r>
            <a:r>
              <a:rPr lang="en-US" altLang="zh-CN" dirty="0" smtClean="0">
                <a:solidFill>
                  <a:srgbClr val="0000CC"/>
                </a:solidFill>
                <a:latin typeface="Consolas" panose="020B0609020204030204" pitchFamily="49" charset="0"/>
                <a:ea typeface="黑体" pitchFamily="49" charset="-122"/>
                <a:cs typeface="Consolas" panose="020B0609020204030204" pitchFamily="49" charset="0"/>
              </a:rPr>
              <a:t>atrix.cpp</a:t>
            </a:r>
            <a:endParaRPr lang="en-US" altLang="zh-CN" dirty="0">
              <a:solidFill>
                <a:srgbClr val="0000CC"/>
              </a:solidFill>
              <a:latin typeface="Consolas" panose="020B0609020204030204" pitchFamily="49" charset="0"/>
              <a:ea typeface="黑体" pitchFamily="49" charset="-122"/>
              <a:cs typeface="Consolas" panose="020B0609020204030204" pitchFamily="49" charset="0"/>
            </a:endParaRPr>
          </a:p>
        </p:txBody>
      </p:sp>
    </p:spTree>
    <p:extLst>
      <p:ext uri="{BB962C8B-B14F-4D97-AF65-F5344CB8AC3E}">
        <p14:creationId xmlns:p14="http://schemas.microsoft.com/office/powerpoint/2010/main" val="1392951135"/>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1" name="Rectangle 2"/>
          <p:cNvSpPr>
            <a:spLocks noGrp="1" noChangeArrowheads="1"/>
          </p:cNvSpPr>
          <p:nvPr>
            <p:ph type="title"/>
          </p:nvPr>
        </p:nvSpPr>
        <p:spPr>
          <a:xfrm>
            <a:off x="400050" y="253207"/>
            <a:ext cx="2438400"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课程信息</a:t>
            </a:r>
          </a:p>
        </p:txBody>
      </p:sp>
      <p:sp>
        <p:nvSpPr>
          <p:cNvPr id="757762" name="Rectangle 6"/>
          <p:cNvSpPr>
            <a:spLocks noChangeArrowheads="1"/>
          </p:cNvSpPr>
          <p:nvPr/>
        </p:nvSpPr>
        <p:spPr bwMode="auto">
          <a:xfrm>
            <a:off x="2051050" y="1412875"/>
            <a:ext cx="6242050" cy="579438"/>
          </a:xfrm>
          <a:prstGeom prst="rect">
            <a:avLst/>
          </a:prstGeom>
          <a:noFill/>
          <a:ln w="9525">
            <a:noFill/>
            <a:miter lim="800000"/>
            <a:headEnd/>
            <a:tailEnd/>
          </a:ln>
        </p:spPr>
        <p:txBody>
          <a:bodyPr>
            <a:spAutoFit/>
          </a:bodyPr>
          <a:lstStyle/>
          <a:p>
            <a:r>
              <a:rPr lang="zh-CN" altLang="en-US" sz="3200" b="1" dirty="0" smtClean="0">
                <a:solidFill>
                  <a:srgbClr val="0000FF"/>
                </a:solidFill>
                <a:latin typeface="黑体" pitchFamily="49" charset="-122"/>
                <a:ea typeface="黑体" pitchFamily="49" charset="-122"/>
              </a:rPr>
              <a:t>电子讲义</a:t>
            </a:r>
            <a:r>
              <a:rPr lang="zh-CN" altLang="en-US" sz="3200" b="1" dirty="0">
                <a:solidFill>
                  <a:srgbClr val="0000FF"/>
                </a:solidFill>
                <a:latin typeface="黑体" pitchFamily="49" charset="-122"/>
                <a:ea typeface="黑体" pitchFamily="49" charset="-122"/>
              </a:rPr>
              <a:t>和课堂板书</a:t>
            </a:r>
            <a:endParaRPr lang="zh-CN" altLang="en-US" sz="2800" b="1" dirty="0">
              <a:solidFill>
                <a:srgbClr val="0000FF"/>
              </a:solidFill>
              <a:latin typeface="黑体" pitchFamily="49" charset="-122"/>
              <a:ea typeface="黑体" pitchFamily="49" charset="-122"/>
            </a:endParaRPr>
          </a:p>
        </p:txBody>
      </p:sp>
      <p:sp>
        <p:nvSpPr>
          <p:cNvPr id="757763" name="Rectangle 7"/>
          <p:cNvSpPr>
            <a:spLocks noChangeArrowheads="1"/>
          </p:cNvSpPr>
          <p:nvPr/>
        </p:nvSpPr>
        <p:spPr bwMode="auto">
          <a:xfrm>
            <a:off x="539750" y="1341438"/>
            <a:ext cx="2133600" cy="690562"/>
          </a:xfrm>
          <a:prstGeom prst="rect">
            <a:avLst/>
          </a:prstGeom>
          <a:noFill/>
          <a:ln w="9525">
            <a:noFill/>
            <a:miter lim="800000"/>
            <a:headEnd/>
            <a:tailEnd/>
          </a:ln>
        </p:spPr>
        <p:txBody>
          <a:bodyPr>
            <a:spAutoFit/>
          </a:bodyPr>
          <a:lstStyle/>
          <a:p>
            <a:pPr>
              <a:lnSpc>
                <a:spcPct val="140000"/>
              </a:lnSpc>
              <a:spcBef>
                <a:spcPct val="20000"/>
              </a:spcBef>
              <a:buClr>
                <a:schemeClr val="hlink"/>
              </a:buClr>
              <a:buFont typeface="Wingdings" pitchFamily="2" charset="2"/>
              <a:buChar char="l"/>
            </a:pPr>
            <a:r>
              <a:rPr lang="zh-CN" altLang="en-US" sz="2800" b="1">
                <a:latin typeface="Tahoma" pitchFamily="34" charset="0"/>
              </a:rPr>
              <a:t> </a:t>
            </a:r>
            <a:r>
              <a:rPr lang="zh-CN" altLang="en-US" sz="2800" b="1">
                <a:latin typeface="Tahoma" pitchFamily="34" charset="0"/>
                <a:ea typeface="黑体" pitchFamily="49" charset="-122"/>
              </a:rPr>
              <a:t>教材</a:t>
            </a:r>
            <a:r>
              <a:rPr lang="zh-CN" altLang="en-US" sz="2800" b="1">
                <a:latin typeface="Tahoma" pitchFamily="34" charset="0"/>
              </a:rPr>
              <a:t>：</a:t>
            </a:r>
          </a:p>
        </p:txBody>
      </p:sp>
      <p:sp>
        <p:nvSpPr>
          <p:cNvPr id="757764" name="Rectangle 9"/>
          <p:cNvSpPr>
            <a:spLocks noChangeArrowheads="1"/>
          </p:cNvSpPr>
          <p:nvPr/>
        </p:nvSpPr>
        <p:spPr bwMode="auto">
          <a:xfrm>
            <a:off x="539750" y="3933825"/>
            <a:ext cx="7848600" cy="624530"/>
          </a:xfrm>
          <a:prstGeom prst="rect">
            <a:avLst/>
          </a:prstGeom>
          <a:noFill/>
          <a:ln w="9525">
            <a:noFill/>
            <a:miter lim="800000"/>
            <a:headEnd/>
            <a:tailEnd/>
          </a:ln>
        </p:spPr>
        <p:txBody>
          <a:bodyPr>
            <a:spAutoFit/>
          </a:bodyPr>
          <a:lstStyle/>
          <a:p>
            <a:pPr>
              <a:lnSpc>
                <a:spcPct val="140000"/>
              </a:lnSpc>
              <a:spcBef>
                <a:spcPct val="20000"/>
              </a:spcBef>
              <a:buClr>
                <a:schemeClr val="hlink"/>
              </a:buClr>
              <a:buFont typeface="Wingdings" pitchFamily="2" charset="2"/>
              <a:buChar char="l"/>
            </a:pPr>
            <a:r>
              <a:rPr lang="zh-CN" altLang="en-US" sz="2800" b="1" dirty="0">
                <a:latin typeface="Tahoma" pitchFamily="34" charset="0"/>
              </a:rPr>
              <a:t> </a:t>
            </a:r>
            <a:r>
              <a:rPr lang="zh-CN" altLang="en-US" sz="2800" b="1" dirty="0">
                <a:latin typeface="Tahoma" pitchFamily="34" charset="0"/>
                <a:ea typeface="黑体" pitchFamily="49" charset="-122"/>
              </a:rPr>
              <a:t>答疑时间</a:t>
            </a:r>
            <a:r>
              <a:rPr lang="zh-CN" altLang="en-US" sz="2800" b="1" dirty="0">
                <a:latin typeface="Tahoma" pitchFamily="34" charset="0"/>
              </a:rPr>
              <a:t>：</a:t>
            </a:r>
            <a:r>
              <a:rPr lang="zh-CN" altLang="en-US" sz="2800" b="1" dirty="0" smtClean="0">
                <a:solidFill>
                  <a:srgbClr val="0000FF"/>
                </a:solidFill>
                <a:ea typeface="黑体" pitchFamily="49" charset="-122"/>
              </a:rPr>
              <a:t>周二晚上 </a:t>
            </a:r>
            <a:r>
              <a:rPr lang="en-US" altLang="zh-CN" sz="2800" b="1" dirty="0" smtClean="0">
                <a:solidFill>
                  <a:srgbClr val="0000FF"/>
                </a:solidFill>
                <a:ea typeface="黑体" pitchFamily="49" charset="-122"/>
              </a:rPr>
              <a:t>18:30 </a:t>
            </a:r>
            <a:r>
              <a:rPr lang="en-US" altLang="zh-CN" sz="2800" b="1" dirty="0">
                <a:solidFill>
                  <a:srgbClr val="0000FF"/>
                </a:solidFill>
                <a:ea typeface="黑体" pitchFamily="49" charset="-122"/>
              </a:rPr>
              <a:t>— </a:t>
            </a:r>
            <a:r>
              <a:rPr lang="en-US" altLang="zh-CN" sz="2800" b="1" dirty="0" smtClean="0">
                <a:solidFill>
                  <a:srgbClr val="0000FF"/>
                </a:solidFill>
                <a:ea typeface="黑体" pitchFamily="49" charset="-122"/>
              </a:rPr>
              <a:t>20:30</a:t>
            </a:r>
            <a:endParaRPr lang="en-US" altLang="zh-CN" sz="2800" b="1" dirty="0">
              <a:solidFill>
                <a:srgbClr val="0000FF"/>
              </a:solidFill>
              <a:ea typeface="黑体" pitchFamily="49" charset="-122"/>
            </a:endParaRPr>
          </a:p>
        </p:txBody>
      </p:sp>
      <p:sp>
        <p:nvSpPr>
          <p:cNvPr id="757765" name="Rectangle 10"/>
          <p:cNvSpPr>
            <a:spLocks noChangeArrowheads="1"/>
          </p:cNvSpPr>
          <p:nvPr/>
        </p:nvSpPr>
        <p:spPr bwMode="auto">
          <a:xfrm>
            <a:off x="1619250" y="4581525"/>
            <a:ext cx="5554663" cy="519113"/>
          </a:xfrm>
          <a:prstGeom prst="rect">
            <a:avLst/>
          </a:prstGeom>
          <a:noFill/>
          <a:ln w="9525">
            <a:noFill/>
            <a:miter lim="800000"/>
            <a:headEnd/>
            <a:tailEnd/>
          </a:ln>
        </p:spPr>
        <p:txBody>
          <a:bodyPr>
            <a:spAutoFit/>
          </a:bodyPr>
          <a:lstStyle/>
          <a:p>
            <a:r>
              <a:rPr lang="zh-CN" altLang="en-US" sz="2800" b="1">
                <a:latin typeface="Tahoma" pitchFamily="34" charset="0"/>
                <a:ea typeface="黑体" pitchFamily="49" charset="-122"/>
              </a:rPr>
              <a:t>地点</a:t>
            </a:r>
            <a:r>
              <a:rPr lang="zh-CN" altLang="en-US" sz="2800" b="1">
                <a:latin typeface="Tahoma" pitchFamily="34" charset="0"/>
              </a:rPr>
              <a:t>：</a:t>
            </a:r>
            <a:r>
              <a:rPr lang="zh-CN" altLang="en-US" sz="2800" b="1">
                <a:solidFill>
                  <a:srgbClr val="0000FF"/>
                </a:solidFill>
                <a:ea typeface="黑体" pitchFamily="49" charset="-122"/>
              </a:rPr>
              <a:t>数学楼 213</a:t>
            </a:r>
          </a:p>
        </p:txBody>
      </p:sp>
      <p:sp>
        <p:nvSpPr>
          <p:cNvPr id="757766" name="Rectangle 11"/>
          <p:cNvSpPr>
            <a:spLocks noChangeArrowheads="1"/>
          </p:cNvSpPr>
          <p:nvPr/>
        </p:nvSpPr>
        <p:spPr bwMode="auto">
          <a:xfrm>
            <a:off x="539750" y="3140075"/>
            <a:ext cx="7272338" cy="609600"/>
          </a:xfrm>
          <a:prstGeom prst="rect">
            <a:avLst/>
          </a:prstGeom>
          <a:noFill/>
          <a:ln w="9525">
            <a:noFill/>
            <a:miter lim="800000"/>
            <a:headEnd/>
            <a:tailEnd/>
          </a:ln>
        </p:spPr>
        <p:txBody>
          <a:bodyPr>
            <a:spAutoFit/>
          </a:bodyPr>
          <a:lstStyle/>
          <a:p>
            <a:pPr>
              <a:lnSpc>
                <a:spcPct val="120000"/>
              </a:lnSpc>
              <a:buClr>
                <a:schemeClr val="hlink"/>
              </a:buClr>
              <a:buFont typeface="Wingdings" pitchFamily="2" charset="2"/>
              <a:buChar char="l"/>
            </a:pPr>
            <a:r>
              <a:rPr lang="zh-CN" altLang="en-US" sz="2800" b="1">
                <a:latin typeface="Tahoma" pitchFamily="34" charset="0"/>
              </a:rPr>
              <a:t> </a:t>
            </a:r>
            <a:r>
              <a:rPr lang="zh-CN" altLang="en-US" sz="2800" b="1">
                <a:latin typeface="Tahoma" pitchFamily="34" charset="0"/>
                <a:ea typeface="黑体" pitchFamily="49" charset="-122"/>
              </a:rPr>
              <a:t>上机时间</a:t>
            </a:r>
            <a:r>
              <a:rPr lang="zh-CN" altLang="en-US" sz="2800" b="1">
                <a:latin typeface="Tahoma" pitchFamily="34" charset="0"/>
              </a:rPr>
              <a:t>：</a:t>
            </a:r>
            <a:r>
              <a:rPr lang="zh-CN" altLang="en-US" sz="2800" b="1">
                <a:solidFill>
                  <a:srgbClr val="0000FF"/>
                </a:solidFill>
                <a:ea typeface="黑体" pitchFamily="49" charset="-122"/>
              </a:rPr>
              <a:t>课堂通知</a:t>
            </a:r>
          </a:p>
        </p:txBody>
      </p:sp>
      <p:sp>
        <p:nvSpPr>
          <p:cNvPr id="757767" name="Rectangle 12"/>
          <p:cNvSpPr>
            <a:spLocks noChangeArrowheads="1"/>
          </p:cNvSpPr>
          <p:nvPr/>
        </p:nvSpPr>
        <p:spPr bwMode="auto">
          <a:xfrm>
            <a:off x="539750" y="2205038"/>
            <a:ext cx="7416800" cy="695575"/>
          </a:xfrm>
          <a:prstGeom prst="rect">
            <a:avLst/>
          </a:prstGeom>
          <a:noFill/>
          <a:ln w="9525">
            <a:noFill/>
            <a:miter lim="800000"/>
            <a:headEnd/>
            <a:tailEnd/>
          </a:ln>
        </p:spPr>
        <p:txBody>
          <a:bodyPr>
            <a:spAutoFit/>
          </a:bodyPr>
          <a:lstStyle/>
          <a:p>
            <a:pPr>
              <a:lnSpc>
                <a:spcPct val="140000"/>
              </a:lnSpc>
              <a:spcBef>
                <a:spcPct val="20000"/>
              </a:spcBef>
              <a:buClr>
                <a:schemeClr val="hlink"/>
              </a:buClr>
              <a:buFont typeface="Wingdings" pitchFamily="2" charset="2"/>
              <a:buChar char="l"/>
            </a:pPr>
            <a:r>
              <a:rPr lang="zh-CN" altLang="en-US" sz="2800" b="1" dirty="0">
                <a:latin typeface="Tahoma" pitchFamily="34" charset="0"/>
              </a:rPr>
              <a:t> </a:t>
            </a:r>
            <a:r>
              <a:rPr lang="zh-CN" altLang="en-US" sz="2800" b="1" dirty="0">
                <a:latin typeface="Tahoma" pitchFamily="34" charset="0"/>
                <a:ea typeface="黑体" pitchFamily="49" charset="-122"/>
              </a:rPr>
              <a:t>上课时间</a:t>
            </a:r>
            <a:r>
              <a:rPr lang="zh-CN" altLang="en-US" sz="2800" b="1" dirty="0">
                <a:latin typeface="Tahoma" pitchFamily="34" charset="0"/>
              </a:rPr>
              <a:t>：</a:t>
            </a:r>
            <a:r>
              <a:rPr lang="zh-CN" altLang="en-US" sz="2800" b="1" dirty="0" smtClean="0">
                <a:solidFill>
                  <a:srgbClr val="0000FF"/>
                </a:solidFill>
                <a:ea typeface="黑体" pitchFamily="49" charset="-122"/>
              </a:rPr>
              <a:t>周二 </a:t>
            </a:r>
            <a:r>
              <a:rPr lang="en-US" altLang="zh-CN" sz="2800" b="1" dirty="0">
                <a:solidFill>
                  <a:srgbClr val="0000FF"/>
                </a:solidFill>
                <a:ea typeface="黑体" pitchFamily="49" charset="-122"/>
              </a:rPr>
              <a:t>7</a:t>
            </a:r>
            <a:r>
              <a:rPr lang="zh-CN" altLang="en-US" sz="2800" b="1" dirty="0">
                <a:solidFill>
                  <a:srgbClr val="0000FF"/>
                </a:solidFill>
                <a:ea typeface="黑体" pitchFamily="49" charset="-122"/>
              </a:rPr>
              <a:t>、</a:t>
            </a:r>
            <a:r>
              <a:rPr lang="en-US" altLang="zh-CN" sz="2800" b="1" dirty="0" smtClean="0">
                <a:solidFill>
                  <a:srgbClr val="0000FF"/>
                </a:solidFill>
                <a:ea typeface="黑体" pitchFamily="49" charset="-122"/>
              </a:rPr>
              <a:t>8</a:t>
            </a:r>
            <a:endParaRPr lang="zh-CN" altLang="en-US" sz="2800" b="1" dirty="0">
              <a:solidFill>
                <a:srgbClr val="0000FF"/>
              </a:solidFill>
              <a:ea typeface="黑体" pitchFamily="49" charset="-122"/>
            </a:endParaRPr>
          </a:p>
        </p:txBody>
      </p:sp>
      <p:sp>
        <p:nvSpPr>
          <p:cNvPr id="757768" name="Rectangle 13"/>
          <p:cNvSpPr>
            <a:spLocks noChangeArrowheads="1"/>
          </p:cNvSpPr>
          <p:nvPr/>
        </p:nvSpPr>
        <p:spPr bwMode="auto">
          <a:xfrm>
            <a:off x="539750" y="5229225"/>
            <a:ext cx="2808288" cy="690563"/>
          </a:xfrm>
          <a:prstGeom prst="rect">
            <a:avLst/>
          </a:prstGeom>
          <a:noFill/>
          <a:ln w="9525">
            <a:noFill/>
            <a:miter lim="800000"/>
            <a:headEnd/>
            <a:tailEnd/>
          </a:ln>
        </p:spPr>
        <p:txBody>
          <a:bodyPr>
            <a:spAutoFit/>
          </a:bodyPr>
          <a:lstStyle/>
          <a:p>
            <a:pPr>
              <a:lnSpc>
                <a:spcPct val="140000"/>
              </a:lnSpc>
              <a:spcBef>
                <a:spcPct val="20000"/>
              </a:spcBef>
              <a:buClr>
                <a:schemeClr val="hlink"/>
              </a:buClr>
              <a:buFont typeface="Wingdings" pitchFamily="2" charset="2"/>
              <a:buChar char="l"/>
            </a:pPr>
            <a:r>
              <a:rPr lang="zh-CN" altLang="en-US" sz="2800" b="1">
                <a:latin typeface="Tahoma" pitchFamily="34" charset="0"/>
              </a:rPr>
              <a:t> </a:t>
            </a:r>
            <a:r>
              <a:rPr lang="zh-CN" altLang="en-US" sz="2800" b="1">
                <a:latin typeface="黑体" pitchFamily="49" charset="-122"/>
                <a:ea typeface="黑体" pitchFamily="49" charset="-122"/>
              </a:rPr>
              <a:t>课程主页：</a:t>
            </a:r>
          </a:p>
        </p:txBody>
      </p:sp>
      <p:sp>
        <p:nvSpPr>
          <p:cNvPr id="757769" name="Rectangle 14"/>
          <p:cNvSpPr>
            <a:spLocks noChangeArrowheads="1"/>
          </p:cNvSpPr>
          <p:nvPr/>
        </p:nvSpPr>
        <p:spPr bwMode="auto">
          <a:xfrm>
            <a:off x="611188" y="6021388"/>
            <a:ext cx="8261350" cy="457200"/>
          </a:xfrm>
          <a:prstGeom prst="rect">
            <a:avLst/>
          </a:prstGeom>
          <a:noFill/>
          <a:ln w="9525">
            <a:noFill/>
            <a:miter lim="800000"/>
            <a:headEnd/>
            <a:tailEnd/>
          </a:ln>
        </p:spPr>
        <p:txBody>
          <a:bodyPr wrap="none">
            <a:spAutoFit/>
          </a:bodyPr>
          <a:lstStyle/>
          <a:p>
            <a:r>
              <a:rPr lang="en-US" altLang="zh-CN" b="1">
                <a:solidFill>
                  <a:srgbClr val="0000FF"/>
                </a:solidFill>
                <a:latin typeface="Consolas" pitchFamily="49" charset="0"/>
                <a:ea typeface="黑体" pitchFamily="49" charset="-122"/>
              </a:rPr>
              <a:t>http://math.ecnu.edu.cn/~jypan/Teaching/SciComp/</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85" name="Rectangle 2"/>
          <p:cNvSpPr>
            <a:spLocks noGrp="1" noChangeArrowheads="1"/>
          </p:cNvSpPr>
          <p:nvPr>
            <p:ph type="title"/>
          </p:nvPr>
        </p:nvSpPr>
        <p:spPr>
          <a:xfrm>
            <a:off x="2819400" y="288925"/>
            <a:ext cx="2438400"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参考资料</a:t>
            </a:r>
          </a:p>
        </p:txBody>
      </p:sp>
      <p:sp>
        <p:nvSpPr>
          <p:cNvPr id="758786" name="Rectangle 4"/>
          <p:cNvSpPr>
            <a:spLocks noChangeArrowheads="1"/>
          </p:cNvSpPr>
          <p:nvPr/>
        </p:nvSpPr>
        <p:spPr bwMode="auto">
          <a:xfrm>
            <a:off x="684213" y="1773238"/>
            <a:ext cx="8077200" cy="4451350"/>
          </a:xfrm>
          <a:prstGeom prst="rect">
            <a:avLst/>
          </a:prstGeom>
          <a:noFill/>
          <a:ln w="9525">
            <a:noFill/>
            <a:miter lim="800000"/>
            <a:headEnd/>
            <a:tailEnd/>
          </a:ln>
        </p:spPr>
        <p:txBody>
          <a:bodyPr>
            <a:spAutoFit/>
          </a:bodyPr>
          <a:lstStyle/>
          <a:p>
            <a:pPr>
              <a:lnSpc>
                <a:spcPct val="120000"/>
              </a:lnSpc>
              <a:spcBef>
                <a:spcPct val="20000"/>
              </a:spcBef>
              <a:buClr>
                <a:srgbClr val="CC6600"/>
              </a:buClr>
              <a:buFont typeface="Wingdings" pitchFamily="2" charset="2"/>
              <a:buChar char="l"/>
            </a:pPr>
            <a:r>
              <a:rPr lang="zh-CN" altLang="en-US" sz="2800" b="1">
                <a:solidFill>
                  <a:srgbClr val="0000CC"/>
                </a:solidFill>
                <a:ea typeface="黑体" pitchFamily="49" charset="-122"/>
              </a:rPr>
              <a:t> </a:t>
            </a:r>
            <a:r>
              <a:rPr lang="zh-CN" altLang="en-US" sz="2800" b="1">
                <a:solidFill>
                  <a:srgbClr val="0000FF"/>
                </a:solidFill>
                <a:ea typeface="黑体" pitchFamily="49" charset="-122"/>
              </a:rPr>
              <a:t>第三种科学方法：计算机时代的科学计算</a:t>
            </a:r>
            <a:r>
              <a:rPr lang="zh-CN" altLang="en-US" sz="2800" b="1">
                <a:solidFill>
                  <a:srgbClr val="0000CC"/>
                </a:solidFill>
                <a:ea typeface="黑体" pitchFamily="49" charset="-122"/>
              </a:rPr>
              <a:t/>
            </a:r>
            <a:br>
              <a:rPr lang="zh-CN" altLang="en-US" sz="2800" b="1">
                <a:solidFill>
                  <a:srgbClr val="0000CC"/>
                </a:solidFill>
                <a:ea typeface="黑体" pitchFamily="49" charset="-122"/>
              </a:rPr>
            </a:br>
            <a:r>
              <a:rPr lang="zh-CN" altLang="en-US" sz="2800" b="1">
                <a:solidFill>
                  <a:srgbClr val="0000CC"/>
                </a:solidFill>
                <a:ea typeface="黑体" pitchFamily="49" charset="-122"/>
              </a:rPr>
              <a:t>    </a:t>
            </a:r>
            <a:r>
              <a:rPr lang="zh-CN" altLang="en-US" b="1">
                <a:ea typeface="黑体" pitchFamily="49" charset="-122"/>
              </a:rPr>
              <a:t>石钟慈著，</a:t>
            </a:r>
            <a:r>
              <a:rPr lang="zh-CN" altLang="en-US" b="1">
                <a:solidFill>
                  <a:srgbClr val="000000"/>
                </a:solidFill>
                <a:ea typeface="黑体" pitchFamily="49" charset="-122"/>
              </a:rPr>
              <a:t>清华大学出版社，院士科普书系</a:t>
            </a:r>
            <a:r>
              <a:rPr lang="zh-CN" altLang="en-US" b="1">
                <a:ea typeface="黑体" pitchFamily="49" charset="-122"/>
              </a:rPr>
              <a:t>，2000</a:t>
            </a:r>
          </a:p>
          <a:p>
            <a:pPr>
              <a:lnSpc>
                <a:spcPct val="120000"/>
              </a:lnSpc>
              <a:spcBef>
                <a:spcPct val="20000"/>
              </a:spcBef>
              <a:buClr>
                <a:srgbClr val="CC6600"/>
              </a:buClr>
              <a:buFont typeface="Wingdings" pitchFamily="2" charset="2"/>
              <a:buChar char="l"/>
            </a:pPr>
            <a:r>
              <a:rPr lang="zh-CN" altLang="en-US" b="1">
                <a:solidFill>
                  <a:srgbClr val="0000CC"/>
                </a:solidFill>
                <a:ea typeface="黑体" pitchFamily="49" charset="-122"/>
              </a:rPr>
              <a:t> </a:t>
            </a:r>
            <a:r>
              <a:rPr lang="zh-CN" altLang="en-US" sz="2800" b="1">
                <a:solidFill>
                  <a:srgbClr val="0000FF"/>
                </a:solidFill>
                <a:ea typeface="黑体" pitchFamily="49" charset="-122"/>
              </a:rPr>
              <a:t>科学计算导论</a:t>
            </a:r>
            <a:r>
              <a:rPr lang="zh-CN" altLang="en-US" b="1">
                <a:solidFill>
                  <a:srgbClr val="990000"/>
                </a:solidFill>
                <a:ea typeface="黑体" pitchFamily="49" charset="-122"/>
              </a:rPr>
              <a:t>（第 2 版）（英文影印版）</a:t>
            </a:r>
            <a:r>
              <a:rPr lang="zh-CN" altLang="en-US" sz="2800" b="1">
                <a:solidFill>
                  <a:srgbClr val="0000CC"/>
                </a:solidFill>
                <a:ea typeface="黑体" pitchFamily="49" charset="-122"/>
              </a:rPr>
              <a:t>  </a:t>
            </a:r>
            <a:br>
              <a:rPr lang="zh-CN" altLang="en-US" sz="2800" b="1">
                <a:solidFill>
                  <a:srgbClr val="0000CC"/>
                </a:solidFill>
                <a:ea typeface="黑体" pitchFamily="49" charset="-122"/>
              </a:rPr>
            </a:br>
            <a:r>
              <a:rPr lang="zh-CN" altLang="en-US" sz="2800" b="1">
                <a:solidFill>
                  <a:srgbClr val="0000CC"/>
                </a:solidFill>
                <a:ea typeface="黑体" pitchFamily="49" charset="-122"/>
              </a:rPr>
              <a:t>    </a:t>
            </a:r>
            <a:r>
              <a:rPr lang="en-US" altLang="zh-CN" b="1">
                <a:ea typeface="黑体" pitchFamily="49" charset="-122"/>
              </a:rPr>
              <a:t>M.T. Heath </a:t>
            </a:r>
            <a:r>
              <a:rPr lang="zh-CN" altLang="en-US" b="1">
                <a:ea typeface="黑体" pitchFamily="49" charset="-122"/>
              </a:rPr>
              <a:t>著，清华大学出版社：</a:t>
            </a:r>
            <a:r>
              <a:rPr lang="en-US" altLang="zh-CN" b="1">
                <a:ea typeface="黑体" pitchFamily="49" charset="-122"/>
              </a:rPr>
              <a:t>McGraw-Hill，</a:t>
            </a:r>
            <a:r>
              <a:rPr lang="zh-CN" altLang="en-US" b="1">
                <a:ea typeface="黑体" pitchFamily="49" charset="-122"/>
              </a:rPr>
              <a:t>2001</a:t>
            </a:r>
          </a:p>
          <a:p>
            <a:pPr>
              <a:lnSpc>
                <a:spcPct val="120000"/>
              </a:lnSpc>
              <a:spcBef>
                <a:spcPct val="20000"/>
              </a:spcBef>
              <a:buClr>
                <a:srgbClr val="CC6600"/>
              </a:buClr>
              <a:buFont typeface="Wingdings" pitchFamily="2" charset="2"/>
              <a:buChar char="l"/>
            </a:pPr>
            <a:r>
              <a:rPr lang="zh-CN" altLang="en-US" sz="2800" b="1">
                <a:solidFill>
                  <a:srgbClr val="0000FF"/>
                </a:solidFill>
                <a:ea typeface="黑体" pitchFamily="49" charset="-122"/>
                <a:sym typeface="Wingdings" pitchFamily="2" charset="2"/>
              </a:rPr>
              <a:t> </a:t>
            </a:r>
            <a:r>
              <a:rPr lang="zh-CN" altLang="zh-CN" sz="2800" b="1">
                <a:solidFill>
                  <a:srgbClr val="0000FF"/>
                </a:solidFill>
                <a:ea typeface="黑体" pitchFamily="49" charset="-122"/>
                <a:sym typeface="Wingdings" pitchFamily="2" charset="2"/>
              </a:rPr>
              <a:t>数值计算引论</a:t>
            </a:r>
            <a:r>
              <a:rPr lang="zh-CN" altLang="en-US" sz="2800" b="1">
                <a:solidFill>
                  <a:srgbClr val="0033CC"/>
                </a:solidFill>
                <a:ea typeface="黑体" pitchFamily="49" charset="-122"/>
                <a:sym typeface="Wingdings" pitchFamily="2" charset="2"/>
              </a:rPr>
              <a:t/>
            </a:r>
            <a:br>
              <a:rPr lang="zh-CN" altLang="en-US" sz="2800" b="1">
                <a:solidFill>
                  <a:srgbClr val="0033CC"/>
                </a:solidFill>
                <a:ea typeface="黑体" pitchFamily="49" charset="-122"/>
                <a:sym typeface="Wingdings" pitchFamily="2" charset="2"/>
              </a:rPr>
            </a:br>
            <a:r>
              <a:rPr lang="zh-CN" altLang="en-US" sz="2800" b="1">
                <a:solidFill>
                  <a:srgbClr val="0033CC"/>
                </a:solidFill>
                <a:ea typeface="黑体" pitchFamily="49" charset="-122"/>
                <a:sym typeface="Wingdings" pitchFamily="2" charset="2"/>
              </a:rPr>
              <a:t>    </a:t>
            </a:r>
            <a:r>
              <a:rPr lang="zh-CN" altLang="en-US" b="1">
                <a:ea typeface="黑体" pitchFamily="49" charset="-122"/>
                <a:sym typeface="Wingdings" pitchFamily="2" charset="2"/>
              </a:rPr>
              <a:t>白峰杉，高等教育出版社，20</a:t>
            </a:r>
            <a:r>
              <a:rPr lang="en-US" altLang="zh-CN" b="1">
                <a:ea typeface="黑体" pitchFamily="49" charset="-122"/>
                <a:sym typeface="Wingdings" pitchFamily="2" charset="2"/>
              </a:rPr>
              <a:t>10</a:t>
            </a:r>
          </a:p>
          <a:p>
            <a:pPr>
              <a:lnSpc>
                <a:spcPct val="120000"/>
              </a:lnSpc>
              <a:spcBef>
                <a:spcPct val="20000"/>
              </a:spcBef>
              <a:buClr>
                <a:srgbClr val="CC6600"/>
              </a:buClr>
              <a:buFont typeface="Wingdings" pitchFamily="2" charset="2"/>
              <a:buChar char="l"/>
            </a:pPr>
            <a:r>
              <a:rPr lang="zh-CN" altLang="en-US" sz="2800" b="1">
                <a:solidFill>
                  <a:srgbClr val="0000FF"/>
                </a:solidFill>
                <a:ea typeface="黑体" pitchFamily="49" charset="-122"/>
                <a:sym typeface="Wingdings" pitchFamily="2" charset="2"/>
              </a:rPr>
              <a:t> </a:t>
            </a:r>
            <a:r>
              <a:rPr lang="zh-CN" altLang="zh-CN" sz="2800" b="1">
                <a:solidFill>
                  <a:srgbClr val="0000FF"/>
                </a:solidFill>
                <a:ea typeface="黑体" pitchFamily="49" charset="-122"/>
                <a:sym typeface="Wingdings" pitchFamily="2" charset="2"/>
              </a:rPr>
              <a:t>面向计算科学与工程的Matlab编程</a:t>
            </a:r>
            <a:r>
              <a:rPr lang="zh-CN" altLang="en-US" sz="2800" b="1">
                <a:solidFill>
                  <a:srgbClr val="0033CC"/>
                </a:solidFill>
                <a:ea typeface="黑体" pitchFamily="49" charset="-122"/>
                <a:sym typeface="Wingdings" pitchFamily="2" charset="2"/>
              </a:rPr>
              <a:t/>
            </a:r>
            <a:br>
              <a:rPr lang="zh-CN" altLang="en-US" sz="2800" b="1">
                <a:solidFill>
                  <a:srgbClr val="0033CC"/>
                </a:solidFill>
                <a:ea typeface="黑体" pitchFamily="49" charset="-122"/>
                <a:sym typeface="Wingdings" pitchFamily="2" charset="2"/>
              </a:rPr>
            </a:br>
            <a:r>
              <a:rPr lang="zh-CN" altLang="en-US" sz="2800" b="1">
                <a:solidFill>
                  <a:srgbClr val="0033CC"/>
                </a:solidFill>
                <a:ea typeface="黑体" pitchFamily="49" charset="-122"/>
                <a:sym typeface="Wingdings" pitchFamily="2" charset="2"/>
              </a:rPr>
              <a:t>    </a:t>
            </a:r>
            <a:r>
              <a:rPr lang="zh-CN" altLang="en-US" b="1">
                <a:ea typeface="黑体" pitchFamily="49" charset="-122"/>
                <a:sym typeface="Wingdings" pitchFamily="2" charset="2"/>
              </a:rPr>
              <a:t>C</a:t>
            </a:r>
            <a:r>
              <a:rPr lang="en-US" altLang="zh-CN" b="1">
                <a:ea typeface="黑体" pitchFamily="49" charset="-122"/>
                <a:sym typeface="Wingdings" pitchFamily="2" charset="2"/>
              </a:rPr>
              <a:t>.F. Van Loan</a:t>
            </a:r>
            <a:r>
              <a:rPr lang="zh-CN" altLang="en-US" b="1">
                <a:ea typeface="黑体" pitchFamily="49" charset="-122"/>
                <a:sym typeface="Wingdings" pitchFamily="2" charset="2"/>
              </a:rPr>
              <a:t>等，</a:t>
            </a:r>
            <a:r>
              <a:rPr lang="zh-CN" altLang="zh-CN" b="1">
                <a:ea typeface="黑体" pitchFamily="49" charset="-122"/>
                <a:sym typeface="Wingdings" pitchFamily="2" charset="2"/>
              </a:rPr>
              <a:t>清华大学出版社, 2012</a:t>
            </a:r>
            <a:endParaRPr lang="en-US" altLang="zh-CN" b="1">
              <a:ea typeface="黑体" pitchFamily="49" charset="-122"/>
              <a:sym typeface="Wingdings" pitchFamily="2" charset="2"/>
            </a:endParaRPr>
          </a:p>
        </p:txBody>
      </p:sp>
      <p:sp>
        <p:nvSpPr>
          <p:cNvPr id="758787" name="Text Box 6"/>
          <p:cNvSpPr txBox="1">
            <a:spLocks noChangeArrowheads="1"/>
          </p:cNvSpPr>
          <p:nvPr/>
        </p:nvSpPr>
        <p:spPr bwMode="auto">
          <a:xfrm>
            <a:off x="323850" y="1125538"/>
            <a:ext cx="5334000" cy="519112"/>
          </a:xfrm>
          <a:prstGeom prst="rect">
            <a:avLst/>
          </a:prstGeom>
          <a:noFill/>
          <a:ln w="9525">
            <a:noFill/>
            <a:miter lim="800000"/>
            <a:headEnd/>
            <a:tailEnd/>
          </a:ln>
        </p:spPr>
        <p:txBody>
          <a:bodyPr>
            <a:spAutoFit/>
          </a:bodyPr>
          <a:lstStyle/>
          <a:p>
            <a:pPr>
              <a:spcBef>
                <a:spcPct val="50000"/>
              </a:spcBef>
              <a:buFont typeface="Wingdings" pitchFamily="2" charset="2"/>
              <a:buChar char="&amp;"/>
            </a:pPr>
            <a:r>
              <a:rPr lang="zh-CN" altLang="en-US" sz="2800" b="1">
                <a:solidFill>
                  <a:srgbClr val="0000CC"/>
                </a:solidFill>
                <a:latin typeface="Tahoma" pitchFamily="34" charset="0"/>
                <a:ea typeface="黑体" pitchFamily="49" charset="-122"/>
              </a:rPr>
              <a:t> </a:t>
            </a:r>
            <a:r>
              <a:rPr lang="zh-CN" altLang="en-US" sz="2800" b="1">
                <a:solidFill>
                  <a:srgbClr val="990000"/>
                </a:solidFill>
                <a:latin typeface="Tahoma" pitchFamily="34" charset="0"/>
                <a:ea typeface="黑体" pitchFamily="49" charset="-122"/>
              </a:rPr>
              <a:t>参考资料</a:t>
            </a: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09" name="Rectangle 2"/>
          <p:cNvSpPr>
            <a:spLocks noGrp="1" noChangeArrowheads="1"/>
          </p:cNvSpPr>
          <p:nvPr>
            <p:ph type="title"/>
          </p:nvPr>
        </p:nvSpPr>
        <p:spPr>
          <a:xfrm>
            <a:off x="395288" y="260350"/>
            <a:ext cx="5562600"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主要内容</a:t>
            </a:r>
            <a:endParaRPr lang="en-US" altLang="zh-CN" sz="4000" smtClean="0">
              <a:solidFill>
                <a:srgbClr val="006600"/>
              </a:solidFill>
              <a:latin typeface="宋体" charset="-122"/>
            </a:endParaRPr>
          </a:p>
        </p:txBody>
      </p:sp>
      <p:sp>
        <p:nvSpPr>
          <p:cNvPr id="759810" name="Text Box 3"/>
          <p:cNvSpPr txBox="1">
            <a:spLocks noChangeArrowheads="1"/>
          </p:cNvSpPr>
          <p:nvPr/>
        </p:nvSpPr>
        <p:spPr bwMode="auto">
          <a:xfrm>
            <a:off x="395288" y="1196975"/>
            <a:ext cx="7561262" cy="3970318"/>
          </a:xfrm>
          <a:prstGeom prst="rect">
            <a:avLst/>
          </a:prstGeom>
          <a:noFill/>
          <a:ln w="9525">
            <a:noFill/>
            <a:miter lim="800000"/>
            <a:headEnd/>
            <a:tailEnd/>
          </a:ln>
        </p:spPr>
        <p:txBody>
          <a:bodyPr>
            <a:spAutoFit/>
          </a:bodyPr>
          <a:lstStyle/>
          <a:p>
            <a:pPr>
              <a:lnSpc>
                <a:spcPct val="180000"/>
              </a:lnSpc>
              <a:buClr>
                <a:srgbClr val="0000CC"/>
              </a:buClr>
              <a:buFont typeface="Wingdings" pitchFamily="2" charset="2"/>
              <a:buChar char="n"/>
            </a:pPr>
            <a:r>
              <a:rPr lang="zh-CN" altLang="en-US" sz="2800" b="1" dirty="0">
                <a:ea typeface="黑体" pitchFamily="49" charset="-122"/>
              </a:rPr>
              <a:t> 数值积分及其应用</a:t>
            </a:r>
          </a:p>
          <a:p>
            <a:pPr>
              <a:lnSpc>
                <a:spcPct val="180000"/>
              </a:lnSpc>
              <a:buClr>
                <a:srgbClr val="0000CC"/>
              </a:buClr>
              <a:buFont typeface="Wingdings" pitchFamily="2" charset="2"/>
              <a:buChar char="n"/>
            </a:pPr>
            <a:r>
              <a:rPr lang="zh-CN" altLang="en-US" sz="2800" b="1" dirty="0">
                <a:ea typeface="黑体" pitchFamily="49" charset="-122"/>
              </a:rPr>
              <a:t> 常微分方程</a:t>
            </a:r>
            <a:r>
              <a:rPr lang="zh-CN" altLang="en-US" sz="2800" b="1" dirty="0" smtClean="0">
                <a:ea typeface="黑体" pitchFamily="49" charset="-122"/>
              </a:rPr>
              <a:t>初值问题数值求解</a:t>
            </a:r>
            <a:endParaRPr lang="zh-CN" altLang="en-US" sz="2800" b="1" dirty="0">
              <a:ea typeface="黑体" pitchFamily="49" charset="-122"/>
            </a:endParaRPr>
          </a:p>
          <a:p>
            <a:pPr>
              <a:lnSpc>
                <a:spcPct val="180000"/>
              </a:lnSpc>
              <a:buClr>
                <a:srgbClr val="0000CC"/>
              </a:buClr>
              <a:buFont typeface="Wingdings" pitchFamily="2" charset="2"/>
              <a:buChar char="n"/>
            </a:pPr>
            <a:r>
              <a:rPr lang="zh-CN" altLang="en-US" sz="2800" b="1" dirty="0" smtClean="0">
                <a:ea typeface="黑体" pitchFamily="49" charset="-122"/>
              </a:rPr>
              <a:t> 矩阵特征值计算</a:t>
            </a:r>
            <a:endParaRPr lang="zh-CN" altLang="en-US" sz="2800" b="1" dirty="0">
              <a:ea typeface="黑体" pitchFamily="49" charset="-122"/>
            </a:endParaRPr>
          </a:p>
          <a:p>
            <a:pPr>
              <a:lnSpc>
                <a:spcPct val="180000"/>
              </a:lnSpc>
              <a:buClr>
                <a:srgbClr val="0000CC"/>
              </a:buClr>
              <a:buFont typeface="Wingdings" pitchFamily="2" charset="2"/>
              <a:buChar char="n"/>
            </a:pPr>
            <a:r>
              <a:rPr lang="zh-CN" altLang="en-US" sz="2800" b="1" dirty="0" smtClean="0">
                <a:ea typeface="黑体" pitchFamily="49" charset="-122"/>
              </a:rPr>
              <a:t> 矩阵模运算与古典密码</a:t>
            </a:r>
          </a:p>
          <a:p>
            <a:pPr>
              <a:lnSpc>
                <a:spcPct val="180000"/>
              </a:lnSpc>
              <a:buClr>
                <a:srgbClr val="0000CC"/>
              </a:buClr>
              <a:buFont typeface="Wingdings" pitchFamily="2" charset="2"/>
              <a:buChar char="n"/>
            </a:pPr>
            <a:r>
              <a:rPr lang="zh-CN" altLang="en-US" sz="2800" b="1" dirty="0" smtClean="0">
                <a:ea typeface="黑体" pitchFamily="49" charset="-122"/>
              </a:rPr>
              <a:t> 数据拟合</a:t>
            </a:r>
            <a:r>
              <a:rPr lang="zh-CN" altLang="en-US" sz="2800" b="1" dirty="0">
                <a:ea typeface="黑体" pitchFamily="49" charset="-122"/>
              </a:rPr>
              <a:t>与</a:t>
            </a:r>
            <a:r>
              <a:rPr lang="zh-CN" altLang="en-US" sz="2800" b="1" dirty="0" smtClean="0">
                <a:ea typeface="黑体" pitchFamily="49" charset="-122"/>
              </a:rPr>
              <a:t>最小</a:t>
            </a:r>
            <a:r>
              <a:rPr lang="zh-CN" altLang="en-US" sz="2800" b="1" dirty="0">
                <a:ea typeface="黑体" pitchFamily="49" charset="-122"/>
              </a:rPr>
              <a:t>二</a:t>
            </a:r>
            <a:r>
              <a:rPr lang="zh-CN" altLang="en-US" sz="2800" b="1" dirty="0" smtClean="0">
                <a:ea typeface="黑体" pitchFamily="49" charset="-122"/>
              </a:rPr>
              <a:t>乘</a:t>
            </a:r>
            <a:endParaRPr lang="zh-CN" altLang="en-US" sz="2800" b="1" dirty="0">
              <a:ea typeface="黑体" pitchFamily="49" charset="-122"/>
            </a:endParaRP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3" name="Rectangle 2"/>
          <p:cNvSpPr>
            <a:spLocks noGrp="1" noChangeArrowheads="1"/>
          </p:cNvSpPr>
          <p:nvPr>
            <p:ph type="title"/>
          </p:nvPr>
        </p:nvSpPr>
        <p:spPr>
          <a:xfrm>
            <a:off x="395288" y="260350"/>
            <a:ext cx="5562600"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预备知识</a:t>
            </a:r>
            <a:endParaRPr lang="en-US" altLang="zh-CN" sz="4000" smtClean="0">
              <a:solidFill>
                <a:srgbClr val="006600"/>
              </a:solidFill>
              <a:latin typeface="宋体" charset="-122"/>
            </a:endParaRPr>
          </a:p>
        </p:txBody>
      </p:sp>
      <p:sp>
        <p:nvSpPr>
          <p:cNvPr id="760834" name="Text Box 3"/>
          <p:cNvSpPr txBox="1">
            <a:spLocks noChangeArrowheads="1"/>
          </p:cNvSpPr>
          <p:nvPr/>
        </p:nvSpPr>
        <p:spPr bwMode="auto">
          <a:xfrm>
            <a:off x="684213" y="1773238"/>
            <a:ext cx="6192837" cy="2155825"/>
          </a:xfrm>
          <a:prstGeom prst="rect">
            <a:avLst/>
          </a:prstGeom>
          <a:noFill/>
          <a:ln w="9525">
            <a:noFill/>
            <a:miter lim="800000"/>
            <a:headEnd/>
            <a:tailEnd/>
          </a:ln>
        </p:spPr>
        <p:txBody>
          <a:bodyPr>
            <a:spAutoFit/>
          </a:bodyPr>
          <a:lstStyle/>
          <a:p>
            <a:pPr>
              <a:lnSpc>
                <a:spcPct val="130000"/>
              </a:lnSpc>
              <a:buClr>
                <a:srgbClr val="FF3300"/>
              </a:buClr>
              <a:buFont typeface="Wingdings" pitchFamily="2" charset="2"/>
              <a:buChar char="l"/>
            </a:pPr>
            <a:r>
              <a:rPr lang="zh-CN" altLang="en-US" sz="2600" b="1">
                <a:ea typeface="黑体" pitchFamily="49" charset="-122"/>
              </a:rPr>
              <a:t> 微积分</a:t>
            </a:r>
          </a:p>
          <a:p>
            <a:pPr>
              <a:lnSpc>
                <a:spcPct val="130000"/>
              </a:lnSpc>
              <a:buClr>
                <a:srgbClr val="FF3300"/>
              </a:buClr>
              <a:buFont typeface="Wingdings" pitchFamily="2" charset="2"/>
              <a:buChar char="l"/>
            </a:pPr>
            <a:r>
              <a:rPr lang="zh-CN" altLang="en-US" sz="2600" b="1">
                <a:ea typeface="黑体" pitchFamily="49" charset="-122"/>
              </a:rPr>
              <a:t> 高等代数、线性代数</a:t>
            </a:r>
          </a:p>
          <a:p>
            <a:pPr>
              <a:lnSpc>
                <a:spcPct val="130000"/>
              </a:lnSpc>
              <a:buClr>
                <a:srgbClr val="FF3300"/>
              </a:buClr>
              <a:buFont typeface="Wingdings" pitchFamily="2" charset="2"/>
              <a:buChar char="l"/>
            </a:pPr>
            <a:r>
              <a:rPr lang="zh-CN" altLang="en-US" sz="2600" b="1">
                <a:ea typeface="黑体" pitchFamily="49" charset="-122"/>
              </a:rPr>
              <a:t> 常微分方程</a:t>
            </a:r>
          </a:p>
          <a:p>
            <a:pPr>
              <a:lnSpc>
                <a:spcPct val="130000"/>
              </a:lnSpc>
              <a:buClr>
                <a:srgbClr val="FF3300"/>
              </a:buClr>
              <a:buFont typeface="Wingdings" pitchFamily="2" charset="2"/>
              <a:buChar char="l"/>
            </a:pPr>
            <a:r>
              <a:rPr lang="zh-CN" altLang="en-US" sz="2600" b="1">
                <a:ea typeface="黑体" pitchFamily="49" charset="-122"/>
              </a:rPr>
              <a:t> </a:t>
            </a:r>
            <a:r>
              <a:rPr lang="en-US" altLang="zh-CN" sz="2600" b="1">
                <a:ea typeface="黑体" pitchFamily="49" charset="-122"/>
              </a:rPr>
              <a:t>Matlab </a:t>
            </a:r>
            <a:r>
              <a:rPr lang="zh-CN" altLang="en-US" sz="2600" b="1">
                <a:ea typeface="黑体" pitchFamily="49" charset="-122"/>
              </a:rPr>
              <a:t>编程</a:t>
            </a:r>
          </a:p>
        </p:txBody>
      </p:sp>
      <p:sp>
        <p:nvSpPr>
          <p:cNvPr id="760835" name="Text Box 4"/>
          <p:cNvSpPr txBox="1">
            <a:spLocks noChangeArrowheads="1"/>
          </p:cNvSpPr>
          <p:nvPr/>
        </p:nvSpPr>
        <p:spPr bwMode="auto">
          <a:xfrm>
            <a:off x="323850" y="1052513"/>
            <a:ext cx="6192838" cy="733425"/>
          </a:xfrm>
          <a:prstGeom prst="rect">
            <a:avLst/>
          </a:prstGeom>
          <a:noFill/>
          <a:ln w="9525">
            <a:noFill/>
            <a:miter lim="800000"/>
            <a:headEnd/>
            <a:tailEnd/>
          </a:ln>
        </p:spPr>
        <p:txBody>
          <a:bodyPr>
            <a:spAutoFit/>
          </a:bodyPr>
          <a:lstStyle/>
          <a:p>
            <a:pPr>
              <a:lnSpc>
                <a:spcPct val="150000"/>
              </a:lnSpc>
              <a:buClr>
                <a:srgbClr val="0000FF"/>
              </a:buClr>
              <a:buFont typeface="Wingdings" pitchFamily="2" charset="2"/>
              <a:buChar char="l"/>
            </a:pPr>
            <a:r>
              <a:rPr lang="zh-CN" altLang="en-US" sz="2800" b="1">
                <a:ea typeface="黑体" pitchFamily="49" charset="-122"/>
              </a:rPr>
              <a:t> 所需知识</a:t>
            </a:r>
          </a:p>
        </p:txBody>
      </p:sp>
      <p:sp>
        <p:nvSpPr>
          <p:cNvPr id="760836" name="Text Box 5"/>
          <p:cNvSpPr txBox="1">
            <a:spLocks noChangeArrowheads="1"/>
          </p:cNvSpPr>
          <p:nvPr/>
        </p:nvSpPr>
        <p:spPr bwMode="auto">
          <a:xfrm>
            <a:off x="323850" y="4149725"/>
            <a:ext cx="6192838" cy="733425"/>
          </a:xfrm>
          <a:prstGeom prst="rect">
            <a:avLst/>
          </a:prstGeom>
          <a:noFill/>
          <a:ln w="9525">
            <a:noFill/>
            <a:miter lim="800000"/>
            <a:headEnd/>
            <a:tailEnd/>
          </a:ln>
        </p:spPr>
        <p:txBody>
          <a:bodyPr>
            <a:spAutoFit/>
          </a:bodyPr>
          <a:lstStyle/>
          <a:p>
            <a:pPr>
              <a:lnSpc>
                <a:spcPct val="150000"/>
              </a:lnSpc>
              <a:buClr>
                <a:srgbClr val="0000FF"/>
              </a:buClr>
              <a:buFont typeface="Wingdings" pitchFamily="2" charset="2"/>
              <a:buChar char="l"/>
            </a:pPr>
            <a:r>
              <a:rPr lang="zh-CN" altLang="en-US" sz="2800" b="1">
                <a:ea typeface="黑体" pitchFamily="49" charset="-122"/>
              </a:rPr>
              <a:t> 考核方式</a:t>
            </a:r>
          </a:p>
        </p:txBody>
      </p:sp>
      <p:sp>
        <p:nvSpPr>
          <p:cNvPr id="760837" name="Rectangle 7"/>
          <p:cNvSpPr>
            <a:spLocks noChangeArrowheads="1"/>
          </p:cNvSpPr>
          <p:nvPr/>
        </p:nvSpPr>
        <p:spPr bwMode="auto">
          <a:xfrm>
            <a:off x="684213" y="4941888"/>
            <a:ext cx="8135937" cy="1044575"/>
          </a:xfrm>
          <a:prstGeom prst="rect">
            <a:avLst/>
          </a:prstGeom>
          <a:noFill/>
          <a:ln w="9525">
            <a:noFill/>
            <a:miter lim="800000"/>
            <a:headEnd/>
            <a:tailEnd/>
          </a:ln>
        </p:spPr>
        <p:txBody>
          <a:bodyPr>
            <a:spAutoFit/>
          </a:bodyPr>
          <a:lstStyle/>
          <a:p>
            <a:pPr>
              <a:lnSpc>
                <a:spcPct val="120000"/>
              </a:lnSpc>
              <a:buClr>
                <a:schemeClr val="hlink"/>
              </a:buClr>
              <a:buFont typeface="Wingdings" pitchFamily="2" charset="2"/>
              <a:buChar char="l"/>
            </a:pPr>
            <a:r>
              <a:rPr lang="zh-CN" altLang="en-US" sz="2600" b="1" dirty="0">
                <a:ea typeface="黑体" pitchFamily="49" charset="-122"/>
              </a:rPr>
              <a:t> 期末 </a:t>
            </a:r>
            <a:r>
              <a:rPr lang="en-US" altLang="zh-CN" sz="2600" b="1" dirty="0">
                <a:solidFill>
                  <a:srgbClr val="0000CC"/>
                </a:solidFill>
                <a:latin typeface="Courier New" pitchFamily="49" charset="0"/>
                <a:ea typeface="黑体" pitchFamily="49" charset="-122"/>
              </a:rPr>
              <a:t>7</a:t>
            </a:r>
            <a:r>
              <a:rPr lang="en-US" altLang="zh-CN" sz="2600" b="1" smtClean="0">
                <a:solidFill>
                  <a:srgbClr val="0000CC"/>
                </a:solidFill>
                <a:latin typeface="Courier New" pitchFamily="49" charset="0"/>
                <a:ea typeface="黑体" pitchFamily="49" charset="-122"/>
              </a:rPr>
              <a:t>0</a:t>
            </a:r>
            <a:r>
              <a:rPr lang="en-US" altLang="zh-CN" sz="2600" b="1" dirty="0">
                <a:solidFill>
                  <a:srgbClr val="0000CC"/>
                </a:solidFill>
                <a:latin typeface="Courier New" pitchFamily="49" charset="0"/>
                <a:ea typeface="黑体" pitchFamily="49" charset="-122"/>
              </a:rPr>
              <a:t>%</a:t>
            </a:r>
            <a:r>
              <a:rPr lang="en-US" altLang="zh-CN" sz="2600" b="1" dirty="0">
                <a:ea typeface="黑体" pitchFamily="49" charset="-122"/>
              </a:rPr>
              <a:t> </a:t>
            </a:r>
            <a:endParaRPr lang="zh-CN" altLang="en-US" sz="2600" b="1" dirty="0">
              <a:ea typeface="黑体" pitchFamily="49" charset="-122"/>
            </a:endParaRPr>
          </a:p>
          <a:p>
            <a:pPr>
              <a:lnSpc>
                <a:spcPct val="120000"/>
              </a:lnSpc>
              <a:buClr>
                <a:schemeClr val="hlink"/>
              </a:buClr>
              <a:buFont typeface="Wingdings" pitchFamily="2" charset="2"/>
              <a:buChar char="l"/>
            </a:pPr>
            <a:r>
              <a:rPr lang="zh-CN" altLang="en-US" sz="2600" b="1" dirty="0">
                <a:ea typeface="黑体" pitchFamily="49" charset="-122"/>
              </a:rPr>
              <a:t> 平时 </a:t>
            </a:r>
            <a:r>
              <a:rPr lang="en-US" altLang="zh-CN" sz="2600" b="1" dirty="0">
                <a:solidFill>
                  <a:srgbClr val="0000CC"/>
                </a:solidFill>
                <a:latin typeface="Courier New" pitchFamily="49" charset="0"/>
                <a:ea typeface="黑体" pitchFamily="49" charset="-122"/>
              </a:rPr>
              <a:t>3</a:t>
            </a:r>
            <a:r>
              <a:rPr lang="en-US" altLang="zh-CN" sz="2600" b="1" dirty="0" smtClean="0">
                <a:solidFill>
                  <a:srgbClr val="0000CC"/>
                </a:solidFill>
                <a:latin typeface="Courier New" pitchFamily="49" charset="0"/>
                <a:ea typeface="黑体" pitchFamily="49" charset="-122"/>
              </a:rPr>
              <a:t>0</a:t>
            </a:r>
            <a:r>
              <a:rPr lang="en-US" altLang="zh-CN" sz="2600" b="1" dirty="0">
                <a:solidFill>
                  <a:srgbClr val="0000CC"/>
                </a:solidFill>
                <a:latin typeface="Courier New" pitchFamily="49" charset="0"/>
                <a:ea typeface="黑体" pitchFamily="49" charset="-122"/>
              </a:rPr>
              <a:t>%</a:t>
            </a:r>
            <a:r>
              <a:rPr lang="zh-CN" altLang="en-US" sz="2600" b="1" dirty="0">
                <a:ea typeface="黑体" pitchFamily="49" charset="-122"/>
              </a:rPr>
              <a:t>（平时作业，上机表现，考勤）</a:t>
            </a: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028"/>
          <p:cNvSpPr>
            <a:spLocks noGrp="1" noChangeArrowheads="1"/>
          </p:cNvSpPr>
          <p:nvPr>
            <p:ph type="title"/>
          </p:nvPr>
        </p:nvSpPr>
        <p:spPr>
          <a:xfrm>
            <a:off x="395288" y="188913"/>
            <a:ext cx="2743200" cy="762000"/>
          </a:xfrm>
        </p:spPr>
        <p:txBody>
          <a:bodyPr/>
          <a:lstStyle/>
          <a:p>
            <a:pPr eaLnBrk="1" hangingPunct="1">
              <a:spcBef>
                <a:spcPct val="50000"/>
              </a:spcBef>
            </a:pPr>
            <a:r>
              <a:rPr lang="zh-CN" altLang="en-US" sz="4000" smtClean="0">
                <a:solidFill>
                  <a:srgbClr val="006600"/>
                </a:solidFill>
                <a:latin typeface="Times New Roman" pitchFamily="18" charset="0"/>
              </a:rPr>
              <a:t>科学计算</a:t>
            </a:r>
            <a:endParaRPr lang="en-US" altLang="zh-CN" sz="4000" smtClean="0">
              <a:solidFill>
                <a:srgbClr val="006600"/>
              </a:solidFill>
              <a:latin typeface="Times New Roman" pitchFamily="18" charset="0"/>
            </a:endParaRPr>
          </a:p>
        </p:txBody>
      </p:sp>
      <p:sp>
        <p:nvSpPr>
          <p:cNvPr id="17410" name="Text Box 1032"/>
          <p:cNvSpPr txBox="1">
            <a:spLocks noChangeArrowheads="1"/>
          </p:cNvSpPr>
          <p:nvPr/>
        </p:nvSpPr>
        <p:spPr bwMode="auto">
          <a:xfrm>
            <a:off x="179388" y="1095375"/>
            <a:ext cx="8569325" cy="604838"/>
          </a:xfrm>
          <a:prstGeom prst="rect">
            <a:avLst/>
          </a:prstGeom>
          <a:noFill/>
          <a:ln w="9525">
            <a:noFill/>
            <a:miter lim="800000"/>
            <a:headEnd/>
            <a:tailEnd/>
          </a:ln>
        </p:spPr>
        <p:txBody>
          <a:bodyPr>
            <a:spAutoFit/>
          </a:bodyPr>
          <a:lstStyle/>
          <a:p>
            <a:pPr>
              <a:lnSpc>
                <a:spcPct val="120000"/>
              </a:lnSpc>
              <a:buClr>
                <a:srgbClr val="0000CC"/>
              </a:buClr>
              <a:buFont typeface="Wingdings" pitchFamily="2" charset="2"/>
              <a:buChar char="l"/>
            </a:pPr>
            <a:r>
              <a:rPr kumimoji="0" lang="zh-CN" altLang="en-US" sz="2800" b="1">
                <a:ea typeface="黑体" pitchFamily="49" charset="-122"/>
              </a:rPr>
              <a:t> 科学计算 </a:t>
            </a:r>
            <a:r>
              <a:rPr kumimoji="0" lang="en-US" altLang="zh-CN" sz="2800" b="1">
                <a:ea typeface="黑体" pitchFamily="49" charset="-122"/>
              </a:rPr>
              <a:t>Scientific Computing</a:t>
            </a:r>
            <a:endParaRPr kumimoji="0" lang="zh-CN" altLang="en-US" sz="2800" b="1">
              <a:ea typeface="黑体" pitchFamily="49" charset="-122"/>
            </a:endParaRPr>
          </a:p>
        </p:txBody>
      </p:sp>
      <p:sp>
        <p:nvSpPr>
          <p:cNvPr id="749577" name="Rectangle 1033"/>
          <p:cNvSpPr>
            <a:spLocks noChangeArrowheads="1"/>
          </p:cNvSpPr>
          <p:nvPr/>
        </p:nvSpPr>
        <p:spPr bwMode="auto">
          <a:xfrm>
            <a:off x="323850" y="1700213"/>
            <a:ext cx="8424863" cy="895350"/>
          </a:xfrm>
          <a:prstGeom prst="rect">
            <a:avLst/>
          </a:prstGeom>
          <a:noFill/>
          <a:ln w="9525">
            <a:noFill/>
            <a:miter lim="800000"/>
            <a:headEnd/>
            <a:tailEnd/>
          </a:ln>
        </p:spPr>
        <p:txBody>
          <a:bodyPr anchor="ctr">
            <a:spAutoFit/>
          </a:bodyPr>
          <a:lstStyle/>
          <a:p>
            <a:pPr>
              <a:lnSpc>
                <a:spcPct val="110000"/>
              </a:lnSpc>
              <a:buClr>
                <a:schemeClr val="hlink"/>
              </a:buClr>
              <a:buFont typeface="Wingdings" pitchFamily="2" charset="2"/>
              <a:buChar char="l"/>
            </a:pPr>
            <a:r>
              <a:rPr lang="zh-CN" altLang="en-US" b="1">
                <a:ea typeface="黑体" pitchFamily="49" charset="-122"/>
              </a:rPr>
              <a:t> 借助计算机高速计算的能力，解决现代科学、工程、经济或人文中的复杂问题，是计算机与数学的有机结合</a:t>
            </a:r>
          </a:p>
        </p:txBody>
      </p:sp>
      <p:sp>
        <p:nvSpPr>
          <p:cNvPr id="749579" name="Rectangle 1035"/>
          <p:cNvSpPr>
            <a:spLocks noChangeArrowheads="1"/>
          </p:cNvSpPr>
          <p:nvPr/>
        </p:nvSpPr>
        <p:spPr bwMode="auto">
          <a:xfrm>
            <a:off x="504825" y="5589588"/>
            <a:ext cx="8062913" cy="978729"/>
          </a:xfrm>
          <a:prstGeom prst="rect">
            <a:avLst/>
          </a:prstGeom>
          <a:noFill/>
          <a:ln w="9525">
            <a:solidFill>
              <a:schemeClr val="hlink"/>
            </a:solidFill>
            <a:miter lim="800000"/>
            <a:headEnd/>
            <a:tailEnd/>
          </a:ln>
        </p:spPr>
        <p:txBody>
          <a:bodyPr>
            <a:spAutoFit/>
          </a:bodyPr>
          <a:lstStyle/>
          <a:p>
            <a:pPr>
              <a:lnSpc>
                <a:spcPct val="120000"/>
              </a:lnSpc>
            </a:pPr>
            <a:r>
              <a:rPr lang="zh-CN" altLang="en-US" b="1" dirty="0">
                <a:solidFill>
                  <a:srgbClr val="0000FF"/>
                </a:solidFill>
                <a:ea typeface="黑体" pitchFamily="49" charset="-122"/>
              </a:rPr>
              <a:t>传统的科学计算</a:t>
            </a:r>
            <a:r>
              <a:rPr lang="zh-CN" altLang="en-US" b="1" dirty="0">
                <a:ea typeface="黑体" pitchFamily="49" charset="-122"/>
              </a:rPr>
              <a:t>是</a:t>
            </a:r>
            <a:r>
              <a:rPr lang="zh-CN" altLang="en-US" b="1" dirty="0" smtClean="0">
                <a:ea typeface="黑体" pitchFamily="49" charset="-122"/>
              </a:rPr>
              <a:t>针对科学和工程中的</a:t>
            </a:r>
            <a:r>
              <a:rPr lang="zh-CN" altLang="en-US" b="1" dirty="0">
                <a:ea typeface="黑体" pitchFamily="49" charset="-122"/>
              </a:rPr>
              <a:t>数学问题，</a:t>
            </a:r>
            <a:r>
              <a:rPr lang="zh-CN" altLang="en-US" b="1" dirty="0" smtClean="0">
                <a:ea typeface="黑体" pitchFamily="49" charset="-122"/>
              </a:rPr>
              <a:t>设计</a:t>
            </a:r>
            <a:r>
              <a:rPr lang="en-US" altLang="zh-CN" b="1" dirty="0" smtClean="0">
                <a:ea typeface="黑体" pitchFamily="49" charset="-122"/>
              </a:rPr>
              <a:t>/</a:t>
            </a:r>
            <a:r>
              <a:rPr lang="zh-CN" altLang="en-US" b="1" dirty="0" smtClean="0">
                <a:ea typeface="黑体" pitchFamily="49" charset="-122"/>
              </a:rPr>
              <a:t>分析有效的求解算法，</a:t>
            </a:r>
            <a:r>
              <a:rPr lang="zh-CN" altLang="en-US" b="1" dirty="0">
                <a:ea typeface="黑体" pitchFamily="49" charset="-122"/>
              </a:rPr>
              <a:t>即</a:t>
            </a:r>
            <a:r>
              <a:rPr lang="zh-CN" altLang="en-US" b="1" dirty="0" smtClean="0">
                <a:ea typeface="黑体" pitchFamily="49" charset="-122"/>
              </a:rPr>
              <a:t>为</a:t>
            </a:r>
            <a:r>
              <a:rPr lang="zh-CN" altLang="en-US" b="1" dirty="0" smtClean="0">
                <a:solidFill>
                  <a:srgbClr val="0000FF"/>
                </a:solidFill>
                <a:ea typeface="黑体" pitchFamily="49" charset="-122"/>
              </a:rPr>
              <a:t>数值计算</a:t>
            </a:r>
            <a:r>
              <a:rPr lang="en-US" altLang="zh-CN" b="1" dirty="0" smtClean="0">
                <a:solidFill>
                  <a:srgbClr val="0000FF"/>
                </a:solidFill>
                <a:latin typeface="Courier New" pitchFamily="49" charset="0"/>
                <a:ea typeface="黑体" pitchFamily="49" charset="-122"/>
              </a:rPr>
              <a:t>/</a:t>
            </a:r>
            <a:r>
              <a:rPr lang="zh-CN" altLang="en-US" b="1" dirty="0" smtClean="0">
                <a:solidFill>
                  <a:srgbClr val="0000FF"/>
                </a:solidFill>
                <a:ea typeface="黑体" pitchFamily="49" charset="-122"/>
              </a:rPr>
              <a:t>数值分析</a:t>
            </a:r>
            <a:r>
              <a:rPr lang="en-US" altLang="zh-CN" b="1" dirty="0">
                <a:solidFill>
                  <a:srgbClr val="0000FF"/>
                </a:solidFill>
                <a:latin typeface="Courier New" pitchFamily="49" charset="0"/>
                <a:ea typeface="黑体" pitchFamily="49" charset="-122"/>
              </a:rPr>
              <a:t>/</a:t>
            </a:r>
            <a:r>
              <a:rPr lang="zh-CN" altLang="en-US" b="1" dirty="0">
                <a:solidFill>
                  <a:srgbClr val="0000FF"/>
                </a:solidFill>
                <a:ea typeface="黑体" pitchFamily="49" charset="-122"/>
              </a:rPr>
              <a:t>计算方法</a:t>
            </a:r>
            <a:endParaRPr lang="en-US" altLang="zh-CN" b="1" dirty="0">
              <a:solidFill>
                <a:srgbClr val="0000FF"/>
              </a:solidFill>
              <a:ea typeface="黑体" pitchFamily="49" charset="-122"/>
            </a:endParaRPr>
          </a:p>
        </p:txBody>
      </p:sp>
      <p:sp>
        <p:nvSpPr>
          <p:cNvPr id="749584" name="Text Box 1040"/>
          <p:cNvSpPr txBox="1">
            <a:spLocks noChangeArrowheads="1"/>
          </p:cNvSpPr>
          <p:nvPr/>
        </p:nvSpPr>
        <p:spPr bwMode="auto">
          <a:xfrm>
            <a:off x="504825" y="2638425"/>
            <a:ext cx="8062913" cy="2678113"/>
          </a:xfrm>
          <a:prstGeom prst="rect">
            <a:avLst/>
          </a:prstGeom>
          <a:noFill/>
          <a:ln w="9525">
            <a:solidFill>
              <a:srgbClr val="FF3300"/>
            </a:solidFill>
            <a:miter lim="800000"/>
            <a:headEnd/>
            <a:tailEnd/>
          </a:ln>
        </p:spPr>
        <p:txBody>
          <a:bodyPr>
            <a:spAutoFit/>
          </a:bodyPr>
          <a:lstStyle/>
          <a:p>
            <a:pPr>
              <a:lnSpc>
                <a:spcPct val="120000"/>
              </a:lnSpc>
              <a:buClr>
                <a:schemeClr val="hlink"/>
              </a:buClr>
              <a:buFont typeface="Wingdings" pitchFamily="2" charset="2"/>
              <a:buNone/>
            </a:pPr>
            <a:r>
              <a:rPr lang="zh-CN" altLang="en-US" sz="2000" b="1">
                <a:ea typeface="黑体" pitchFamily="49" charset="-122"/>
              </a:rPr>
              <a:t>科学计算是</a:t>
            </a:r>
            <a:r>
              <a:rPr lang="en-US" altLang="zh-CN" sz="2000" b="1">
                <a:ea typeface="黑体" pitchFamily="49" charset="-122"/>
              </a:rPr>
              <a:t>20</a:t>
            </a:r>
            <a:r>
              <a:rPr lang="zh-CN" altLang="en-US" sz="2000" b="1">
                <a:ea typeface="黑体" pitchFamily="49" charset="-122"/>
              </a:rPr>
              <a:t>世纪重要科学技术进步之一，伴随着电子计算机的出现而迅速发展并得到广泛应用。科学计算已与</a:t>
            </a:r>
            <a:r>
              <a:rPr lang="zh-CN" altLang="en-US" sz="2000" b="1">
                <a:solidFill>
                  <a:srgbClr val="0000FF"/>
                </a:solidFill>
                <a:ea typeface="黑体" pitchFamily="49" charset="-122"/>
              </a:rPr>
              <a:t>理论研究</a:t>
            </a:r>
            <a:r>
              <a:rPr lang="zh-CN" altLang="en-US" sz="2000" b="1">
                <a:ea typeface="黑体" pitchFamily="49" charset="-122"/>
              </a:rPr>
              <a:t>和</a:t>
            </a:r>
            <a:r>
              <a:rPr lang="zh-CN" altLang="en-US" sz="2000" b="1">
                <a:solidFill>
                  <a:srgbClr val="0000FF"/>
                </a:solidFill>
                <a:ea typeface="黑体" pitchFamily="49" charset="-122"/>
              </a:rPr>
              <a:t>实验研究</a:t>
            </a:r>
            <a:r>
              <a:rPr lang="zh-CN" altLang="en-US" sz="2000" b="1">
                <a:ea typeface="黑体" pitchFamily="49" charset="-122"/>
              </a:rPr>
              <a:t>相并列成为</a:t>
            </a:r>
            <a:r>
              <a:rPr lang="zh-CN" altLang="en-US" sz="2000" b="1">
                <a:solidFill>
                  <a:srgbClr val="0000FF"/>
                </a:solidFill>
                <a:ea typeface="黑体" pitchFamily="49" charset="-122"/>
              </a:rPr>
              <a:t>科学研究的第三种方法</a:t>
            </a:r>
            <a:r>
              <a:rPr lang="zh-CN" altLang="en-US" sz="2000" b="1">
                <a:ea typeface="黑体" pitchFamily="49" charset="-122"/>
              </a:rPr>
              <a:t>，成为促进重大科学发现和科技进步的重要手段。现今</a:t>
            </a:r>
            <a:r>
              <a:rPr lang="zh-CN" altLang="en-US" sz="2000" b="1">
                <a:solidFill>
                  <a:srgbClr val="0000FF"/>
                </a:solidFill>
                <a:ea typeface="黑体" pitchFamily="49" charset="-122"/>
              </a:rPr>
              <a:t>科学计算已是体现国家科学技术核心竞争力的重要标志，是国家科学技术创新发展的关键要素</a:t>
            </a:r>
            <a:r>
              <a:rPr lang="zh-CN" altLang="en-US" sz="2000" b="1">
                <a:ea typeface="黑体" pitchFamily="49" charset="-122"/>
              </a:rPr>
              <a:t>。国家重大战略需求中许多科学问题的解决高度依赖于科学计算中基础算法与可计算建模的发展水平。</a:t>
            </a:r>
            <a:r>
              <a:rPr lang="en-US" altLang="zh-CN" sz="2000" b="1">
                <a:ea typeface="黑体" pitchFamily="49" charset="-122"/>
              </a:rPr>
              <a:t>—— </a:t>
            </a:r>
            <a:r>
              <a:rPr lang="zh-CN" altLang="en-US" sz="2000" b="1">
                <a:ea typeface="黑体" pitchFamily="49" charset="-122"/>
              </a:rPr>
              <a:t>国家自然科学基金委员会，</a:t>
            </a:r>
            <a:r>
              <a:rPr lang="en-US" altLang="zh-CN" sz="2000" b="1">
                <a:ea typeface="黑体" pitchFamily="49" charset="-122"/>
              </a:rPr>
              <a:t>2014</a:t>
            </a:r>
            <a:r>
              <a:rPr lang="zh-CN" altLang="en-US" sz="2000" b="1">
                <a:ea typeface="黑体" pitchFamily="49" charset="-122"/>
              </a:rPr>
              <a:t>年重大研究计划项目指南</a:t>
            </a:r>
            <a:endParaRPr lang="en-US" altLang="zh-CN" sz="2000" b="1">
              <a:ea typeface="黑体" pitchFamily="49" charset="-122"/>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749577"/>
                                        </p:tgtEl>
                                        <p:attrNameLst>
                                          <p:attrName>style.visibility</p:attrName>
                                        </p:attrNameLst>
                                      </p:cBhvr>
                                      <p:to>
                                        <p:strVal val="visible"/>
                                      </p:to>
                                    </p:set>
                                    <p:animEffect transition="in" filter="box(in)">
                                      <p:cBhvr>
                                        <p:cTn id="7" dur="500"/>
                                        <p:tgtEl>
                                          <p:spTgt spid="7495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49579"/>
                                        </p:tgtEl>
                                        <p:attrNameLst>
                                          <p:attrName>style.visibility</p:attrName>
                                        </p:attrNameLst>
                                      </p:cBhvr>
                                      <p:to>
                                        <p:strVal val="visible"/>
                                      </p:to>
                                    </p:set>
                                    <p:animEffect transition="in" filter="slide(fromBottom)">
                                      <p:cBhvr>
                                        <p:cTn id="12" dur="500"/>
                                        <p:tgtEl>
                                          <p:spTgt spid="749579"/>
                                        </p:tgtEl>
                                      </p:cBhvr>
                                    </p:animEffect>
                                  </p:childTnLst>
                                </p:cTn>
                              </p:par>
                            </p:childTnLst>
                          </p:cTn>
                        </p:par>
                        <p:par>
                          <p:cTn id="13" fill="hold" nodeType="afterGroup">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749584"/>
                                        </p:tgtEl>
                                        <p:attrNameLst>
                                          <p:attrName>style.visibility</p:attrName>
                                        </p:attrNameLst>
                                      </p:cBhvr>
                                      <p:to>
                                        <p:strVal val="visible"/>
                                      </p:to>
                                    </p:set>
                                    <p:animEffect transition="in" filter="checkerboard(across)">
                                      <p:cBhvr>
                                        <p:cTn id="16" dur="500"/>
                                        <p:tgtEl>
                                          <p:spTgt spid="749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9577" grpId="0"/>
      <p:bldP spid="749579" grpId="0" animBg="1"/>
      <p:bldP spid="7495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1032"/>
          <p:cNvSpPr txBox="1">
            <a:spLocks noChangeArrowheads="1"/>
          </p:cNvSpPr>
          <p:nvPr/>
        </p:nvSpPr>
        <p:spPr bwMode="auto">
          <a:xfrm>
            <a:off x="179388" y="1095375"/>
            <a:ext cx="8569325" cy="604838"/>
          </a:xfrm>
          <a:prstGeom prst="rect">
            <a:avLst/>
          </a:prstGeom>
          <a:noFill/>
          <a:ln w="9525">
            <a:noFill/>
            <a:miter lim="800000"/>
            <a:headEnd/>
            <a:tailEnd/>
          </a:ln>
        </p:spPr>
        <p:txBody>
          <a:bodyPr>
            <a:spAutoFit/>
          </a:bodyPr>
          <a:lstStyle/>
          <a:p>
            <a:pPr>
              <a:lnSpc>
                <a:spcPct val="120000"/>
              </a:lnSpc>
              <a:buClr>
                <a:srgbClr val="0000CC"/>
              </a:buClr>
              <a:buFont typeface="Wingdings" pitchFamily="2" charset="2"/>
              <a:buChar char="l"/>
            </a:pPr>
            <a:r>
              <a:rPr kumimoji="0" lang="zh-CN" altLang="en-US" sz="2800" b="1">
                <a:ea typeface="黑体" pitchFamily="49" charset="-122"/>
              </a:rPr>
              <a:t> 科学计算 </a:t>
            </a:r>
            <a:r>
              <a:rPr kumimoji="0" lang="en-US" altLang="zh-CN" sz="2800" b="1">
                <a:ea typeface="黑体" pitchFamily="49" charset="-122"/>
              </a:rPr>
              <a:t>Scientific Computing</a:t>
            </a:r>
            <a:endParaRPr kumimoji="0" lang="zh-CN" altLang="en-US" sz="2800" b="1">
              <a:ea typeface="黑体" pitchFamily="49" charset="-122"/>
            </a:endParaRPr>
          </a:p>
        </p:txBody>
      </p:sp>
      <p:sp>
        <p:nvSpPr>
          <p:cNvPr id="749582" name="Text Box 1038"/>
          <p:cNvSpPr txBox="1">
            <a:spLocks noChangeArrowheads="1"/>
          </p:cNvSpPr>
          <p:nvPr/>
        </p:nvSpPr>
        <p:spPr bwMode="auto">
          <a:xfrm>
            <a:off x="442913" y="1844675"/>
            <a:ext cx="8305800" cy="530225"/>
          </a:xfrm>
          <a:prstGeom prst="rect">
            <a:avLst/>
          </a:prstGeom>
          <a:noFill/>
          <a:ln w="9525">
            <a:noFill/>
            <a:miter lim="800000"/>
            <a:headEnd/>
            <a:tailEnd/>
          </a:ln>
        </p:spPr>
        <p:txBody>
          <a:bodyPr>
            <a:spAutoFit/>
          </a:bodyPr>
          <a:lstStyle/>
          <a:p>
            <a:pPr>
              <a:lnSpc>
                <a:spcPct val="120000"/>
              </a:lnSpc>
              <a:buClr>
                <a:schemeClr val="hlink"/>
              </a:buClr>
              <a:buFont typeface="Wingdings" pitchFamily="2" charset="2"/>
              <a:buChar char="l"/>
            </a:pPr>
            <a:r>
              <a:rPr lang="zh-CN" altLang="en-US" b="1">
                <a:ea typeface="黑体" pitchFamily="49" charset="-122"/>
              </a:rPr>
              <a:t> 当今科学研究的三种方法：</a:t>
            </a:r>
            <a:r>
              <a:rPr lang="zh-CN" altLang="en-US" b="1">
                <a:solidFill>
                  <a:srgbClr val="0000FF"/>
                </a:solidFill>
                <a:ea typeface="黑体" pitchFamily="49" charset="-122"/>
              </a:rPr>
              <a:t>实验、理论、科学计算</a:t>
            </a:r>
            <a:endParaRPr lang="en-US" altLang="zh-CN" b="1">
              <a:ea typeface="黑体" pitchFamily="49" charset="-122"/>
            </a:endParaRPr>
          </a:p>
        </p:txBody>
      </p:sp>
      <p:sp>
        <p:nvSpPr>
          <p:cNvPr id="749583" name="Text Box 1039"/>
          <p:cNvSpPr txBox="1">
            <a:spLocks noChangeArrowheads="1"/>
          </p:cNvSpPr>
          <p:nvPr/>
        </p:nvSpPr>
        <p:spPr bwMode="auto">
          <a:xfrm>
            <a:off x="442913" y="2379663"/>
            <a:ext cx="8305800" cy="2209800"/>
          </a:xfrm>
          <a:prstGeom prst="rect">
            <a:avLst/>
          </a:prstGeom>
          <a:noFill/>
          <a:ln w="9525">
            <a:noFill/>
            <a:miter lim="800000"/>
            <a:headEnd/>
            <a:tailEnd/>
          </a:ln>
        </p:spPr>
        <p:txBody>
          <a:bodyPr>
            <a:spAutoFit/>
          </a:bodyPr>
          <a:lstStyle/>
          <a:p>
            <a:pPr>
              <a:lnSpc>
                <a:spcPct val="120000"/>
              </a:lnSpc>
              <a:buClr>
                <a:schemeClr val="hlink"/>
              </a:buClr>
              <a:buFont typeface="Wingdings" pitchFamily="2" charset="2"/>
              <a:buChar char="l"/>
            </a:pPr>
            <a:r>
              <a:rPr lang="zh-CN" altLang="en-US" b="1">
                <a:ea typeface="黑体" pitchFamily="49" charset="-122"/>
              </a:rPr>
              <a:t> 科学计算的核心：</a:t>
            </a:r>
            <a:r>
              <a:rPr lang="zh-CN" altLang="en-US" b="1">
                <a:solidFill>
                  <a:srgbClr val="0000FF"/>
                </a:solidFill>
                <a:ea typeface="黑体" pitchFamily="49" charset="-122"/>
              </a:rPr>
              <a:t>计算数学</a:t>
            </a:r>
          </a:p>
          <a:p>
            <a:pPr>
              <a:lnSpc>
                <a:spcPct val="120000"/>
              </a:lnSpc>
              <a:buClr>
                <a:schemeClr val="hlink"/>
              </a:buClr>
              <a:buFont typeface="Wingdings" pitchFamily="2" charset="2"/>
              <a:buChar char="l"/>
            </a:pPr>
            <a:r>
              <a:rPr lang="zh-CN" altLang="en-US" b="1">
                <a:ea typeface="黑体" pitchFamily="49" charset="-122"/>
              </a:rPr>
              <a:t> 科学计算的硬件：</a:t>
            </a:r>
            <a:r>
              <a:rPr lang="zh-CN" altLang="en-US" b="1">
                <a:solidFill>
                  <a:srgbClr val="0000FF"/>
                </a:solidFill>
                <a:ea typeface="黑体" pitchFamily="49" charset="-122"/>
              </a:rPr>
              <a:t>计算机</a:t>
            </a:r>
          </a:p>
          <a:p>
            <a:pPr>
              <a:lnSpc>
                <a:spcPct val="110000"/>
              </a:lnSpc>
              <a:spcBef>
                <a:spcPct val="10000"/>
              </a:spcBef>
              <a:buClr>
                <a:schemeClr val="hlink"/>
              </a:buClr>
              <a:buFont typeface="Wingdings" pitchFamily="2" charset="2"/>
              <a:buChar char="l"/>
            </a:pPr>
            <a:r>
              <a:rPr lang="zh-CN" altLang="en-US" b="1">
                <a:ea typeface="黑体" pitchFamily="49" charset="-122"/>
              </a:rPr>
              <a:t> 科学计算的发展趋势：</a:t>
            </a:r>
            <a:br>
              <a:rPr lang="zh-CN" altLang="en-US" b="1">
                <a:ea typeface="黑体" pitchFamily="49" charset="-122"/>
              </a:rPr>
            </a:br>
            <a:r>
              <a:rPr lang="zh-CN" altLang="en-US" b="1">
                <a:ea typeface="黑体" pitchFamily="49" charset="-122"/>
              </a:rPr>
              <a:t>    </a:t>
            </a:r>
            <a:r>
              <a:rPr lang="zh-CN" altLang="en-US" sz="2000" b="1">
                <a:solidFill>
                  <a:srgbClr val="0000FF"/>
                </a:solidFill>
                <a:ea typeface="黑体" pitchFamily="49" charset="-122"/>
              </a:rPr>
              <a:t>硬件（超级计算机，智能计算机，量子计算机，超导计算机，</a:t>
            </a:r>
            <a:r>
              <a:rPr lang="en-US" altLang="zh-CN" sz="2000" b="1">
                <a:solidFill>
                  <a:srgbClr val="0000FF"/>
                </a:solidFill>
                <a:ea typeface="黑体" pitchFamily="49" charset="-122"/>
              </a:rPr>
              <a:t>... ... </a:t>
            </a:r>
            <a:r>
              <a:rPr lang="zh-CN" altLang="en-US" sz="2000" b="1">
                <a:solidFill>
                  <a:srgbClr val="0000FF"/>
                </a:solidFill>
                <a:ea typeface="黑体" pitchFamily="49" charset="-122"/>
              </a:rPr>
              <a:t>）</a:t>
            </a:r>
            <a:r>
              <a:rPr lang="zh-CN" altLang="en-US" b="1">
                <a:solidFill>
                  <a:srgbClr val="0000FF"/>
                </a:solidFill>
                <a:ea typeface="黑体" pitchFamily="49" charset="-122"/>
              </a:rPr>
              <a:t/>
            </a:r>
            <a:br>
              <a:rPr lang="zh-CN" altLang="en-US" b="1">
                <a:solidFill>
                  <a:srgbClr val="0000FF"/>
                </a:solidFill>
                <a:ea typeface="黑体" pitchFamily="49" charset="-122"/>
              </a:rPr>
            </a:br>
            <a:r>
              <a:rPr lang="zh-CN" altLang="en-US" b="1">
                <a:solidFill>
                  <a:srgbClr val="0000FF"/>
                </a:solidFill>
                <a:ea typeface="黑体" pitchFamily="49" charset="-122"/>
              </a:rPr>
              <a:t>    </a:t>
            </a:r>
            <a:r>
              <a:rPr lang="zh-CN" altLang="en-US" sz="2000" b="1">
                <a:solidFill>
                  <a:srgbClr val="0000FF"/>
                </a:solidFill>
                <a:ea typeface="黑体" pitchFamily="49" charset="-122"/>
              </a:rPr>
              <a:t>算法（面向超级计算机的全新科学计算方法）</a:t>
            </a:r>
            <a:endParaRPr lang="zh-CN" altLang="en-US" sz="2000" b="1">
              <a:ea typeface="黑体" pitchFamily="49" charset="-122"/>
            </a:endParaRPr>
          </a:p>
        </p:txBody>
      </p:sp>
      <p:sp>
        <p:nvSpPr>
          <p:cNvPr id="749584" name="Text Box 1040"/>
          <p:cNvSpPr txBox="1">
            <a:spLocks noChangeArrowheads="1"/>
          </p:cNvSpPr>
          <p:nvPr/>
        </p:nvSpPr>
        <p:spPr bwMode="auto">
          <a:xfrm>
            <a:off x="827088" y="5000625"/>
            <a:ext cx="7705725" cy="1016000"/>
          </a:xfrm>
          <a:prstGeom prst="rect">
            <a:avLst/>
          </a:prstGeom>
          <a:noFill/>
          <a:ln w="9525">
            <a:solidFill>
              <a:srgbClr val="FF3300"/>
            </a:solidFill>
            <a:miter lim="800000"/>
            <a:headEnd/>
            <a:tailEnd/>
          </a:ln>
        </p:spPr>
        <p:txBody>
          <a:bodyPr>
            <a:spAutoFit/>
          </a:bodyPr>
          <a:lstStyle/>
          <a:p>
            <a:pPr>
              <a:lnSpc>
                <a:spcPct val="150000"/>
              </a:lnSpc>
              <a:buClr>
                <a:schemeClr val="hlink"/>
              </a:buClr>
              <a:buFont typeface="Wingdings" pitchFamily="2" charset="2"/>
              <a:buNone/>
            </a:pPr>
            <a:r>
              <a:rPr lang="zh-CN" altLang="en-US" sz="2000" b="1">
                <a:ea typeface="黑体" pitchFamily="49" charset="-122"/>
              </a:rPr>
              <a:t>计算不再只和计算机有关，它决定我们的生存。</a:t>
            </a:r>
            <a:r>
              <a:rPr lang="en-US" altLang="zh-CN" sz="2000" b="1">
                <a:ea typeface="黑体" pitchFamily="49" charset="-122"/>
              </a:rPr>
              <a:t>《</a:t>
            </a:r>
            <a:r>
              <a:rPr lang="zh-CN" altLang="en-US" sz="2000" b="1">
                <a:ea typeface="黑体" pitchFamily="49" charset="-122"/>
              </a:rPr>
              <a:t>数字化生存</a:t>
            </a:r>
            <a:r>
              <a:rPr lang="en-US" altLang="zh-CN" sz="2000" b="1">
                <a:ea typeface="黑体" pitchFamily="49" charset="-122"/>
              </a:rPr>
              <a:t>》</a:t>
            </a:r>
          </a:p>
          <a:p>
            <a:pPr>
              <a:lnSpc>
                <a:spcPct val="150000"/>
              </a:lnSpc>
              <a:buClr>
                <a:schemeClr val="hlink"/>
              </a:buClr>
              <a:buFont typeface="Wingdings" pitchFamily="2" charset="2"/>
              <a:buNone/>
            </a:pPr>
            <a:r>
              <a:rPr lang="en-US" altLang="zh-CN" sz="2000" b="1">
                <a:ea typeface="黑体" pitchFamily="49" charset="-122"/>
              </a:rPr>
              <a:t>                                               —— </a:t>
            </a:r>
            <a:r>
              <a:rPr lang="zh-CN" altLang="en-US" sz="2000" b="1">
                <a:ea typeface="黑体" pitchFamily="49" charset="-122"/>
              </a:rPr>
              <a:t>尼葛洛庞帝（</a:t>
            </a:r>
            <a:r>
              <a:rPr lang="en-US" altLang="zh-CN" sz="2000" b="1">
                <a:ea typeface="黑体" pitchFamily="49" charset="-122"/>
              </a:rPr>
              <a:t>Negroponte</a:t>
            </a:r>
            <a:r>
              <a:rPr lang="zh-CN" altLang="en-US" sz="2000" b="1">
                <a:ea typeface="黑体" pitchFamily="49" charset="-122"/>
              </a:rPr>
              <a:t>），</a:t>
            </a:r>
            <a:r>
              <a:rPr lang="en-US" altLang="zh-CN" sz="2000" b="1">
                <a:ea typeface="黑体" pitchFamily="49" charset="-122"/>
              </a:rPr>
              <a:t>1995</a:t>
            </a:r>
          </a:p>
        </p:txBody>
      </p:sp>
      <p:sp>
        <p:nvSpPr>
          <p:cNvPr id="18437" name="Rectangle 2"/>
          <p:cNvSpPr>
            <a:spLocks noGrp="1" noChangeArrowheads="1"/>
          </p:cNvSpPr>
          <p:nvPr>
            <p:ph type="title"/>
          </p:nvPr>
        </p:nvSpPr>
        <p:spPr>
          <a:xfrm>
            <a:off x="395288" y="260350"/>
            <a:ext cx="4860925"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科学计算</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749582"/>
                                        </p:tgtEl>
                                        <p:attrNameLst>
                                          <p:attrName>style.visibility</p:attrName>
                                        </p:attrNameLst>
                                      </p:cBhvr>
                                      <p:to>
                                        <p:strVal val="visible"/>
                                      </p:to>
                                    </p:set>
                                    <p:animEffect transition="in" filter="checkerboard(across)">
                                      <p:cBhvr>
                                        <p:cTn id="7" dur="500"/>
                                        <p:tgtEl>
                                          <p:spTgt spid="749582"/>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749583"/>
                                        </p:tgtEl>
                                        <p:attrNameLst>
                                          <p:attrName>style.visibility</p:attrName>
                                        </p:attrNameLst>
                                      </p:cBhvr>
                                      <p:to>
                                        <p:strVal val="visible"/>
                                      </p:to>
                                    </p:set>
                                    <p:animEffect transition="in" filter="checkerboard(across)">
                                      <p:cBhvr>
                                        <p:cTn id="11" dur="500"/>
                                        <p:tgtEl>
                                          <p:spTgt spid="749583"/>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749584"/>
                                        </p:tgtEl>
                                        <p:attrNameLst>
                                          <p:attrName>style.visibility</p:attrName>
                                        </p:attrNameLst>
                                      </p:cBhvr>
                                      <p:to>
                                        <p:strVal val="visible"/>
                                      </p:to>
                                    </p:set>
                                    <p:animEffect transition="in" filter="checkerboard(across)">
                                      <p:cBhvr>
                                        <p:cTn id="15" dur="500"/>
                                        <p:tgtEl>
                                          <p:spTgt spid="749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9582" grpId="0"/>
      <p:bldP spid="749583" grpId="0"/>
      <p:bldP spid="74958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49" name="Rectangle 13"/>
          <p:cNvSpPr>
            <a:spLocks noChangeArrowheads="1"/>
          </p:cNvSpPr>
          <p:nvPr/>
        </p:nvSpPr>
        <p:spPr bwMode="auto">
          <a:xfrm>
            <a:off x="1310465" y="4388091"/>
            <a:ext cx="6769100" cy="1943100"/>
          </a:xfrm>
          <a:prstGeom prst="rect">
            <a:avLst/>
          </a:prstGeom>
          <a:solidFill>
            <a:schemeClr val="accent1">
              <a:alpha val="20000"/>
            </a:schemeClr>
          </a:solidFill>
          <a:ln w="28575">
            <a:solidFill>
              <a:srgbClr val="FF0000"/>
            </a:solidFill>
            <a:prstDash val="dash"/>
            <a:miter lim="800000"/>
            <a:headEnd/>
            <a:tailEnd/>
          </a:ln>
        </p:spPr>
        <p:txBody>
          <a:bodyPr wrap="none" anchor="ctr"/>
          <a:lstStyle/>
          <a:p>
            <a:endParaRPr lang="zh-CN" altLang="en-US"/>
          </a:p>
        </p:txBody>
      </p:sp>
      <p:sp>
        <p:nvSpPr>
          <p:cNvPr id="19457" name="Rectangle 2"/>
          <p:cNvSpPr>
            <a:spLocks noGrp="1" noChangeArrowheads="1"/>
          </p:cNvSpPr>
          <p:nvPr>
            <p:ph type="title"/>
          </p:nvPr>
        </p:nvSpPr>
        <p:spPr>
          <a:xfrm>
            <a:off x="395288" y="260350"/>
            <a:ext cx="4860925"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科学计算</a:t>
            </a:r>
          </a:p>
        </p:txBody>
      </p:sp>
      <p:sp>
        <p:nvSpPr>
          <p:cNvPr id="19458" name="Text Box 3"/>
          <p:cNvSpPr txBox="1">
            <a:spLocks noChangeArrowheads="1"/>
          </p:cNvSpPr>
          <p:nvPr/>
        </p:nvSpPr>
        <p:spPr bwMode="auto">
          <a:xfrm>
            <a:off x="179388" y="1196975"/>
            <a:ext cx="8305800" cy="604838"/>
          </a:xfrm>
          <a:prstGeom prst="rect">
            <a:avLst/>
          </a:prstGeom>
          <a:noFill/>
          <a:ln w="9525">
            <a:noFill/>
            <a:miter lim="800000"/>
            <a:headEnd/>
            <a:tailEnd/>
          </a:ln>
        </p:spPr>
        <p:txBody>
          <a:bodyPr>
            <a:spAutoFit/>
          </a:bodyPr>
          <a:lstStyle/>
          <a:p>
            <a:pPr>
              <a:lnSpc>
                <a:spcPct val="120000"/>
              </a:lnSpc>
              <a:buClr>
                <a:srgbClr val="0000FF"/>
              </a:buClr>
              <a:buFont typeface="Wingdings" pitchFamily="2" charset="2"/>
              <a:buChar char="l"/>
            </a:pPr>
            <a:r>
              <a:rPr lang="zh-CN" altLang="en-US" sz="2800" b="1">
                <a:ea typeface="黑体" pitchFamily="49" charset="-122"/>
              </a:rPr>
              <a:t> 利用计算机解决实际问题的一般过程：</a:t>
            </a:r>
          </a:p>
        </p:txBody>
      </p:sp>
      <p:sp>
        <p:nvSpPr>
          <p:cNvPr id="19459" name="Rectangle 4"/>
          <p:cNvSpPr>
            <a:spLocks noChangeArrowheads="1"/>
          </p:cNvSpPr>
          <p:nvPr/>
        </p:nvSpPr>
        <p:spPr bwMode="auto">
          <a:xfrm>
            <a:off x="263693" y="2192493"/>
            <a:ext cx="1079500" cy="955675"/>
          </a:xfrm>
          <a:prstGeom prst="rect">
            <a:avLst/>
          </a:prstGeom>
          <a:noFill/>
          <a:ln w="9525">
            <a:solidFill>
              <a:srgbClr val="990000"/>
            </a:solidFill>
            <a:miter lim="800000"/>
            <a:headEnd/>
            <a:tailEnd/>
          </a:ln>
        </p:spPr>
        <p:txBody>
          <a:bodyPr anchorCtr="1">
            <a:spAutoFit/>
          </a:bodyPr>
          <a:lstStyle/>
          <a:p>
            <a:pPr algn="ctr"/>
            <a:r>
              <a:rPr lang="zh-CN" altLang="en-US" sz="2800" b="1">
                <a:solidFill>
                  <a:srgbClr val="0000CC"/>
                </a:solidFill>
                <a:latin typeface="黑体" pitchFamily="49" charset="-122"/>
                <a:ea typeface="黑体" pitchFamily="49" charset="-122"/>
              </a:rPr>
              <a:t>实际</a:t>
            </a:r>
          </a:p>
          <a:p>
            <a:pPr algn="ctr"/>
            <a:r>
              <a:rPr lang="zh-CN" altLang="en-US" sz="2800" b="1">
                <a:solidFill>
                  <a:srgbClr val="0000CC"/>
                </a:solidFill>
                <a:latin typeface="黑体" pitchFamily="49" charset="-122"/>
                <a:ea typeface="黑体" pitchFamily="49" charset="-122"/>
              </a:rPr>
              <a:t>问题</a:t>
            </a:r>
          </a:p>
        </p:txBody>
      </p:sp>
      <p:sp>
        <p:nvSpPr>
          <p:cNvPr id="19460" name="Rectangle 6"/>
          <p:cNvSpPr>
            <a:spLocks noChangeArrowheads="1"/>
          </p:cNvSpPr>
          <p:nvPr/>
        </p:nvSpPr>
        <p:spPr bwMode="auto">
          <a:xfrm>
            <a:off x="3169883" y="2205275"/>
            <a:ext cx="1150937" cy="954107"/>
          </a:xfrm>
          <a:prstGeom prst="rect">
            <a:avLst/>
          </a:prstGeom>
          <a:noFill/>
          <a:ln w="9525">
            <a:solidFill>
              <a:srgbClr val="990000"/>
            </a:solidFill>
            <a:miter lim="800000"/>
            <a:headEnd/>
            <a:tailEnd/>
          </a:ln>
        </p:spPr>
        <p:txBody>
          <a:bodyPr anchorCtr="1">
            <a:spAutoFit/>
          </a:bodyPr>
          <a:lstStyle/>
          <a:p>
            <a:pPr algn="ctr"/>
            <a:r>
              <a:rPr lang="zh-CN" altLang="en-US" sz="2800" b="1" dirty="0" smtClean="0">
                <a:solidFill>
                  <a:srgbClr val="0000CC"/>
                </a:solidFill>
                <a:latin typeface="黑体" pitchFamily="49" charset="-122"/>
                <a:ea typeface="黑体" pitchFamily="49" charset="-122"/>
              </a:rPr>
              <a:t>数学模型</a:t>
            </a:r>
            <a:endParaRPr lang="zh-CN" altLang="en-US" sz="2800" b="1" dirty="0">
              <a:solidFill>
                <a:srgbClr val="0000CC"/>
              </a:solidFill>
              <a:latin typeface="黑体" pitchFamily="49" charset="-122"/>
              <a:ea typeface="黑体" pitchFamily="49" charset="-122"/>
            </a:endParaRPr>
          </a:p>
        </p:txBody>
      </p:sp>
      <p:sp>
        <p:nvSpPr>
          <p:cNvPr id="19461" name="Rectangle 8"/>
          <p:cNvSpPr>
            <a:spLocks noChangeArrowheads="1"/>
          </p:cNvSpPr>
          <p:nvPr/>
        </p:nvSpPr>
        <p:spPr bwMode="auto">
          <a:xfrm>
            <a:off x="1670604" y="4846074"/>
            <a:ext cx="1295623" cy="954107"/>
          </a:xfrm>
          <a:prstGeom prst="rect">
            <a:avLst/>
          </a:prstGeom>
          <a:noFill/>
          <a:ln w="9525">
            <a:solidFill>
              <a:srgbClr val="990000"/>
            </a:solidFill>
            <a:miter lim="800000"/>
            <a:headEnd/>
            <a:tailEnd/>
          </a:ln>
        </p:spPr>
        <p:txBody>
          <a:bodyPr wrap="square" anchorCtr="1">
            <a:spAutoFit/>
          </a:bodyPr>
          <a:lstStyle/>
          <a:p>
            <a:pPr algn="ctr"/>
            <a:r>
              <a:rPr lang="zh-CN" altLang="en-US" sz="2800" b="1" dirty="0" smtClean="0">
                <a:solidFill>
                  <a:srgbClr val="0000CC"/>
                </a:solidFill>
                <a:latin typeface="黑体" pitchFamily="49" charset="-122"/>
                <a:ea typeface="黑体" pitchFamily="49" charset="-122"/>
              </a:rPr>
              <a:t>设计数值算法</a:t>
            </a:r>
            <a:endParaRPr lang="zh-CN" altLang="en-US" sz="2800" b="1" dirty="0">
              <a:solidFill>
                <a:srgbClr val="0000CC"/>
              </a:solidFill>
              <a:latin typeface="黑体" pitchFamily="49" charset="-122"/>
              <a:ea typeface="黑体" pitchFamily="49" charset="-122"/>
            </a:endParaRPr>
          </a:p>
        </p:txBody>
      </p:sp>
      <p:sp>
        <p:nvSpPr>
          <p:cNvPr id="19462" name="Rectangle 10"/>
          <p:cNvSpPr>
            <a:spLocks noChangeArrowheads="1"/>
          </p:cNvSpPr>
          <p:nvPr/>
        </p:nvSpPr>
        <p:spPr bwMode="auto">
          <a:xfrm>
            <a:off x="4185592" y="4846073"/>
            <a:ext cx="1080244" cy="954107"/>
          </a:xfrm>
          <a:prstGeom prst="rect">
            <a:avLst/>
          </a:prstGeom>
          <a:noFill/>
          <a:ln w="9525">
            <a:solidFill>
              <a:srgbClr val="990000"/>
            </a:solidFill>
            <a:miter lim="800000"/>
            <a:headEnd/>
            <a:tailEnd/>
          </a:ln>
        </p:spPr>
        <p:txBody>
          <a:bodyPr wrap="square" anchorCtr="1">
            <a:spAutoFit/>
          </a:bodyPr>
          <a:lstStyle/>
          <a:p>
            <a:r>
              <a:rPr lang="zh-CN" altLang="en-US" sz="2800" b="1" dirty="0" smtClean="0">
                <a:solidFill>
                  <a:srgbClr val="0000CC"/>
                </a:solidFill>
                <a:latin typeface="黑体" pitchFamily="49" charset="-122"/>
                <a:ea typeface="黑体" pitchFamily="49" charset="-122"/>
              </a:rPr>
              <a:t>编写程序</a:t>
            </a:r>
            <a:endParaRPr lang="zh-CN" altLang="en-US" sz="2800" b="1" dirty="0">
              <a:solidFill>
                <a:srgbClr val="0000CC"/>
              </a:solidFill>
              <a:latin typeface="黑体" pitchFamily="49" charset="-122"/>
              <a:ea typeface="黑体" pitchFamily="49" charset="-122"/>
            </a:endParaRPr>
          </a:p>
        </p:txBody>
      </p:sp>
      <p:sp>
        <p:nvSpPr>
          <p:cNvPr id="19463" name="Rectangle 12"/>
          <p:cNvSpPr>
            <a:spLocks noChangeArrowheads="1"/>
          </p:cNvSpPr>
          <p:nvPr/>
        </p:nvSpPr>
        <p:spPr bwMode="auto">
          <a:xfrm>
            <a:off x="6495240" y="4819891"/>
            <a:ext cx="1320800" cy="954107"/>
          </a:xfrm>
          <a:prstGeom prst="rect">
            <a:avLst/>
          </a:prstGeom>
          <a:noFill/>
          <a:ln w="9525">
            <a:solidFill>
              <a:srgbClr val="990000"/>
            </a:solidFill>
            <a:miter lim="800000"/>
            <a:headEnd/>
            <a:tailEnd/>
          </a:ln>
        </p:spPr>
        <p:txBody>
          <a:bodyPr wrap="square" anchorCtr="1">
            <a:spAutoFit/>
          </a:bodyPr>
          <a:lstStyle/>
          <a:p>
            <a:pPr algn="ctr"/>
            <a:r>
              <a:rPr lang="zh-CN" altLang="en-US" sz="2800" b="1" dirty="0" smtClean="0">
                <a:solidFill>
                  <a:srgbClr val="0000CC"/>
                </a:solidFill>
                <a:latin typeface="黑体" pitchFamily="49" charset="-122"/>
                <a:ea typeface="黑体" pitchFamily="49" charset="-122"/>
              </a:rPr>
              <a:t>计算机</a:t>
            </a:r>
            <a:endParaRPr lang="en-US" altLang="zh-CN" sz="2800" b="1" dirty="0" smtClean="0">
              <a:solidFill>
                <a:srgbClr val="0000CC"/>
              </a:solidFill>
              <a:latin typeface="黑体" pitchFamily="49" charset="-122"/>
              <a:ea typeface="黑体" pitchFamily="49" charset="-122"/>
            </a:endParaRPr>
          </a:p>
          <a:p>
            <a:pPr algn="ctr"/>
            <a:r>
              <a:rPr lang="zh-CN" altLang="en-US" sz="2800" b="1" dirty="0" smtClean="0">
                <a:solidFill>
                  <a:srgbClr val="0000CC"/>
                </a:solidFill>
                <a:latin typeface="黑体" pitchFamily="49" charset="-122"/>
                <a:ea typeface="黑体" pitchFamily="49" charset="-122"/>
              </a:rPr>
              <a:t>求解</a:t>
            </a:r>
            <a:endParaRPr lang="zh-CN" altLang="en-US" sz="2800" b="1" dirty="0">
              <a:solidFill>
                <a:srgbClr val="0000CC"/>
              </a:solidFill>
              <a:latin typeface="黑体" pitchFamily="49" charset="-122"/>
              <a:ea typeface="黑体" pitchFamily="49" charset="-122"/>
            </a:endParaRPr>
          </a:p>
        </p:txBody>
      </p:sp>
      <p:sp>
        <p:nvSpPr>
          <p:cNvPr id="19464" name="AutoShape 14"/>
          <p:cNvSpPr>
            <a:spLocks noChangeArrowheads="1"/>
          </p:cNvSpPr>
          <p:nvPr/>
        </p:nvSpPr>
        <p:spPr bwMode="auto">
          <a:xfrm>
            <a:off x="1409424" y="2417917"/>
            <a:ext cx="1589531" cy="504825"/>
          </a:xfrm>
          <a:prstGeom prst="rightArrow">
            <a:avLst>
              <a:gd name="adj1" fmla="val 50000"/>
              <a:gd name="adj2" fmla="val 39230"/>
            </a:avLst>
          </a:prstGeom>
          <a:solidFill>
            <a:schemeClr val="accent1"/>
          </a:solidFill>
          <a:ln w="9525">
            <a:solidFill>
              <a:schemeClr val="tx1"/>
            </a:solidFill>
            <a:miter lim="800000"/>
            <a:headEnd/>
            <a:tailEnd/>
          </a:ln>
        </p:spPr>
        <p:txBody>
          <a:bodyPr wrap="none" anchor="ctr"/>
          <a:lstStyle/>
          <a:p>
            <a:endParaRPr lang="zh-CN" altLang="en-US"/>
          </a:p>
        </p:txBody>
      </p:sp>
      <p:sp>
        <p:nvSpPr>
          <p:cNvPr id="19465" name="AutoShape 15"/>
          <p:cNvSpPr>
            <a:spLocks noChangeArrowheads="1"/>
          </p:cNvSpPr>
          <p:nvPr/>
        </p:nvSpPr>
        <p:spPr bwMode="auto">
          <a:xfrm>
            <a:off x="3072785" y="5081828"/>
            <a:ext cx="792162" cy="431800"/>
          </a:xfrm>
          <a:prstGeom prst="rightArrow">
            <a:avLst>
              <a:gd name="adj1" fmla="val 50000"/>
              <a:gd name="adj2" fmla="val 45864"/>
            </a:avLst>
          </a:prstGeom>
          <a:solidFill>
            <a:schemeClr val="accent1"/>
          </a:solidFill>
          <a:ln w="9525">
            <a:solidFill>
              <a:schemeClr val="tx1"/>
            </a:solidFill>
            <a:miter lim="800000"/>
            <a:headEnd/>
            <a:tailEnd/>
          </a:ln>
        </p:spPr>
        <p:txBody>
          <a:bodyPr wrap="none" anchor="ctr"/>
          <a:lstStyle/>
          <a:p>
            <a:endParaRPr lang="zh-CN" altLang="en-US"/>
          </a:p>
        </p:txBody>
      </p:sp>
      <p:sp>
        <p:nvSpPr>
          <p:cNvPr id="19466" name="AutoShape 16"/>
          <p:cNvSpPr>
            <a:spLocks noChangeArrowheads="1"/>
          </p:cNvSpPr>
          <p:nvPr/>
        </p:nvSpPr>
        <p:spPr bwMode="auto">
          <a:xfrm>
            <a:off x="5558615" y="5107228"/>
            <a:ext cx="792162" cy="431800"/>
          </a:xfrm>
          <a:prstGeom prst="rightArrow">
            <a:avLst>
              <a:gd name="adj1" fmla="val 50000"/>
              <a:gd name="adj2" fmla="val 45864"/>
            </a:avLst>
          </a:prstGeom>
          <a:solidFill>
            <a:schemeClr val="accent1"/>
          </a:solidFill>
          <a:ln w="9525">
            <a:solidFill>
              <a:schemeClr val="tx1"/>
            </a:solidFill>
            <a:miter lim="800000"/>
            <a:headEnd/>
            <a:tailEnd/>
          </a:ln>
        </p:spPr>
        <p:txBody>
          <a:bodyPr wrap="none" anchor="ctr"/>
          <a:lstStyle/>
          <a:p>
            <a:endParaRPr lang="zh-CN" altLang="en-US"/>
          </a:p>
        </p:txBody>
      </p:sp>
      <p:sp>
        <p:nvSpPr>
          <p:cNvPr id="19467" name="AutoShape 17"/>
          <p:cNvSpPr>
            <a:spLocks noChangeArrowheads="1"/>
          </p:cNvSpPr>
          <p:nvPr/>
        </p:nvSpPr>
        <p:spPr bwMode="auto">
          <a:xfrm>
            <a:off x="3557965" y="3234773"/>
            <a:ext cx="504825" cy="1058323"/>
          </a:xfrm>
          <a:prstGeom prst="downArrow">
            <a:avLst>
              <a:gd name="adj1" fmla="val 50000"/>
              <a:gd name="adj2" fmla="val 35692"/>
            </a:avLst>
          </a:prstGeom>
          <a:solidFill>
            <a:schemeClr val="accent1"/>
          </a:solidFill>
          <a:ln w="9525">
            <a:solidFill>
              <a:schemeClr val="tx1"/>
            </a:solidFill>
            <a:miter lim="800000"/>
            <a:headEnd/>
            <a:tailEnd/>
          </a:ln>
        </p:spPr>
        <p:txBody>
          <a:bodyPr wrap="none" anchor="ctr"/>
          <a:lstStyle/>
          <a:p>
            <a:endParaRPr lang="zh-CN" altLang="en-US"/>
          </a:p>
        </p:txBody>
      </p:sp>
      <p:sp>
        <p:nvSpPr>
          <p:cNvPr id="2" name="直角上箭头 1"/>
          <p:cNvSpPr/>
          <p:nvPr/>
        </p:nvSpPr>
        <p:spPr bwMode="auto">
          <a:xfrm rot="16200000">
            <a:off x="5127609" y="1820702"/>
            <a:ext cx="1796535" cy="2852889"/>
          </a:xfrm>
          <a:prstGeom prst="bentUpArrow">
            <a:avLst>
              <a:gd name="adj1" fmla="val 16857"/>
              <a:gd name="adj2" fmla="val 20299"/>
              <a:gd name="adj3" fmla="val 29229"/>
            </a:avLst>
          </a:prstGeom>
          <a:solidFill>
            <a:schemeClr val="accent2"/>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1" i="0" u="none" strike="noStrike" normalizeH="0" baseline="0" smtClean="0">
              <a:ln w="22225">
                <a:solidFill>
                  <a:schemeClr val="accent2"/>
                </a:solidFill>
                <a:prstDash val="solid"/>
              </a:ln>
              <a:solidFill>
                <a:schemeClr val="accent2">
                  <a:lumMod val="40000"/>
                  <a:lumOff val="60000"/>
                </a:schemeClr>
              </a:solidFill>
              <a:latin typeface="Times New Roman" panose="02020603050405020304" pitchFamily="18" charset="0"/>
              <a:ea typeface="宋体" panose="02010600030101010101" pitchFamily="2" charset="-122"/>
            </a:endParaRPr>
          </a:p>
        </p:txBody>
      </p:sp>
      <p:sp>
        <p:nvSpPr>
          <p:cNvPr id="3" name="矩形 2"/>
          <p:cNvSpPr/>
          <p:nvPr/>
        </p:nvSpPr>
        <p:spPr>
          <a:xfrm>
            <a:off x="1361669" y="2151627"/>
            <a:ext cx="1529604" cy="400110"/>
          </a:xfrm>
          <a:prstGeom prst="rect">
            <a:avLst/>
          </a:prstGeom>
        </p:spPr>
        <p:txBody>
          <a:bodyPr wrap="square">
            <a:spAutoFit/>
          </a:bodyPr>
          <a:lstStyle/>
          <a:p>
            <a:pPr algn="ctr"/>
            <a:r>
              <a:rPr lang="zh-CN" altLang="en-US" sz="2000" b="1" dirty="0" smtClean="0">
                <a:latin typeface="黑体" pitchFamily="49" charset="-122"/>
                <a:ea typeface="黑体" pitchFamily="49" charset="-122"/>
              </a:rPr>
              <a:t>抽象简化</a:t>
            </a:r>
            <a:endParaRPr lang="zh-CN" altLang="en-US" sz="2000" b="1" dirty="0">
              <a:latin typeface="黑体" pitchFamily="49" charset="-122"/>
              <a:ea typeface="黑体" pitchFamily="49" charset="-122"/>
            </a:endParaRPr>
          </a:p>
        </p:txBody>
      </p:sp>
      <p:sp>
        <p:nvSpPr>
          <p:cNvPr id="16" name="矩形 15"/>
          <p:cNvSpPr/>
          <p:nvPr/>
        </p:nvSpPr>
        <p:spPr>
          <a:xfrm>
            <a:off x="2688716" y="3464538"/>
            <a:ext cx="2243324" cy="400110"/>
          </a:xfrm>
          <a:prstGeom prst="rect">
            <a:avLst/>
          </a:prstGeom>
        </p:spPr>
        <p:txBody>
          <a:bodyPr wrap="square">
            <a:spAutoFit/>
          </a:bodyPr>
          <a:lstStyle/>
          <a:p>
            <a:pPr algn="ctr"/>
            <a:r>
              <a:rPr lang="zh-CN" altLang="en-US" sz="2000" b="1" dirty="0" smtClean="0">
                <a:latin typeface="黑体" pitchFamily="49" charset="-122"/>
                <a:ea typeface="黑体" pitchFamily="49" charset="-122"/>
              </a:rPr>
              <a:t>数值   计算</a:t>
            </a:r>
            <a:endParaRPr lang="zh-CN" altLang="en-US" sz="2000" b="1" dirty="0">
              <a:latin typeface="黑体" pitchFamily="49" charset="-122"/>
              <a:ea typeface="黑体" pitchFamily="49" charset="-122"/>
            </a:endParaRPr>
          </a:p>
        </p:txBody>
      </p:sp>
      <p:sp>
        <p:nvSpPr>
          <p:cNvPr id="17" name="矩形 16"/>
          <p:cNvSpPr/>
          <p:nvPr/>
        </p:nvSpPr>
        <p:spPr>
          <a:xfrm>
            <a:off x="5025848" y="2159543"/>
            <a:ext cx="2243324" cy="400110"/>
          </a:xfrm>
          <a:prstGeom prst="rect">
            <a:avLst/>
          </a:prstGeom>
        </p:spPr>
        <p:txBody>
          <a:bodyPr wrap="square">
            <a:spAutoFit/>
          </a:bodyPr>
          <a:lstStyle/>
          <a:p>
            <a:pPr algn="ctr"/>
            <a:r>
              <a:rPr lang="zh-CN" altLang="en-US" sz="2000" b="1" dirty="0" smtClean="0">
                <a:latin typeface="黑体" pitchFamily="49" charset="-122"/>
                <a:ea typeface="黑体" pitchFamily="49" charset="-122"/>
              </a:rPr>
              <a:t>修正改进</a:t>
            </a:r>
            <a:endParaRPr lang="zh-CN" altLang="en-US" sz="2000" b="1" dirty="0">
              <a:latin typeface="黑体" pitchFamily="49" charset="-122"/>
              <a:ea typeface="黑体" pitchFamily="49" charset="-122"/>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56749"/>
                                        </p:tgtEl>
                                        <p:attrNameLst>
                                          <p:attrName>style.visibility</p:attrName>
                                        </p:attrNameLst>
                                      </p:cBhvr>
                                      <p:to>
                                        <p:strVal val="visible"/>
                                      </p:to>
                                    </p:set>
                                    <p:animEffect transition="in" filter="box(in)">
                                      <p:cBhvr>
                                        <p:cTn id="7" dur="500"/>
                                        <p:tgtEl>
                                          <p:spTgt spid="7567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674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95288" y="260350"/>
            <a:ext cx="4860925" cy="701675"/>
          </a:xfrm>
        </p:spPr>
        <p:txBody>
          <a:bodyPr>
            <a:spAutoFit/>
          </a:bodyPr>
          <a:lstStyle/>
          <a:p>
            <a:pPr eaLnBrk="1" hangingPunct="1">
              <a:buClr>
                <a:schemeClr val="hlink"/>
              </a:buClr>
              <a:buFont typeface="Wingdings" pitchFamily="2" charset="2"/>
              <a:buNone/>
            </a:pPr>
            <a:r>
              <a:rPr lang="zh-CN" altLang="en-US" sz="4000" dirty="0" smtClean="0">
                <a:solidFill>
                  <a:srgbClr val="006600"/>
                </a:solidFill>
                <a:latin typeface="宋体" charset="-122"/>
              </a:rPr>
              <a:t>应用举例</a:t>
            </a:r>
          </a:p>
        </p:txBody>
      </p:sp>
      <p:sp>
        <p:nvSpPr>
          <p:cNvPr id="20482" name="Text Box 3"/>
          <p:cNvSpPr txBox="1">
            <a:spLocks noChangeArrowheads="1"/>
          </p:cNvSpPr>
          <p:nvPr/>
        </p:nvSpPr>
        <p:spPr bwMode="auto">
          <a:xfrm>
            <a:off x="251520" y="1118040"/>
            <a:ext cx="2664296" cy="566309"/>
          </a:xfrm>
          <a:prstGeom prst="rect">
            <a:avLst/>
          </a:prstGeom>
          <a:noFill/>
          <a:ln w="9525">
            <a:noFill/>
            <a:miter lim="800000"/>
            <a:headEnd/>
            <a:tailEnd/>
          </a:ln>
        </p:spPr>
        <p:txBody>
          <a:bodyPr wrap="square">
            <a:spAutoFit/>
          </a:bodyPr>
          <a:lstStyle/>
          <a:p>
            <a:pPr>
              <a:lnSpc>
                <a:spcPct val="110000"/>
              </a:lnSpc>
            </a:pPr>
            <a:r>
              <a:rPr kumimoji="0" lang="zh-CN" altLang="en-US" sz="2800" b="1" dirty="0">
                <a:solidFill>
                  <a:srgbClr val="0000CC"/>
                </a:solidFill>
                <a:latin typeface="黑体" pitchFamily="49" charset="-122"/>
                <a:ea typeface="黑体" pitchFamily="49" charset="-122"/>
              </a:rPr>
              <a:t>例</a:t>
            </a:r>
            <a:r>
              <a:rPr kumimoji="0" lang="zh-CN" altLang="en-US" sz="2800" b="1" dirty="0" smtClean="0">
                <a:solidFill>
                  <a:srgbClr val="0000CC"/>
                </a:solidFill>
                <a:latin typeface="黑体" pitchFamily="49" charset="-122"/>
                <a:ea typeface="黑体" pitchFamily="49" charset="-122"/>
              </a:rPr>
              <a:t>：数值积分</a:t>
            </a:r>
            <a:endParaRPr kumimoji="0" lang="en-US" altLang="zh-CN" sz="2800" b="1" dirty="0">
              <a:solidFill>
                <a:srgbClr val="0000CC"/>
              </a:solidFill>
              <a:latin typeface="黑体" pitchFamily="49" charset="-122"/>
              <a:ea typeface="黑体" pitchFamily="49" charset="-122"/>
            </a:endParaRPr>
          </a:p>
        </p:txBody>
      </p:sp>
      <p:sp>
        <p:nvSpPr>
          <p:cNvPr id="20483" name="Rectangle 4"/>
          <p:cNvSpPr>
            <a:spLocks noChangeArrowheads="1"/>
          </p:cNvSpPr>
          <p:nvPr/>
        </p:nvSpPr>
        <p:spPr bwMode="auto">
          <a:xfrm>
            <a:off x="810799" y="1714156"/>
            <a:ext cx="6048375" cy="465448"/>
          </a:xfrm>
          <a:prstGeom prst="rect">
            <a:avLst/>
          </a:prstGeom>
          <a:noFill/>
          <a:ln w="9525">
            <a:noFill/>
            <a:miter lim="800000"/>
            <a:headEnd/>
            <a:tailEnd/>
          </a:ln>
        </p:spPr>
        <p:txBody>
          <a:bodyPr>
            <a:spAutoFit/>
          </a:bodyPr>
          <a:lstStyle/>
          <a:p>
            <a:pPr>
              <a:lnSpc>
                <a:spcPct val="110000"/>
              </a:lnSpc>
            </a:pPr>
            <a:r>
              <a:rPr lang="zh-CN" altLang="en-US" b="1" dirty="0">
                <a:ea typeface="黑体" pitchFamily="49" charset="-122"/>
              </a:rPr>
              <a:t>铝制波纹瓦的长度问题</a:t>
            </a:r>
          </a:p>
        </p:txBody>
      </p:sp>
      <p:pic>
        <p:nvPicPr>
          <p:cNvPr id="9" name="Picture 5"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1899" y="1142228"/>
            <a:ext cx="4535612" cy="130131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4"/>
          <p:cNvSpPr>
            <a:spLocks noChangeArrowheads="1"/>
          </p:cNvSpPr>
          <p:nvPr/>
        </p:nvSpPr>
        <p:spPr bwMode="auto">
          <a:xfrm>
            <a:off x="743011" y="2511128"/>
            <a:ext cx="8064500" cy="1366528"/>
          </a:xfrm>
          <a:prstGeom prst="rect">
            <a:avLst/>
          </a:prstGeom>
          <a:ln>
            <a:solidFill>
              <a:srgbClr val="FF0000"/>
            </a:solidFill>
          </a:ln>
        </p:spPr>
        <p:style>
          <a:lnRef idx="2">
            <a:schemeClr val="accent5"/>
          </a:lnRef>
          <a:fillRef idx="1001">
            <a:schemeClr val="lt1"/>
          </a:fillRef>
          <a:effectRef idx="0">
            <a:schemeClr val="accent5"/>
          </a:effectRef>
          <a:fontRef idx="minor">
            <a:schemeClr val="dk1"/>
          </a:fontRef>
        </p:style>
        <p:txBody>
          <a:bodyPr>
            <a:spAutoFit/>
          </a:bodyPr>
          <a:lstStyle/>
          <a:p>
            <a:pPr>
              <a:lnSpc>
                <a:spcPct val="115000"/>
              </a:lnSpc>
              <a:spcBef>
                <a:spcPct val="20000"/>
              </a:spcBef>
              <a:buClr>
                <a:schemeClr val="hlink"/>
              </a:buClr>
            </a:pPr>
            <a:r>
              <a:rPr lang="zh-CN" altLang="en-US" b="1" dirty="0" smtClean="0">
                <a:latin typeface="Times New Roman" panose="02020603050405020304" pitchFamily="18" charset="0"/>
                <a:ea typeface="黑体" panose="02010609060101010101" pitchFamily="49" charset="-122"/>
              </a:rPr>
              <a:t>假设要求</a:t>
            </a:r>
            <a:r>
              <a:rPr lang="zh-CN" altLang="en-US" b="1" dirty="0">
                <a:latin typeface="Times New Roman" panose="02020603050405020304" pitchFamily="18" charset="0"/>
                <a:ea typeface="黑体" panose="02010609060101010101" pitchFamily="49" charset="-122"/>
              </a:rPr>
              <a:t>波纹瓦长 </a:t>
            </a:r>
            <a:r>
              <a:rPr lang="en-US" altLang="zh-CN" b="1" dirty="0">
                <a:solidFill>
                  <a:srgbClr val="0033CC"/>
                </a:solidFill>
                <a:latin typeface="Times New Roman" panose="02020603050405020304" pitchFamily="18" charset="0"/>
                <a:ea typeface="黑体" panose="02010609060101010101" pitchFamily="49" charset="-122"/>
              </a:rPr>
              <a:t>48 </a:t>
            </a:r>
            <a:r>
              <a:rPr lang="zh-CN" altLang="en-US" b="1" dirty="0">
                <a:solidFill>
                  <a:srgbClr val="0033CC"/>
                </a:solidFill>
                <a:latin typeface="Times New Roman" panose="02020603050405020304" pitchFamily="18" charset="0"/>
                <a:ea typeface="黑体" panose="02010609060101010101" pitchFamily="49" charset="-122"/>
              </a:rPr>
              <a:t>英寸</a:t>
            </a:r>
            <a:r>
              <a:rPr lang="zh-CN" altLang="en-US" b="1" dirty="0">
                <a:latin typeface="Times New Roman" panose="02020603050405020304" pitchFamily="18" charset="0"/>
                <a:ea typeface="黑体" panose="02010609060101010101" pitchFamily="49" charset="-122"/>
              </a:rPr>
              <a:t>，每个波纹的高度</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从中心线</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为 </a:t>
            </a:r>
            <a:r>
              <a:rPr lang="en-US" altLang="zh-CN" b="1" dirty="0">
                <a:solidFill>
                  <a:srgbClr val="0033CC"/>
                </a:solidFill>
                <a:latin typeface="Times New Roman" panose="02020603050405020304" pitchFamily="18" charset="0"/>
                <a:ea typeface="黑体" panose="02010609060101010101" pitchFamily="49" charset="-122"/>
              </a:rPr>
              <a:t>1 </a:t>
            </a:r>
            <a:r>
              <a:rPr lang="zh-CN" altLang="en-US" b="1" dirty="0">
                <a:solidFill>
                  <a:srgbClr val="0033CC"/>
                </a:solidFill>
                <a:latin typeface="Times New Roman" panose="02020603050405020304" pitchFamily="18" charset="0"/>
                <a:ea typeface="黑体" panose="02010609060101010101" pitchFamily="49" charset="-122"/>
              </a:rPr>
              <a:t>英寸</a:t>
            </a:r>
            <a:r>
              <a:rPr lang="zh-CN" altLang="en-US" b="1" dirty="0">
                <a:latin typeface="Times New Roman" panose="02020603050405020304" pitchFamily="18" charset="0"/>
                <a:ea typeface="黑体" panose="02010609060101010101" pitchFamily="49" charset="-122"/>
              </a:rPr>
              <a:t>，且波纹是以近似 </a:t>
            </a:r>
            <a:r>
              <a:rPr lang="en-US" altLang="zh-CN" b="1" dirty="0">
                <a:latin typeface="Times New Roman" panose="02020603050405020304" pitchFamily="18" charset="0"/>
                <a:ea typeface="黑体" panose="02010609060101010101" pitchFamily="49" charset="-122"/>
              </a:rPr>
              <a:t>2</a:t>
            </a:r>
            <a:r>
              <a:rPr lang="en-US" altLang="zh-CN" b="1" dirty="0">
                <a:latin typeface="Times New Roman" panose="02020603050405020304" pitchFamily="18" charset="0"/>
                <a:ea typeface="黑体" panose="02010609060101010101" pitchFamily="49" charset="-122"/>
                <a:sym typeface="Symbol" panose="05050102010706020507" pitchFamily="18" charset="2"/>
              </a:rPr>
              <a:t></a:t>
            </a:r>
            <a:r>
              <a:rPr lang="en-US" altLang="zh-CN" b="1" i="1" dirty="0">
                <a:latin typeface="Times New Roman" panose="02020603050405020304" pitchFamily="18" charset="0"/>
                <a:ea typeface="黑体" panose="02010609060101010101" pitchFamily="49" charset="-122"/>
                <a:sym typeface="Symbol" panose="05050102010706020507" pitchFamily="18" charset="2"/>
              </a:rPr>
              <a:t> </a:t>
            </a:r>
            <a:r>
              <a:rPr lang="zh-CN" altLang="en-US" b="1" dirty="0">
                <a:latin typeface="Times New Roman" panose="02020603050405020304" pitchFamily="18" charset="0"/>
                <a:ea typeface="黑体" panose="02010609060101010101" pitchFamily="49" charset="-122"/>
              </a:rPr>
              <a:t>英寸为一个周期的</a:t>
            </a:r>
            <a:r>
              <a:rPr lang="zh-CN" altLang="en-US" b="1" dirty="0">
                <a:solidFill>
                  <a:srgbClr val="0000FF"/>
                </a:solidFill>
                <a:latin typeface="Times New Roman" panose="02020603050405020304" pitchFamily="18" charset="0"/>
                <a:ea typeface="黑体" panose="02010609060101010101" pitchFamily="49" charset="-122"/>
              </a:rPr>
              <a:t>正弦</a:t>
            </a:r>
            <a:r>
              <a:rPr lang="zh-CN" altLang="en-US" b="1" dirty="0" smtClean="0">
                <a:latin typeface="Times New Roman" panose="02020603050405020304" pitchFamily="18" charset="0"/>
                <a:ea typeface="黑体" panose="02010609060101010101" pitchFamily="49" charset="-122"/>
              </a:rPr>
              <a:t>函数 </a:t>
            </a:r>
            <a:r>
              <a:rPr lang="en-US" altLang="zh-CN" b="1" dirty="0" smtClean="0">
                <a:latin typeface="Times New Roman" panose="02020603050405020304" pitchFamily="18" charset="0"/>
                <a:ea typeface="黑体" panose="02010609060101010101" pitchFamily="49" charset="-122"/>
              </a:rPr>
              <a:t/>
            </a:r>
            <a:br>
              <a:rPr lang="en-US" altLang="zh-CN" b="1" dirty="0" smtClean="0">
                <a:latin typeface="Times New Roman" panose="02020603050405020304" pitchFamily="18" charset="0"/>
                <a:ea typeface="黑体" panose="02010609060101010101" pitchFamily="49" charset="-122"/>
              </a:rPr>
            </a:br>
            <a:r>
              <a:rPr lang="en-US" altLang="zh-CN" b="1" i="1" dirty="0">
                <a:solidFill>
                  <a:srgbClr val="0000CC"/>
                </a:solidFill>
                <a:latin typeface="Times New Roman" panose="02020603050405020304" pitchFamily="18" charset="0"/>
                <a:ea typeface="黑体" panose="02010609060101010101" pitchFamily="49" charset="-122"/>
              </a:rPr>
              <a:t>f </a:t>
            </a:r>
            <a:r>
              <a:rPr lang="en-US" altLang="zh-CN" b="1" dirty="0">
                <a:solidFill>
                  <a:srgbClr val="0000CC"/>
                </a:solidFill>
                <a:latin typeface="Times New Roman" panose="02020603050405020304" pitchFamily="18" charset="0"/>
                <a:ea typeface="黑体" panose="02010609060101010101" pitchFamily="49" charset="-122"/>
              </a:rPr>
              <a:t>(</a:t>
            </a:r>
            <a:r>
              <a:rPr lang="en-US" altLang="zh-CN" b="1" i="1" dirty="0">
                <a:solidFill>
                  <a:srgbClr val="0000CC"/>
                </a:solidFill>
                <a:latin typeface="Times New Roman" panose="02020603050405020304" pitchFamily="18" charset="0"/>
                <a:ea typeface="黑体" panose="02010609060101010101" pitchFamily="49" charset="-122"/>
              </a:rPr>
              <a:t>x</a:t>
            </a:r>
            <a:r>
              <a:rPr lang="en-US" altLang="zh-CN" b="1" dirty="0">
                <a:solidFill>
                  <a:srgbClr val="0000CC"/>
                </a:solidFill>
                <a:latin typeface="Times New Roman" panose="02020603050405020304" pitchFamily="18" charset="0"/>
                <a:ea typeface="黑体" panose="02010609060101010101" pitchFamily="49" charset="-122"/>
              </a:rPr>
              <a:t>) = sin </a:t>
            </a:r>
            <a:r>
              <a:rPr lang="en-US" altLang="zh-CN" b="1" i="1" dirty="0" smtClean="0">
                <a:solidFill>
                  <a:srgbClr val="0000CC"/>
                </a:solidFill>
                <a:latin typeface="Times New Roman" panose="02020603050405020304" pitchFamily="18" charset="0"/>
                <a:ea typeface="黑体" panose="02010609060101010101" pitchFamily="49" charset="-122"/>
              </a:rPr>
              <a:t>x</a:t>
            </a:r>
            <a:r>
              <a:rPr lang="zh-CN" altLang="en-US" b="1" dirty="0" smtClean="0">
                <a:solidFill>
                  <a:srgbClr val="0000CC"/>
                </a:solidFill>
                <a:latin typeface="Times New Roman" panose="02020603050405020304" pitchFamily="18" charset="0"/>
                <a:ea typeface="黑体" panose="02010609060101010101" pitchFamily="49" charset="-122"/>
              </a:rPr>
              <a:t>，</a:t>
            </a:r>
            <a:r>
              <a:rPr lang="zh-CN" altLang="en-US" b="1" dirty="0" smtClean="0">
                <a:latin typeface="Times New Roman" panose="02020603050405020304" pitchFamily="18" charset="0"/>
                <a:ea typeface="黑体" panose="02010609060101010101" pitchFamily="49" charset="-122"/>
              </a:rPr>
              <a:t>求</a:t>
            </a:r>
            <a:r>
              <a:rPr lang="zh-CN" altLang="en-US" b="1" dirty="0">
                <a:latin typeface="Times New Roman" panose="02020603050405020304" pitchFamily="18" charset="0"/>
                <a:ea typeface="黑体" panose="02010609060101010101" pitchFamily="49" charset="-122"/>
              </a:rPr>
              <a:t>制做一块波纹瓦所需铝板的长度 </a:t>
            </a:r>
            <a:r>
              <a:rPr lang="en-US" altLang="zh-CN" b="1" i="1" dirty="0">
                <a:solidFill>
                  <a:srgbClr val="0033CC"/>
                </a:solidFill>
                <a:latin typeface="Times New Roman" panose="02020603050405020304" pitchFamily="18" charset="0"/>
                <a:ea typeface="黑体" panose="02010609060101010101" pitchFamily="49" charset="-122"/>
              </a:rPr>
              <a:t>L</a:t>
            </a:r>
            <a:r>
              <a:rPr lang="zh-CN" altLang="en-US" b="1" dirty="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a:t>
            </a:r>
            <a:endParaRPr lang="zh-CN" altLang="en-US" b="1" dirty="0">
              <a:latin typeface="Times New Roman" panose="02020603050405020304" pitchFamily="18" charset="0"/>
              <a:ea typeface="黑体" panose="02010609060101010101" pitchFamily="49" charset="-122"/>
            </a:endParaRPr>
          </a:p>
        </p:txBody>
      </p:sp>
      <p:grpSp>
        <p:nvGrpSpPr>
          <p:cNvPr id="2" name="组合 1"/>
          <p:cNvGrpSpPr/>
          <p:nvPr/>
        </p:nvGrpSpPr>
        <p:grpSpPr>
          <a:xfrm>
            <a:off x="769634" y="4059919"/>
            <a:ext cx="8037877" cy="2415270"/>
            <a:chOff x="769634" y="4059919"/>
            <a:chExt cx="8037877" cy="2415270"/>
          </a:xfrm>
        </p:grpSpPr>
        <p:sp>
          <p:nvSpPr>
            <p:cNvPr id="772101" name="Text Box 5"/>
            <p:cNvSpPr txBox="1">
              <a:spLocks noChangeArrowheads="1"/>
            </p:cNvSpPr>
            <p:nvPr/>
          </p:nvSpPr>
          <p:spPr bwMode="auto">
            <a:xfrm>
              <a:off x="4835002" y="5805264"/>
              <a:ext cx="3972509" cy="669925"/>
            </a:xfrm>
            <a:prstGeom prst="rect">
              <a:avLst/>
            </a:prstGeom>
            <a:solidFill>
              <a:schemeClr val="accent1">
                <a:alpha val="50195"/>
              </a:schemeClr>
            </a:solidFill>
            <a:ln w="28575">
              <a:solidFill>
                <a:schemeClr val="hlink"/>
              </a:solidFill>
              <a:miter lim="800000"/>
              <a:headEnd/>
              <a:tailEnd/>
            </a:ln>
          </p:spPr>
          <p:txBody>
            <a:bodyPr wrap="square">
              <a:spAutoFit/>
            </a:bodyPr>
            <a:lstStyle/>
            <a:p>
              <a:pPr>
                <a:spcBef>
                  <a:spcPct val="20000"/>
                </a:spcBef>
              </a:pPr>
              <a:r>
                <a:rPr kumimoji="0" lang="zh-CN" altLang="en-US" sz="3600" b="1" dirty="0" smtClean="0">
                  <a:solidFill>
                    <a:srgbClr val="0000CC"/>
                  </a:solidFill>
                  <a:latin typeface="Arial" charset="0"/>
                  <a:ea typeface="黑体" pitchFamily="49" charset="-122"/>
                </a:rPr>
                <a:t>定积分的近似计算</a:t>
              </a:r>
              <a:endParaRPr kumimoji="0" lang="zh-CN" altLang="en-US" sz="3600" b="1" dirty="0">
                <a:solidFill>
                  <a:srgbClr val="0000CC"/>
                </a:solidFill>
                <a:latin typeface="Arial" charset="0"/>
                <a:ea typeface="黑体" pitchFamily="49" charset="-122"/>
              </a:endParaRPr>
            </a:p>
          </p:txBody>
        </p:sp>
        <p:graphicFrame>
          <p:nvGraphicFramePr>
            <p:cNvPr id="11" name="Object 5"/>
            <p:cNvGraphicFramePr>
              <a:graphicFrameLocks noChangeAspect="1"/>
            </p:cNvGraphicFramePr>
            <p:nvPr>
              <p:extLst>
                <p:ext uri="{D42A27DB-BD31-4B8C-83A1-F6EECF244321}">
                  <p14:modId xmlns:p14="http://schemas.microsoft.com/office/powerpoint/2010/main" val="1895599496"/>
                </p:ext>
              </p:extLst>
            </p:nvPr>
          </p:nvGraphicFramePr>
          <p:xfrm>
            <a:off x="769634" y="4059919"/>
            <a:ext cx="7181850" cy="804863"/>
          </p:xfrm>
          <a:graphic>
            <a:graphicData uri="http://schemas.openxmlformats.org/presentationml/2006/ole">
              <mc:AlternateContent xmlns:mc="http://schemas.openxmlformats.org/markup-compatibility/2006">
                <mc:Choice xmlns:v="urn:schemas-microsoft-com:vml" Requires="v">
                  <p:oleObj spid="_x0000_s756750" name="Equation" r:id="rId4" imgW="2946240" imgH="330120" progId="Equation.DSMT4">
                    <p:embed/>
                  </p:oleObj>
                </mc:Choice>
                <mc:Fallback>
                  <p:oleObj name="Equation" r:id="rId4" imgW="2946240" imgH="3301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34" y="4059919"/>
                          <a:ext cx="7181850"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6"/>
            <p:cNvSpPr>
              <a:spLocks noChangeArrowheads="1"/>
            </p:cNvSpPr>
            <p:nvPr/>
          </p:nvSpPr>
          <p:spPr bwMode="auto">
            <a:xfrm>
              <a:off x="769634" y="5047045"/>
              <a:ext cx="7993063" cy="492443"/>
            </a:xfrm>
            <a:prstGeom prst="rect">
              <a:avLst/>
            </a:prstGeom>
            <a:noFill/>
            <a:ln w="19050">
              <a:solidFill>
                <a:srgbClr val="00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600" b="1" dirty="0">
                  <a:solidFill>
                    <a:srgbClr val="990000"/>
                  </a:solidFill>
                  <a:latin typeface="Times New Roman" panose="02020603050405020304" pitchFamily="18" charset="0"/>
                  <a:ea typeface="黑体" panose="02010609060101010101" pitchFamily="49" charset="-122"/>
                </a:rPr>
                <a:t>上述积分为第二类椭圆积分，</a:t>
              </a:r>
              <a:r>
                <a:rPr lang="zh-CN" altLang="en-US" sz="2600" b="1" dirty="0" smtClean="0">
                  <a:solidFill>
                    <a:srgbClr val="990000"/>
                  </a:solidFill>
                  <a:latin typeface="Times New Roman" panose="02020603050405020304" pitchFamily="18" charset="0"/>
                  <a:ea typeface="黑体" panose="02010609060101010101" pitchFamily="49" charset="-122"/>
                </a:rPr>
                <a:t>无法通过解析方法计算</a:t>
              </a:r>
              <a:endParaRPr lang="zh-CN" altLang="en-US" sz="2600" b="1" dirty="0">
                <a:solidFill>
                  <a:srgbClr val="990000"/>
                </a:solidFill>
                <a:latin typeface="Times New Roman" panose="02020603050405020304" pitchFamily="18" charset="0"/>
                <a:ea typeface="黑体" panose="02010609060101010101" pitchFamily="49" charset="-122"/>
              </a:endParaRP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95288" y="260350"/>
            <a:ext cx="4860925"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应用举例</a:t>
            </a:r>
          </a:p>
        </p:txBody>
      </p:sp>
      <p:sp>
        <p:nvSpPr>
          <p:cNvPr id="20482" name="Text Box 3"/>
          <p:cNvSpPr txBox="1">
            <a:spLocks noChangeArrowheads="1"/>
          </p:cNvSpPr>
          <p:nvPr/>
        </p:nvSpPr>
        <p:spPr bwMode="auto">
          <a:xfrm>
            <a:off x="179388" y="1125538"/>
            <a:ext cx="6913562" cy="561975"/>
          </a:xfrm>
          <a:prstGeom prst="rect">
            <a:avLst/>
          </a:prstGeom>
          <a:noFill/>
          <a:ln w="9525">
            <a:noFill/>
            <a:miter lim="800000"/>
            <a:headEnd/>
            <a:tailEnd/>
          </a:ln>
        </p:spPr>
        <p:txBody>
          <a:bodyPr>
            <a:spAutoFit/>
          </a:bodyPr>
          <a:lstStyle/>
          <a:p>
            <a:pPr>
              <a:lnSpc>
                <a:spcPct val="110000"/>
              </a:lnSpc>
            </a:pPr>
            <a:r>
              <a:rPr kumimoji="0" lang="zh-CN" altLang="en-US" sz="2800" b="1" dirty="0">
                <a:solidFill>
                  <a:srgbClr val="0000CC"/>
                </a:solidFill>
                <a:latin typeface="黑体" pitchFamily="49" charset="-122"/>
                <a:ea typeface="黑体" pitchFamily="49" charset="-122"/>
              </a:rPr>
              <a:t>例：人口预测</a:t>
            </a:r>
            <a:endParaRPr kumimoji="0" lang="en-US" altLang="zh-CN" sz="2800" b="1" dirty="0">
              <a:solidFill>
                <a:srgbClr val="0000CC"/>
              </a:solidFill>
              <a:latin typeface="黑体" pitchFamily="49" charset="-122"/>
              <a:ea typeface="黑体" pitchFamily="49" charset="-122"/>
            </a:endParaRPr>
          </a:p>
        </p:txBody>
      </p:sp>
      <p:sp>
        <p:nvSpPr>
          <p:cNvPr id="20483" name="Rectangle 4"/>
          <p:cNvSpPr>
            <a:spLocks noChangeArrowheads="1"/>
          </p:cNvSpPr>
          <p:nvPr/>
        </p:nvSpPr>
        <p:spPr bwMode="auto">
          <a:xfrm>
            <a:off x="2700338" y="1196975"/>
            <a:ext cx="6048375" cy="895350"/>
          </a:xfrm>
          <a:prstGeom prst="rect">
            <a:avLst/>
          </a:prstGeom>
          <a:noFill/>
          <a:ln w="9525">
            <a:noFill/>
            <a:miter lim="800000"/>
            <a:headEnd/>
            <a:tailEnd/>
          </a:ln>
        </p:spPr>
        <p:txBody>
          <a:bodyPr>
            <a:spAutoFit/>
          </a:bodyPr>
          <a:lstStyle/>
          <a:p>
            <a:pPr>
              <a:lnSpc>
                <a:spcPct val="110000"/>
              </a:lnSpc>
            </a:pPr>
            <a:r>
              <a:rPr lang="zh-CN" altLang="en-US" b="1">
                <a:ea typeface="黑体" pitchFamily="49" charset="-122"/>
              </a:rPr>
              <a:t>表格中是我国</a:t>
            </a:r>
            <a:r>
              <a:rPr lang="en-US" altLang="zh-CN" b="1">
                <a:ea typeface="黑体" pitchFamily="49" charset="-122"/>
              </a:rPr>
              <a:t>1950</a:t>
            </a:r>
            <a:r>
              <a:rPr lang="zh-CN" altLang="en-US" b="1">
                <a:ea typeface="黑体" pitchFamily="49" charset="-122"/>
              </a:rPr>
              <a:t>年到</a:t>
            </a:r>
            <a:r>
              <a:rPr lang="en-US" altLang="zh-CN" b="1">
                <a:ea typeface="黑体" pitchFamily="49" charset="-122"/>
              </a:rPr>
              <a:t>2005</a:t>
            </a:r>
            <a:r>
              <a:rPr lang="zh-CN" altLang="en-US" b="1">
                <a:ea typeface="黑体" pitchFamily="49" charset="-122"/>
              </a:rPr>
              <a:t>年的人口数（见中国统计年鉴），试预测未来的人口数</a:t>
            </a:r>
          </a:p>
        </p:txBody>
      </p:sp>
      <p:sp>
        <p:nvSpPr>
          <p:cNvPr id="772101" name="Text Box 5"/>
          <p:cNvSpPr txBox="1">
            <a:spLocks noChangeArrowheads="1"/>
          </p:cNvSpPr>
          <p:nvPr/>
        </p:nvSpPr>
        <p:spPr bwMode="auto">
          <a:xfrm>
            <a:off x="4427538" y="5876925"/>
            <a:ext cx="4464050" cy="669925"/>
          </a:xfrm>
          <a:prstGeom prst="rect">
            <a:avLst/>
          </a:prstGeom>
          <a:solidFill>
            <a:schemeClr val="accent1">
              <a:alpha val="50195"/>
            </a:schemeClr>
          </a:solidFill>
          <a:ln w="28575">
            <a:solidFill>
              <a:schemeClr val="hlink"/>
            </a:solidFill>
            <a:miter lim="800000"/>
            <a:headEnd/>
            <a:tailEnd/>
          </a:ln>
        </p:spPr>
        <p:txBody>
          <a:bodyPr>
            <a:spAutoFit/>
          </a:bodyPr>
          <a:lstStyle/>
          <a:p>
            <a:pPr>
              <a:spcBef>
                <a:spcPct val="20000"/>
              </a:spcBef>
            </a:pPr>
            <a:r>
              <a:rPr kumimoji="0" lang="zh-CN" altLang="en-US" sz="3600" b="1">
                <a:solidFill>
                  <a:srgbClr val="0000CC"/>
                </a:solidFill>
                <a:latin typeface="Arial" charset="0"/>
                <a:ea typeface="黑体" pitchFamily="49" charset="-122"/>
              </a:rPr>
              <a:t>最小二乘与曲线拟合</a:t>
            </a:r>
          </a:p>
        </p:txBody>
      </p:sp>
      <p:pic>
        <p:nvPicPr>
          <p:cNvPr id="20485" name="Picture 6" descr="7c5fcc1b5b2671ccac6e7548"/>
          <p:cNvPicPr>
            <a:picLocks noChangeAspect="1" noChangeArrowheads="1"/>
          </p:cNvPicPr>
          <p:nvPr/>
        </p:nvPicPr>
        <p:blipFill>
          <a:blip r:embed="rId2"/>
          <a:srcRect/>
          <a:stretch>
            <a:fillRect/>
          </a:stretch>
        </p:blipFill>
        <p:spPr bwMode="auto">
          <a:xfrm>
            <a:off x="6300788" y="2565400"/>
            <a:ext cx="2700337" cy="2365375"/>
          </a:xfrm>
          <a:prstGeom prst="rect">
            <a:avLst/>
          </a:prstGeom>
          <a:noFill/>
          <a:ln w="9525">
            <a:noFill/>
            <a:miter lim="800000"/>
            <a:headEnd/>
            <a:tailEnd/>
          </a:ln>
        </p:spPr>
      </p:pic>
      <p:graphicFrame>
        <p:nvGraphicFramePr>
          <p:cNvPr id="772103" name="Group 7"/>
          <p:cNvGraphicFramePr>
            <a:graphicFrameLocks noGrp="1"/>
          </p:cNvGraphicFramePr>
          <p:nvPr/>
        </p:nvGraphicFramePr>
        <p:xfrm>
          <a:off x="395288" y="1844675"/>
          <a:ext cx="2303462" cy="4759329"/>
        </p:xfrm>
        <a:graphic>
          <a:graphicData uri="http://schemas.openxmlformats.org/drawingml/2006/table">
            <a:tbl>
              <a:tblPr/>
              <a:tblGrid>
                <a:gridCol w="1008062"/>
                <a:gridCol w="1295400"/>
              </a:tblGrid>
              <a:tr h="390525">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zh-CN" altLang="en-US" sz="2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年份</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zh-CN" altLang="en-US" sz="2000" b="1" i="0" u="none" strike="noStrike" cap="none" normalizeH="0" baseline="0" smtClean="0">
                          <a:ln>
                            <a:noFill/>
                          </a:ln>
                          <a:solidFill>
                            <a:srgbClr val="0000CC"/>
                          </a:solidFill>
                          <a:effectLst/>
                          <a:latin typeface="Times New Roman" panose="02020603050405020304" pitchFamily="18" charset="0"/>
                          <a:ea typeface="黑体" panose="02010609060101010101" pitchFamily="49" charset="-122"/>
                        </a:rPr>
                        <a:t>人口</a:t>
                      </a:r>
                      <a:r>
                        <a:rPr kumimoji="1" lang="en-US" altLang="zh-CN" sz="2000" b="1" i="0" u="none" strike="noStrike" cap="none" normalizeH="0" baseline="0" smtClean="0">
                          <a:ln>
                            <a:noFill/>
                          </a:ln>
                          <a:solidFill>
                            <a:srgbClr val="0000CC"/>
                          </a:solidFill>
                          <a:effectLst/>
                          <a:latin typeface="Times New Roman" panose="02020603050405020304" pitchFamily="18" charset="0"/>
                          <a:ea typeface="黑体" panose="02010609060101010101" pitchFamily="49" charset="-122"/>
                        </a:rPr>
                        <a:t>(</a:t>
                      </a:r>
                      <a:r>
                        <a:rPr kumimoji="1" lang="zh-CN" altLang="en-US" sz="2000" b="1" i="0" u="none" strike="noStrike" cap="none" normalizeH="0" baseline="0" smtClean="0">
                          <a:ln>
                            <a:noFill/>
                          </a:ln>
                          <a:solidFill>
                            <a:srgbClr val="0000CC"/>
                          </a:solidFill>
                          <a:effectLst/>
                          <a:latin typeface="Times New Roman" panose="02020603050405020304" pitchFamily="18" charset="0"/>
                          <a:ea typeface="黑体" panose="02010609060101010101" pitchFamily="49" charset="-122"/>
                        </a:rPr>
                        <a:t>万</a:t>
                      </a:r>
                      <a:r>
                        <a:rPr kumimoji="1" lang="en-US" altLang="zh-CN" sz="2000" b="1" i="0" u="none" strike="noStrike" cap="none" normalizeH="0" baseline="0" smtClean="0">
                          <a:ln>
                            <a:noFill/>
                          </a:ln>
                          <a:solidFill>
                            <a:srgbClr val="0000CC"/>
                          </a:solidFill>
                          <a:effectLst/>
                          <a:latin typeface="Times New Roman" panose="02020603050405020304" pitchFamily="18" charset="0"/>
                          <a:ea typeface="黑体" panose="02010609060101010101" pitchFamily="49" charset="-122"/>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3538">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1950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55196</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3538">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1955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61465</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5125">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1960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66207</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3538">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1965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72538</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3538">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82992</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5125">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1975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92420</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3538">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1980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98705</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5125">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1985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105851</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3538">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1990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11433</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3538">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1995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121121</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5125">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2000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126743</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3538">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2005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80000"/>
                        </a:lnSpc>
                        <a:spcBef>
                          <a:spcPct val="0"/>
                        </a:spcBef>
                        <a:spcAft>
                          <a:spcPct val="0"/>
                        </a:spcAft>
                        <a:buClr>
                          <a:schemeClr val="folHlink"/>
                        </a:buClr>
                        <a:buSzPct val="60000"/>
                        <a:buFont typeface="Wingdings" panose="05000000000000000000" pitchFamily="2" charset="2"/>
                        <a:buNone/>
                        <a:tabLst/>
                      </a:pPr>
                      <a:r>
                        <a:rPr kumimoji="1" lang="en-US" altLang="zh-CN" sz="2000" b="1" i="0" u="none" strike="noStrike" cap="none" normalizeH="0" baseline="0" smtClean="0">
                          <a:ln>
                            <a:noFill/>
                          </a:ln>
                          <a:solidFill>
                            <a:srgbClr val="0000CC"/>
                          </a:solidFill>
                          <a:effectLst/>
                          <a:latin typeface="Times New Roman" panose="02020603050405020304" pitchFamily="18" charset="0"/>
                          <a:ea typeface="宋体" panose="02010600030101010101" pitchFamily="2" charset="-122"/>
                        </a:rPr>
                        <a:t>130756</a:t>
                      </a:r>
                    </a:p>
                  </a:txBody>
                  <a:tcPr marL="54000" marR="54000" marT="46800" marB="4680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pic>
        <p:nvPicPr>
          <p:cNvPr id="772147" name="Picture 51"/>
          <p:cNvPicPr>
            <a:picLocks noChangeAspect="1" noChangeArrowheads="1"/>
          </p:cNvPicPr>
          <p:nvPr/>
        </p:nvPicPr>
        <p:blipFill>
          <a:blip r:embed="rId3"/>
          <a:srcRect/>
          <a:stretch>
            <a:fillRect/>
          </a:stretch>
        </p:blipFill>
        <p:spPr bwMode="auto">
          <a:xfrm>
            <a:off x="2700338" y="2492375"/>
            <a:ext cx="3527425" cy="2646363"/>
          </a:xfrm>
          <a:prstGeom prst="rect">
            <a:avLst/>
          </a:prstGeom>
          <a:noFill/>
          <a:ln w="9525">
            <a:noFill/>
            <a:miter lim="800000"/>
            <a:headEnd/>
            <a:tailEnd/>
          </a:ln>
        </p:spPr>
      </p:pic>
    </p:spTree>
    <p:extLst>
      <p:ext uri="{BB962C8B-B14F-4D97-AF65-F5344CB8AC3E}">
        <p14:creationId xmlns:p14="http://schemas.microsoft.com/office/powerpoint/2010/main" val="455061702"/>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72101"/>
                                        </p:tgtEl>
                                        <p:attrNameLst>
                                          <p:attrName>style.visibility</p:attrName>
                                        </p:attrNameLst>
                                      </p:cBhvr>
                                      <p:to>
                                        <p:strVal val="visible"/>
                                      </p:to>
                                    </p:set>
                                    <p:animEffect transition="in" filter="slide(fromBottom)">
                                      <p:cBhvr>
                                        <p:cTn id="7" dur="500"/>
                                        <p:tgtEl>
                                          <p:spTgt spid="772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210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395288" y="260350"/>
            <a:ext cx="4860925"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应用举例</a:t>
            </a:r>
          </a:p>
        </p:txBody>
      </p:sp>
      <p:sp>
        <p:nvSpPr>
          <p:cNvPr id="773123" name="Text Box 3"/>
          <p:cNvSpPr txBox="1">
            <a:spLocks noChangeArrowheads="1"/>
          </p:cNvSpPr>
          <p:nvPr/>
        </p:nvSpPr>
        <p:spPr bwMode="auto">
          <a:xfrm>
            <a:off x="611560" y="5805264"/>
            <a:ext cx="3529012" cy="669925"/>
          </a:xfrm>
          <a:prstGeom prst="rect">
            <a:avLst/>
          </a:prstGeom>
          <a:solidFill>
            <a:schemeClr val="accent1">
              <a:alpha val="50195"/>
            </a:schemeClr>
          </a:solidFill>
          <a:ln w="28575">
            <a:solidFill>
              <a:schemeClr val="hlink"/>
            </a:solidFill>
            <a:miter lim="800000"/>
            <a:headEnd/>
            <a:tailEnd/>
          </a:ln>
        </p:spPr>
        <p:txBody>
          <a:bodyPr>
            <a:spAutoFit/>
          </a:bodyPr>
          <a:lstStyle/>
          <a:p>
            <a:pPr>
              <a:spcBef>
                <a:spcPct val="20000"/>
              </a:spcBef>
            </a:pPr>
            <a:r>
              <a:rPr kumimoji="0" lang="zh-CN" altLang="en-US" sz="3600" b="1">
                <a:solidFill>
                  <a:srgbClr val="0000CC"/>
                </a:solidFill>
                <a:latin typeface="Arial" charset="0"/>
                <a:ea typeface="黑体" pitchFamily="49" charset="-122"/>
              </a:rPr>
              <a:t>矩阵特征值计算</a:t>
            </a:r>
          </a:p>
        </p:txBody>
      </p:sp>
      <p:sp>
        <p:nvSpPr>
          <p:cNvPr id="21507" name="Text Box 4"/>
          <p:cNvSpPr txBox="1">
            <a:spLocks noChangeArrowheads="1"/>
          </p:cNvSpPr>
          <p:nvPr/>
        </p:nvSpPr>
        <p:spPr bwMode="auto">
          <a:xfrm>
            <a:off x="250825" y="1196975"/>
            <a:ext cx="4681538" cy="561975"/>
          </a:xfrm>
          <a:prstGeom prst="rect">
            <a:avLst/>
          </a:prstGeom>
          <a:noFill/>
          <a:ln w="9525">
            <a:noFill/>
            <a:miter lim="800000"/>
            <a:headEnd/>
            <a:tailEnd/>
          </a:ln>
        </p:spPr>
        <p:txBody>
          <a:bodyPr>
            <a:spAutoFit/>
          </a:bodyPr>
          <a:lstStyle/>
          <a:p>
            <a:pPr>
              <a:lnSpc>
                <a:spcPct val="110000"/>
              </a:lnSpc>
            </a:pPr>
            <a:r>
              <a:rPr kumimoji="0" lang="zh-CN" altLang="en-US" sz="2800" b="1" dirty="0">
                <a:solidFill>
                  <a:srgbClr val="0000CC"/>
                </a:solidFill>
                <a:ea typeface="黑体" pitchFamily="49" charset="-122"/>
              </a:rPr>
              <a:t>例：G</a:t>
            </a:r>
            <a:r>
              <a:rPr kumimoji="0" lang="en-US" altLang="zh-CN" sz="2800" b="1" dirty="0" err="1">
                <a:solidFill>
                  <a:srgbClr val="0000CC"/>
                </a:solidFill>
                <a:ea typeface="黑体" pitchFamily="49" charset="-122"/>
              </a:rPr>
              <a:t>oogle</a:t>
            </a:r>
            <a:r>
              <a:rPr kumimoji="0" lang="en-US" altLang="zh-CN" sz="2800" b="1" dirty="0">
                <a:solidFill>
                  <a:srgbClr val="0000CC"/>
                </a:solidFill>
                <a:ea typeface="黑体" pitchFamily="49" charset="-122"/>
              </a:rPr>
              <a:t> </a:t>
            </a:r>
            <a:r>
              <a:rPr kumimoji="0" lang="zh-CN" altLang="en-US" sz="2800" b="1" dirty="0">
                <a:solidFill>
                  <a:srgbClr val="0000CC"/>
                </a:solidFill>
                <a:ea typeface="黑体" pitchFamily="49" charset="-122"/>
              </a:rPr>
              <a:t>搜索引擎</a:t>
            </a:r>
          </a:p>
        </p:txBody>
      </p:sp>
      <p:pic>
        <p:nvPicPr>
          <p:cNvPr id="21508" name="Picture 5" descr="12643208101n2COtVA"/>
          <p:cNvPicPr>
            <a:picLocks noChangeAspect="1" noChangeArrowheads="1"/>
          </p:cNvPicPr>
          <p:nvPr/>
        </p:nvPicPr>
        <p:blipFill>
          <a:blip r:embed="rId2"/>
          <a:srcRect/>
          <a:stretch>
            <a:fillRect/>
          </a:stretch>
        </p:blipFill>
        <p:spPr bwMode="auto">
          <a:xfrm>
            <a:off x="6443663" y="709612"/>
            <a:ext cx="2463800" cy="2098675"/>
          </a:xfrm>
          <a:prstGeom prst="rect">
            <a:avLst/>
          </a:prstGeom>
          <a:noFill/>
          <a:ln w="9525">
            <a:noFill/>
            <a:miter lim="800000"/>
            <a:headEnd/>
            <a:tailEnd/>
          </a:ln>
        </p:spPr>
      </p:pic>
      <p:pic>
        <p:nvPicPr>
          <p:cNvPr id="21509" name="Picture 6" descr="1264320810hcpVHlng"/>
          <p:cNvPicPr>
            <a:picLocks noChangeAspect="1" noChangeArrowheads="1"/>
          </p:cNvPicPr>
          <p:nvPr/>
        </p:nvPicPr>
        <p:blipFill>
          <a:blip r:embed="rId3"/>
          <a:srcRect/>
          <a:stretch>
            <a:fillRect/>
          </a:stretch>
        </p:blipFill>
        <p:spPr bwMode="auto">
          <a:xfrm>
            <a:off x="6443663" y="3213100"/>
            <a:ext cx="2516187" cy="3359150"/>
          </a:xfrm>
          <a:prstGeom prst="rect">
            <a:avLst/>
          </a:prstGeom>
          <a:noFill/>
          <a:ln w="9525">
            <a:noFill/>
            <a:miter lim="800000"/>
            <a:headEnd/>
            <a:tailEnd/>
          </a:ln>
        </p:spPr>
      </p:pic>
      <p:sp>
        <p:nvSpPr>
          <p:cNvPr id="21510" name="Rectangle 7"/>
          <p:cNvSpPr>
            <a:spLocks noChangeArrowheads="1"/>
          </p:cNvSpPr>
          <p:nvPr/>
        </p:nvSpPr>
        <p:spPr bwMode="auto">
          <a:xfrm>
            <a:off x="395288" y="1989138"/>
            <a:ext cx="5976937" cy="493712"/>
          </a:xfrm>
          <a:prstGeom prst="rect">
            <a:avLst/>
          </a:prstGeom>
          <a:noFill/>
          <a:ln w="9525">
            <a:noFill/>
            <a:miter lim="800000"/>
            <a:headEnd/>
            <a:tailEnd/>
          </a:ln>
        </p:spPr>
        <p:txBody>
          <a:bodyPr>
            <a:spAutoFit/>
          </a:bodyPr>
          <a:lstStyle/>
          <a:p>
            <a:pPr>
              <a:lnSpc>
                <a:spcPct val="110000"/>
              </a:lnSpc>
            </a:pPr>
            <a:r>
              <a:rPr lang="en-US" altLang="zh-CN" b="1">
                <a:ea typeface="黑体" pitchFamily="49" charset="-122"/>
              </a:rPr>
              <a:t>1998 </a:t>
            </a:r>
            <a:r>
              <a:rPr lang="zh-CN" altLang="en-US" b="1">
                <a:ea typeface="黑体" pitchFamily="49" charset="-122"/>
              </a:rPr>
              <a:t>年创立，市值近</a:t>
            </a:r>
            <a:r>
              <a:rPr lang="en-US" altLang="zh-CN" b="1">
                <a:ea typeface="黑体" pitchFamily="49" charset="-122"/>
              </a:rPr>
              <a:t>2500</a:t>
            </a:r>
            <a:r>
              <a:rPr lang="zh-CN" altLang="en-US" b="1">
                <a:ea typeface="黑体" pitchFamily="49" charset="-122"/>
              </a:rPr>
              <a:t>亿 </a:t>
            </a:r>
            <a:r>
              <a:rPr lang="en-US" altLang="zh-CN" b="1">
                <a:ea typeface="黑体" pitchFamily="49" charset="-122"/>
              </a:rPr>
              <a:t>(2012.10)</a:t>
            </a:r>
            <a:endParaRPr lang="zh-CN" altLang="en-US" b="1">
              <a:ea typeface="黑体" pitchFamily="49" charset="-122"/>
            </a:endParaRPr>
          </a:p>
        </p:txBody>
      </p:sp>
      <p:sp>
        <p:nvSpPr>
          <p:cNvPr id="21511" name="Text Box 8"/>
          <p:cNvSpPr txBox="1">
            <a:spLocks noChangeArrowheads="1"/>
          </p:cNvSpPr>
          <p:nvPr/>
        </p:nvSpPr>
        <p:spPr bwMode="auto">
          <a:xfrm>
            <a:off x="626868" y="3584574"/>
            <a:ext cx="5601316" cy="2000548"/>
          </a:xfrm>
          <a:prstGeom prst="rect">
            <a:avLst/>
          </a:prstGeom>
          <a:noFill/>
          <a:ln w="9525">
            <a:noFill/>
            <a:miter lim="800000"/>
            <a:headEnd/>
            <a:tailEnd/>
          </a:ln>
        </p:spPr>
        <p:txBody>
          <a:bodyPr wrap="square">
            <a:spAutoFit/>
          </a:bodyPr>
          <a:lstStyle/>
          <a:p>
            <a:r>
              <a:rPr kumimoji="0" lang="en-US" altLang="zh-CN" sz="3200" b="1" dirty="0" smtClean="0">
                <a:solidFill>
                  <a:srgbClr val="0000FF"/>
                </a:solidFill>
              </a:rPr>
              <a:t>G</a:t>
            </a:r>
            <a:r>
              <a:rPr kumimoji="0" lang="en-US" altLang="zh-CN" sz="2000" b="1" dirty="0" smtClean="0"/>
              <a:t>  -- Google </a:t>
            </a:r>
            <a:r>
              <a:rPr kumimoji="0" lang="en-US" altLang="zh-CN" sz="2000" b="1" dirty="0"/>
              <a:t>Matrix, </a:t>
            </a:r>
          </a:p>
          <a:p>
            <a:r>
              <a:rPr kumimoji="0" lang="en-US" altLang="zh-CN" sz="2000" b="1" dirty="0"/>
              <a:t>     “the world’s largest matrix computation” </a:t>
            </a:r>
          </a:p>
          <a:p>
            <a:r>
              <a:rPr kumimoji="0" lang="en-US" altLang="zh-CN" sz="3200" b="1" i="1" dirty="0" smtClean="0">
                <a:solidFill>
                  <a:srgbClr val="0000FF"/>
                </a:solidFill>
              </a:rPr>
              <a:t> x</a:t>
            </a:r>
            <a:r>
              <a:rPr kumimoji="0" lang="en-US" altLang="zh-CN" sz="2000" b="1" dirty="0" smtClean="0"/>
              <a:t>  -- </a:t>
            </a:r>
            <a:r>
              <a:rPr kumimoji="0" lang="en-US" altLang="zh-CN" sz="2000" b="1" dirty="0"/>
              <a:t>PageRank vector</a:t>
            </a:r>
          </a:p>
          <a:p>
            <a:r>
              <a:rPr kumimoji="0" lang="en-US" altLang="zh-CN" sz="2000" b="1" dirty="0"/>
              <a:t>     “</a:t>
            </a:r>
            <a:r>
              <a:rPr kumimoji="0" lang="en-US" altLang="zh-CN" sz="2000" b="1" dirty="0">
                <a:ea typeface="楷体_GB2312"/>
                <a:cs typeface="楷体_GB2312"/>
              </a:rPr>
              <a:t>The $25,000,000,000 Eigenvector”</a:t>
            </a:r>
          </a:p>
          <a:p>
            <a:r>
              <a:rPr kumimoji="0" lang="en-US" altLang="zh-CN" sz="2000" b="1" dirty="0">
                <a:ea typeface="楷体_GB2312"/>
                <a:cs typeface="楷体_GB2312"/>
              </a:rPr>
              <a:t>                                  —— </a:t>
            </a:r>
            <a:r>
              <a:rPr kumimoji="0" lang="en-US" altLang="zh-CN" sz="2000" b="1" dirty="0">
                <a:solidFill>
                  <a:srgbClr val="0000CC"/>
                </a:solidFill>
                <a:ea typeface="楷体_GB2312"/>
                <a:cs typeface="楷体_GB2312"/>
              </a:rPr>
              <a:t>SIAM Review</a:t>
            </a:r>
            <a:r>
              <a:rPr kumimoji="0" lang="zh-CN" altLang="en-US" sz="2000" b="1" dirty="0">
                <a:solidFill>
                  <a:srgbClr val="0000CC"/>
                </a:solidFill>
                <a:ea typeface="楷体_GB2312"/>
                <a:cs typeface="楷体_GB2312"/>
              </a:rPr>
              <a:t>，</a:t>
            </a:r>
            <a:r>
              <a:rPr kumimoji="0" lang="en-US" altLang="zh-CN" sz="2000" b="1" dirty="0">
                <a:solidFill>
                  <a:srgbClr val="0000CC"/>
                </a:solidFill>
                <a:ea typeface="楷体_GB2312"/>
                <a:cs typeface="楷体_GB2312"/>
              </a:rPr>
              <a:t>2006</a:t>
            </a:r>
          </a:p>
        </p:txBody>
      </p:sp>
      <p:sp>
        <p:nvSpPr>
          <p:cNvPr id="21512" name="Rectangle 9"/>
          <p:cNvSpPr>
            <a:spLocks noChangeArrowheads="1"/>
          </p:cNvSpPr>
          <p:nvPr/>
        </p:nvSpPr>
        <p:spPr bwMode="auto">
          <a:xfrm>
            <a:off x="971550" y="2708275"/>
            <a:ext cx="3671888" cy="650875"/>
          </a:xfrm>
          <a:prstGeom prst="rect">
            <a:avLst/>
          </a:prstGeom>
          <a:noFill/>
          <a:ln w="9525">
            <a:solidFill>
              <a:srgbClr val="FF3300"/>
            </a:solidFill>
            <a:miter lim="800000"/>
            <a:headEnd/>
            <a:tailEnd/>
          </a:ln>
        </p:spPr>
        <p:txBody>
          <a:bodyPr>
            <a:spAutoFit/>
          </a:bodyPr>
          <a:lstStyle/>
          <a:p>
            <a:r>
              <a:rPr kumimoji="0" lang="en-US" altLang="zh-CN" sz="3600" b="1">
                <a:solidFill>
                  <a:srgbClr val="0000FF"/>
                </a:solidFill>
              </a:rPr>
              <a:t>G</a:t>
            </a:r>
            <a:r>
              <a:rPr kumimoji="0" lang="en-US" altLang="zh-CN" sz="3600" b="1" i="1">
                <a:solidFill>
                  <a:srgbClr val="0000FF"/>
                </a:solidFill>
              </a:rPr>
              <a:t>x </a:t>
            </a:r>
            <a:r>
              <a:rPr kumimoji="0" lang="en-US" altLang="zh-CN" sz="3600" b="1">
                <a:solidFill>
                  <a:srgbClr val="0000FF"/>
                </a:solidFill>
              </a:rPr>
              <a:t>= </a:t>
            </a:r>
            <a:r>
              <a:rPr kumimoji="0" lang="en-US" altLang="zh-CN" sz="3600" b="1" i="1">
                <a:solidFill>
                  <a:srgbClr val="0000FF"/>
                </a:solidFill>
              </a:rPr>
              <a:t>x</a:t>
            </a:r>
            <a:r>
              <a:rPr kumimoji="0" lang="en-US" altLang="zh-CN" sz="3600" b="1">
                <a:solidFill>
                  <a:srgbClr val="0000FF"/>
                </a:solidFill>
              </a:rPr>
              <a:t>,    e</a:t>
            </a:r>
            <a:r>
              <a:rPr kumimoji="0" lang="en-US" altLang="zh-CN" sz="3600" b="1" baseline="30000">
                <a:solidFill>
                  <a:srgbClr val="0000FF"/>
                </a:solidFill>
              </a:rPr>
              <a:t>T</a:t>
            </a:r>
            <a:r>
              <a:rPr kumimoji="0" lang="en-US" altLang="zh-CN" sz="3600" b="1" i="1">
                <a:solidFill>
                  <a:srgbClr val="0000FF"/>
                </a:solidFill>
              </a:rPr>
              <a:t>x </a:t>
            </a:r>
            <a:r>
              <a:rPr kumimoji="0" lang="en-US" altLang="zh-CN" sz="3600" b="1">
                <a:solidFill>
                  <a:srgbClr val="0000FF"/>
                </a:solidFill>
              </a:rPr>
              <a:t>=1</a:t>
            </a:r>
            <a:endParaRPr kumimoji="0" lang="zh-CN" altLang="en-US" sz="3600" b="1"/>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73123"/>
                                        </p:tgtEl>
                                        <p:attrNameLst>
                                          <p:attrName>style.visibility</p:attrName>
                                        </p:attrNameLst>
                                      </p:cBhvr>
                                      <p:to>
                                        <p:strVal val="visible"/>
                                      </p:to>
                                    </p:set>
                                    <p:animEffect transition="in" filter="slide(fromBottom)">
                                      <p:cBhvr>
                                        <p:cTn id="7" dur="500"/>
                                        <p:tgtEl>
                                          <p:spTgt spid="773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31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395288" y="260350"/>
            <a:ext cx="5562600"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科学计算</a:t>
            </a:r>
          </a:p>
        </p:txBody>
      </p:sp>
      <p:sp>
        <p:nvSpPr>
          <p:cNvPr id="22530" name="Text Box 3"/>
          <p:cNvSpPr txBox="1">
            <a:spLocks noChangeArrowheads="1"/>
          </p:cNvSpPr>
          <p:nvPr/>
        </p:nvSpPr>
        <p:spPr bwMode="auto">
          <a:xfrm>
            <a:off x="250825" y="1125538"/>
            <a:ext cx="8305800" cy="604837"/>
          </a:xfrm>
          <a:prstGeom prst="rect">
            <a:avLst/>
          </a:prstGeom>
          <a:noFill/>
          <a:ln w="9525">
            <a:noFill/>
            <a:miter lim="800000"/>
            <a:headEnd/>
            <a:tailEnd/>
          </a:ln>
        </p:spPr>
        <p:txBody>
          <a:bodyPr>
            <a:spAutoFit/>
          </a:bodyPr>
          <a:lstStyle/>
          <a:p>
            <a:pPr>
              <a:lnSpc>
                <a:spcPct val="120000"/>
              </a:lnSpc>
              <a:buClr>
                <a:srgbClr val="0000FF"/>
              </a:buClr>
              <a:buFont typeface="Wingdings" pitchFamily="2" charset="2"/>
              <a:buChar char="l"/>
            </a:pPr>
            <a:r>
              <a:rPr lang="zh-CN" altLang="en-US" sz="2800" b="1">
                <a:ea typeface="黑体" pitchFamily="49" charset="-122"/>
              </a:rPr>
              <a:t> 科学计算的任务</a:t>
            </a:r>
          </a:p>
        </p:txBody>
      </p:sp>
      <p:sp>
        <p:nvSpPr>
          <p:cNvPr id="22531" name="Text Box 17"/>
          <p:cNvSpPr txBox="1">
            <a:spLocks noChangeArrowheads="1"/>
          </p:cNvSpPr>
          <p:nvPr/>
        </p:nvSpPr>
        <p:spPr bwMode="auto">
          <a:xfrm>
            <a:off x="539750" y="1773238"/>
            <a:ext cx="8135938" cy="493148"/>
          </a:xfrm>
          <a:prstGeom prst="rect">
            <a:avLst/>
          </a:prstGeom>
          <a:noFill/>
          <a:ln w="9525">
            <a:noFill/>
            <a:miter lim="800000"/>
            <a:headEnd/>
            <a:tailEnd/>
          </a:ln>
        </p:spPr>
        <p:txBody>
          <a:bodyPr>
            <a:spAutoFit/>
          </a:bodyPr>
          <a:lstStyle/>
          <a:p>
            <a:pPr>
              <a:lnSpc>
                <a:spcPct val="120000"/>
              </a:lnSpc>
              <a:buClr>
                <a:schemeClr val="hlink"/>
              </a:buClr>
              <a:buFont typeface="Wingdings" pitchFamily="2" charset="2"/>
              <a:buChar char="l"/>
            </a:pPr>
            <a:r>
              <a:rPr lang="zh-CN" altLang="en-US" b="1" dirty="0">
                <a:ea typeface="黑体" pitchFamily="49" charset="-122"/>
              </a:rPr>
              <a:t> 设计</a:t>
            </a:r>
            <a:r>
              <a:rPr lang="zh-CN" altLang="en-US" b="1" dirty="0" smtClean="0">
                <a:ea typeface="黑体" pitchFamily="49" charset="-122"/>
              </a:rPr>
              <a:t>求解实际</a:t>
            </a:r>
            <a:r>
              <a:rPr lang="zh-CN" altLang="en-US" b="1" dirty="0">
                <a:ea typeface="黑体" pitchFamily="49" charset="-122"/>
              </a:rPr>
              <a:t>问题的</a:t>
            </a:r>
            <a:r>
              <a:rPr lang="zh-CN" altLang="en-US" b="1" dirty="0">
                <a:solidFill>
                  <a:srgbClr val="0000FF"/>
                </a:solidFill>
                <a:ea typeface="黑体" pitchFamily="49" charset="-122"/>
              </a:rPr>
              <a:t>高效可靠</a:t>
            </a:r>
            <a:r>
              <a:rPr lang="zh-CN" altLang="en-US" b="1" dirty="0">
                <a:ea typeface="黑体" pitchFamily="49" charset="-122"/>
              </a:rPr>
              <a:t>的数值方法（</a:t>
            </a:r>
            <a:r>
              <a:rPr lang="zh-CN" altLang="en-US" b="1" dirty="0" smtClean="0">
                <a:ea typeface="黑体" pitchFamily="49" charset="-122"/>
              </a:rPr>
              <a:t>算法设计）</a:t>
            </a:r>
            <a:endParaRPr lang="en-US" altLang="zh-CN" b="1" dirty="0">
              <a:ea typeface="黑体" pitchFamily="49" charset="-122"/>
            </a:endParaRPr>
          </a:p>
        </p:txBody>
      </p:sp>
      <p:sp>
        <p:nvSpPr>
          <p:cNvPr id="22532" name="Text Box 18"/>
          <p:cNvSpPr txBox="1">
            <a:spLocks noChangeArrowheads="1"/>
          </p:cNvSpPr>
          <p:nvPr/>
        </p:nvSpPr>
        <p:spPr bwMode="auto">
          <a:xfrm>
            <a:off x="827088" y="2349500"/>
            <a:ext cx="7729537" cy="1421928"/>
          </a:xfrm>
          <a:prstGeom prst="rect">
            <a:avLst/>
          </a:prstGeom>
          <a:noFill/>
          <a:ln w="9525">
            <a:noFill/>
            <a:miter lim="800000"/>
            <a:headEnd/>
            <a:tailEnd/>
          </a:ln>
        </p:spPr>
        <p:txBody>
          <a:bodyPr wrap="square">
            <a:spAutoFit/>
          </a:bodyPr>
          <a:lstStyle/>
          <a:p>
            <a:pPr>
              <a:lnSpc>
                <a:spcPct val="120000"/>
              </a:lnSpc>
              <a:buClr>
                <a:schemeClr val="tx1"/>
              </a:buClr>
              <a:buFont typeface="Wingdings" pitchFamily="2" charset="2"/>
              <a:buChar char="l"/>
            </a:pPr>
            <a:r>
              <a:rPr lang="zh-CN" altLang="en-US" b="1" dirty="0">
                <a:solidFill>
                  <a:srgbClr val="0000CC"/>
                </a:solidFill>
                <a:ea typeface="黑体" pitchFamily="49" charset="-122"/>
              </a:rPr>
              <a:t> </a:t>
            </a:r>
            <a:r>
              <a:rPr lang="zh-CN" altLang="en-US" b="1" dirty="0" smtClean="0">
                <a:solidFill>
                  <a:srgbClr val="0000CC"/>
                </a:solidFill>
                <a:ea typeface="黑体" pitchFamily="49" charset="-122"/>
              </a:rPr>
              <a:t>有效性：</a:t>
            </a:r>
            <a:r>
              <a:rPr lang="zh-CN" altLang="en-US" b="1" dirty="0">
                <a:solidFill>
                  <a:srgbClr val="0000CC"/>
                </a:solidFill>
                <a:ea typeface="黑体" pitchFamily="49" charset="-122"/>
              </a:rPr>
              <a:t>易于在计算机上实现</a:t>
            </a:r>
          </a:p>
          <a:p>
            <a:pPr>
              <a:lnSpc>
                <a:spcPct val="120000"/>
              </a:lnSpc>
              <a:buClr>
                <a:schemeClr val="tx1"/>
              </a:buClr>
              <a:buFont typeface="Wingdings" pitchFamily="2" charset="2"/>
              <a:buChar char="l"/>
            </a:pPr>
            <a:r>
              <a:rPr lang="en-US" altLang="zh-CN" b="1" dirty="0">
                <a:solidFill>
                  <a:srgbClr val="0000CC"/>
                </a:solidFill>
                <a:ea typeface="黑体" pitchFamily="49" charset="-122"/>
              </a:rPr>
              <a:t> </a:t>
            </a:r>
            <a:r>
              <a:rPr lang="zh-CN" altLang="en-US" b="1" dirty="0" smtClean="0">
                <a:solidFill>
                  <a:srgbClr val="0000CC"/>
                </a:solidFill>
                <a:ea typeface="黑体" pitchFamily="49" charset="-122"/>
              </a:rPr>
              <a:t>可靠性：</a:t>
            </a:r>
            <a:r>
              <a:rPr lang="zh-CN" altLang="en-US" b="1" dirty="0">
                <a:solidFill>
                  <a:srgbClr val="0000CC"/>
                </a:solidFill>
                <a:ea typeface="黑体" pitchFamily="49" charset="-122"/>
              </a:rPr>
              <a:t>收敛性稳定性等有数学理论保证</a:t>
            </a:r>
          </a:p>
          <a:p>
            <a:pPr>
              <a:lnSpc>
                <a:spcPct val="120000"/>
              </a:lnSpc>
              <a:buClr>
                <a:schemeClr val="tx1"/>
              </a:buClr>
              <a:buFont typeface="Wingdings" pitchFamily="2" charset="2"/>
              <a:buChar char="l"/>
            </a:pPr>
            <a:r>
              <a:rPr lang="zh-CN" altLang="en-US" b="1" dirty="0" smtClean="0">
                <a:solidFill>
                  <a:srgbClr val="0000CC"/>
                </a:solidFill>
                <a:ea typeface="黑体" pitchFamily="49" charset="-122"/>
              </a:rPr>
              <a:t> 数值实验</a:t>
            </a:r>
            <a:r>
              <a:rPr lang="zh-CN" altLang="en-US" b="1" dirty="0">
                <a:solidFill>
                  <a:srgbClr val="0000CC"/>
                </a:solidFill>
                <a:ea typeface="黑体" pitchFamily="49" charset="-122"/>
              </a:rPr>
              <a:t>：要通过数值试验来</a:t>
            </a:r>
            <a:r>
              <a:rPr lang="zh-CN" altLang="en-US" b="1" dirty="0" smtClean="0">
                <a:solidFill>
                  <a:srgbClr val="0000CC"/>
                </a:solidFill>
                <a:ea typeface="黑体" pitchFamily="49" charset="-122"/>
              </a:rPr>
              <a:t>证明算法是</a:t>
            </a:r>
            <a:r>
              <a:rPr lang="zh-CN" altLang="en-US" b="1" dirty="0">
                <a:solidFill>
                  <a:srgbClr val="0000CC"/>
                </a:solidFill>
                <a:ea typeface="黑体" pitchFamily="49" charset="-122"/>
              </a:rPr>
              <a:t>行之有效的</a:t>
            </a:r>
            <a:endParaRPr lang="zh-CN" altLang="en-US" b="1" dirty="0">
              <a:solidFill>
                <a:srgbClr val="990000"/>
              </a:solidFill>
              <a:ea typeface="黑体" pitchFamily="49" charset="-122"/>
            </a:endParaRPr>
          </a:p>
        </p:txBody>
      </p:sp>
      <p:sp>
        <p:nvSpPr>
          <p:cNvPr id="744467" name="Rectangle 19"/>
          <p:cNvSpPr>
            <a:spLocks noChangeArrowheads="1"/>
          </p:cNvSpPr>
          <p:nvPr/>
        </p:nvSpPr>
        <p:spPr bwMode="auto">
          <a:xfrm>
            <a:off x="683568" y="5589240"/>
            <a:ext cx="7873057" cy="978729"/>
          </a:xfrm>
          <a:prstGeom prst="rect">
            <a:avLst/>
          </a:prstGeom>
          <a:noFill/>
          <a:ln w="9525">
            <a:solidFill>
              <a:schemeClr val="hlink"/>
            </a:solidFill>
            <a:miter lim="800000"/>
            <a:headEnd/>
            <a:tailEnd/>
          </a:ln>
        </p:spPr>
        <p:txBody>
          <a:bodyPr wrap="square">
            <a:spAutoFit/>
          </a:bodyPr>
          <a:lstStyle/>
          <a:p>
            <a:pPr>
              <a:lnSpc>
                <a:spcPct val="120000"/>
              </a:lnSpc>
            </a:pPr>
            <a:r>
              <a:rPr lang="zh-CN" altLang="en-US" b="1" dirty="0">
                <a:ea typeface="黑体" pitchFamily="49" charset="-122"/>
              </a:rPr>
              <a:t>对于同一问题，不同的算法在计算性能上可能相差百万倍或者更多！</a:t>
            </a:r>
          </a:p>
        </p:txBody>
      </p:sp>
      <p:sp>
        <p:nvSpPr>
          <p:cNvPr id="22534" name="Text Box 20"/>
          <p:cNvSpPr txBox="1">
            <a:spLocks noChangeArrowheads="1"/>
          </p:cNvSpPr>
          <p:nvPr/>
        </p:nvSpPr>
        <p:spPr bwMode="auto">
          <a:xfrm>
            <a:off x="539750" y="3926767"/>
            <a:ext cx="7272337" cy="1126462"/>
          </a:xfrm>
          <a:prstGeom prst="rect">
            <a:avLst/>
          </a:prstGeom>
          <a:noFill/>
          <a:ln w="9525">
            <a:noFill/>
            <a:miter lim="800000"/>
            <a:headEnd/>
            <a:tailEnd/>
          </a:ln>
        </p:spPr>
        <p:txBody>
          <a:bodyPr>
            <a:spAutoFit/>
          </a:bodyPr>
          <a:lstStyle/>
          <a:p>
            <a:pPr>
              <a:lnSpc>
                <a:spcPct val="140000"/>
              </a:lnSpc>
              <a:buClr>
                <a:schemeClr val="hlink"/>
              </a:buClr>
              <a:buFont typeface="Wingdings" pitchFamily="2" charset="2"/>
              <a:buChar char="l"/>
            </a:pPr>
            <a:r>
              <a:rPr lang="zh-CN" altLang="en-US" b="1" dirty="0">
                <a:ea typeface="黑体" pitchFamily="49" charset="-122"/>
              </a:rPr>
              <a:t> </a:t>
            </a:r>
            <a:r>
              <a:rPr lang="zh-CN" altLang="zh-CN" b="1" dirty="0">
                <a:ea typeface="黑体" pitchFamily="49" charset="-122"/>
              </a:rPr>
              <a:t>对求得的</a:t>
            </a:r>
            <a:r>
              <a:rPr lang="zh-CN" altLang="en-US" b="1" dirty="0">
                <a:ea typeface="黑体" pitchFamily="49" charset="-122"/>
              </a:rPr>
              <a:t>数值</a:t>
            </a:r>
            <a:r>
              <a:rPr lang="zh-CN" altLang="zh-CN" b="1" dirty="0">
                <a:ea typeface="黑体" pitchFamily="49" charset="-122"/>
              </a:rPr>
              <a:t>解的精度进行</a:t>
            </a:r>
            <a:r>
              <a:rPr lang="zh-CN" altLang="zh-CN" b="1" dirty="0" smtClean="0">
                <a:ea typeface="黑体" pitchFamily="49" charset="-122"/>
              </a:rPr>
              <a:t>评估</a:t>
            </a:r>
            <a:r>
              <a:rPr lang="zh-CN" altLang="en-US" b="1" dirty="0" smtClean="0">
                <a:ea typeface="黑体" pitchFamily="49" charset="-122"/>
              </a:rPr>
              <a:t>（算法分析</a:t>
            </a:r>
            <a:r>
              <a:rPr lang="zh-CN" altLang="en-US" b="1" dirty="0">
                <a:ea typeface="黑体" pitchFamily="49" charset="-122"/>
              </a:rPr>
              <a:t>）</a:t>
            </a:r>
          </a:p>
          <a:p>
            <a:pPr>
              <a:lnSpc>
                <a:spcPct val="140000"/>
              </a:lnSpc>
              <a:buClr>
                <a:schemeClr val="hlink"/>
              </a:buClr>
              <a:buFont typeface="Wingdings" pitchFamily="2" charset="2"/>
              <a:buChar char="l"/>
            </a:pPr>
            <a:r>
              <a:rPr lang="zh-CN" altLang="en-US" b="1" dirty="0">
                <a:ea typeface="黑体" pitchFamily="49" charset="-122"/>
              </a:rPr>
              <a:t> </a:t>
            </a:r>
            <a:r>
              <a:rPr lang="zh-CN" altLang="en-US" b="1" dirty="0" smtClean="0">
                <a:ea typeface="黑体" pitchFamily="49" charset="-122"/>
              </a:rPr>
              <a:t>研究算法的高效实现（算法优化）</a:t>
            </a:r>
            <a:endParaRPr lang="en-US" altLang="zh-CN" b="1" dirty="0">
              <a:ea typeface="黑体" pitchFamily="49" charset="-122"/>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44467"/>
                                        </p:tgtEl>
                                        <p:attrNameLst>
                                          <p:attrName>style.visibility</p:attrName>
                                        </p:attrNameLst>
                                      </p:cBhvr>
                                      <p:to>
                                        <p:strVal val="visible"/>
                                      </p:to>
                                    </p:set>
                                    <p:animEffect transition="in" filter="box(in)">
                                      <p:cBhvr>
                                        <p:cTn id="7" dur="500"/>
                                        <p:tgtEl>
                                          <p:spTgt spid="7444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446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28" name="Rectangle 2"/>
          <p:cNvSpPr>
            <a:spLocks noGrp="1" noChangeArrowheads="1"/>
          </p:cNvSpPr>
          <p:nvPr>
            <p:ph type="title"/>
          </p:nvPr>
        </p:nvSpPr>
        <p:spPr>
          <a:xfrm>
            <a:off x="395288" y="260350"/>
            <a:ext cx="5562600" cy="701675"/>
          </a:xfrm>
        </p:spPr>
        <p:txBody>
          <a:bodyPr>
            <a:spAutoFit/>
          </a:bodyPr>
          <a:lstStyle/>
          <a:p>
            <a:pPr eaLnBrk="1" hangingPunct="1">
              <a:buClr>
                <a:schemeClr val="hlink"/>
              </a:buClr>
              <a:buFont typeface="Wingdings" pitchFamily="2" charset="2"/>
              <a:buNone/>
            </a:pPr>
            <a:r>
              <a:rPr lang="zh-CN" altLang="en-US" sz="4000" smtClean="0">
                <a:solidFill>
                  <a:srgbClr val="006600"/>
                </a:solidFill>
                <a:latin typeface="宋体" charset="-122"/>
              </a:rPr>
              <a:t>科学计算</a:t>
            </a:r>
          </a:p>
        </p:txBody>
      </p:sp>
      <p:sp>
        <p:nvSpPr>
          <p:cNvPr id="755729" name="Rectangle 8"/>
          <p:cNvSpPr>
            <a:spLocks noChangeArrowheads="1"/>
          </p:cNvSpPr>
          <p:nvPr/>
        </p:nvSpPr>
        <p:spPr bwMode="auto">
          <a:xfrm>
            <a:off x="395288" y="1196975"/>
            <a:ext cx="8064500" cy="1766888"/>
          </a:xfrm>
          <a:prstGeom prst="rect">
            <a:avLst/>
          </a:prstGeom>
          <a:noFill/>
          <a:ln w="9525">
            <a:noFill/>
            <a:miter lim="800000"/>
            <a:headEnd/>
            <a:tailEnd/>
          </a:ln>
        </p:spPr>
        <p:txBody>
          <a:bodyPr>
            <a:spAutoFit/>
          </a:bodyPr>
          <a:lstStyle/>
          <a:p>
            <a:pPr>
              <a:lnSpc>
                <a:spcPct val="110000"/>
              </a:lnSpc>
            </a:pPr>
            <a:r>
              <a:rPr lang="zh-CN" altLang="en-US" sz="2800" b="1">
                <a:solidFill>
                  <a:srgbClr val="0000CC"/>
                </a:solidFill>
                <a:ea typeface="黑体" pitchFamily="49" charset="-122"/>
              </a:rPr>
              <a:t>例：</a:t>
            </a:r>
            <a:r>
              <a:rPr lang="zh-CN" altLang="en-US" b="1">
                <a:ea typeface="黑体" pitchFamily="49" charset="-122"/>
              </a:rPr>
              <a:t>求解一个 </a:t>
            </a:r>
            <a:r>
              <a:rPr lang="en-US" altLang="zh-CN" b="1">
                <a:solidFill>
                  <a:srgbClr val="0000CC"/>
                </a:solidFill>
                <a:latin typeface="Consolas" pitchFamily="49" charset="0"/>
                <a:ea typeface="黑体" pitchFamily="49" charset="-122"/>
              </a:rPr>
              <a:t>n</a:t>
            </a:r>
            <a:r>
              <a:rPr lang="en-US" altLang="zh-CN" b="1">
                <a:ea typeface="黑体" pitchFamily="49" charset="-122"/>
              </a:rPr>
              <a:t> </a:t>
            </a:r>
            <a:r>
              <a:rPr lang="zh-CN" altLang="en-US" b="1">
                <a:ea typeface="黑体" pitchFamily="49" charset="-122"/>
              </a:rPr>
              <a:t>阶线性方程组，如果使用</a:t>
            </a:r>
            <a:r>
              <a:rPr lang="zh-CN" altLang="en-US" b="1">
                <a:solidFill>
                  <a:srgbClr val="0000CC"/>
                </a:solidFill>
                <a:ea typeface="黑体" pitchFamily="49" charset="-122"/>
              </a:rPr>
              <a:t>克莱姆法则</a:t>
            </a:r>
            <a:r>
              <a:rPr lang="zh-CN" altLang="en-US" b="1">
                <a:ea typeface="黑体" pitchFamily="49" charset="-122"/>
              </a:rPr>
              <a:t>，需要计算 </a:t>
            </a:r>
            <a:r>
              <a:rPr lang="en-US" altLang="zh-CN" b="1">
                <a:solidFill>
                  <a:srgbClr val="0000CC"/>
                </a:solidFill>
                <a:latin typeface="Consolas" pitchFamily="49" charset="0"/>
                <a:ea typeface="黑体" pitchFamily="49" charset="-122"/>
              </a:rPr>
              <a:t>n+1</a:t>
            </a:r>
            <a:r>
              <a:rPr lang="zh-CN" altLang="en-US" b="1">
                <a:ea typeface="黑体" pitchFamily="49" charset="-122"/>
              </a:rPr>
              <a:t> 个 </a:t>
            </a:r>
            <a:r>
              <a:rPr lang="en-US" altLang="zh-CN" b="1">
                <a:solidFill>
                  <a:srgbClr val="0000CC"/>
                </a:solidFill>
                <a:latin typeface="Consolas" pitchFamily="49" charset="0"/>
                <a:ea typeface="黑体" pitchFamily="49" charset="-122"/>
              </a:rPr>
              <a:t>n</a:t>
            </a:r>
            <a:r>
              <a:rPr lang="en-US" altLang="zh-CN" b="1">
                <a:ea typeface="黑体" pitchFamily="49" charset="-122"/>
              </a:rPr>
              <a:t> </a:t>
            </a:r>
            <a:r>
              <a:rPr lang="zh-CN" altLang="en-US" b="1">
                <a:ea typeface="黑体" pitchFamily="49" charset="-122"/>
              </a:rPr>
              <a:t>阶行列式，在不计加减运算情况下，至少需要 </a:t>
            </a:r>
            <a:r>
              <a:rPr lang="en-US" altLang="zh-CN" b="1">
                <a:solidFill>
                  <a:srgbClr val="0000CC"/>
                </a:solidFill>
                <a:latin typeface="Consolas" pitchFamily="49" charset="0"/>
                <a:ea typeface="黑体" pitchFamily="49" charset="-122"/>
              </a:rPr>
              <a:t>n!(n</a:t>
            </a:r>
            <a:r>
              <a:rPr lang="en-US" altLang="zh-CN" b="1" baseline="30000">
                <a:solidFill>
                  <a:srgbClr val="0000CC"/>
                </a:solidFill>
                <a:latin typeface="Consolas" pitchFamily="49" charset="0"/>
                <a:ea typeface="黑体" pitchFamily="49" charset="-122"/>
              </a:rPr>
              <a:t>2</a:t>
            </a:r>
            <a:r>
              <a:rPr lang="en-US" altLang="zh-CN" b="1">
                <a:solidFill>
                  <a:srgbClr val="0000CC"/>
                </a:solidFill>
                <a:latin typeface="Consolas" pitchFamily="49" charset="0"/>
                <a:ea typeface="黑体" pitchFamily="49" charset="-122"/>
              </a:rPr>
              <a:t>-1)</a:t>
            </a:r>
            <a:r>
              <a:rPr lang="en-US" altLang="zh-CN" b="1">
                <a:ea typeface="黑体" pitchFamily="49" charset="-122"/>
              </a:rPr>
              <a:t> </a:t>
            </a:r>
            <a:r>
              <a:rPr lang="zh-CN" altLang="en-US" b="1">
                <a:ea typeface="黑体" pitchFamily="49" charset="-122"/>
              </a:rPr>
              <a:t>次乘除运算。而使用高斯消去法，只需约</a:t>
            </a:r>
            <a:r>
              <a:rPr lang="en-US" altLang="zh-CN" b="1">
                <a:solidFill>
                  <a:srgbClr val="0000CC"/>
                </a:solidFill>
                <a:latin typeface="Consolas" pitchFamily="49" charset="0"/>
                <a:ea typeface="黑体" pitchFamily="49" charset="-122"/>
              </a:rPr>
              <a:t>2n</a:t>
            </a:r>
            <a:r>
              <a:rPr lang="en-US" altLang="zh-CN" b="1" baseline="30000">
                <a:solidFill>
                  <a:srgbClr val="0000CC"/>
                </a:solidFill>
                <a:latin typeface="Consolas" pitchFamily="49" charset="0"/>
                <a:ea typeface="黑体" pitchFamily="49" charset="-122"/>
              </a:rPr>
              <a:t>3</a:t>
            </a:r>
            <a:r>
              <a:rPr lang="en-US" altLang="zh-CN" b="1">
                <a:solidFill>
                  <a:srgbClr val="0000CC"/>
                </a:solidFill>
                <a:latin typeface="Consolas" pitchFamily="49" charset="0"/>
                <a:ea typeface="黑体" pitchFamily="49" charset="-122"/>
              </a:rPr>
              <a:t>/3</a:t>
            </a:r>
            <a:r>
              <a:rPr lang="en-US" altLang="zh-CN" b="1">
                <a:solidFill>
                  <a:srgbClr val="0000CC"/>
                </a:solidFill>
                <a:ea typeface="黑体" pitchFamily="49" charset="-122"/>
              </a:rPr>
              <a:t> </a:t>
            </a:r>
            <a:r>
              <a:rPr lang="zh-CN" altLang="en-US" b="1">
                <a:ea typeface="黑体" pitchFamily="49" charset="-122"/>
              </a:rPr>
              <a:t>次乘除运算</a:t>
            </a:r>
          </a:p>
        </p:txBody>
      </p:sp>
      <p:grpSp>
        <p:nvGrpSpPr>
          <p:cNvPr id="755725" name="Group 13"/>
          <p:cNvGrpSpPr>
            <a:grpSpLocks/>
          </p:cNvGrpSpPr>
          <p:nvPr/>
        </p:nvGrpSpPr>
        <p:grpSpPr bwMode="auto">
          <a:xfrm>
            <a:off x="538956" y="3356992"/>
            <a:ext cx="7777163" cy="2149475"/>
            <a:chOff x="340" y="2069"/>
            <a:chExt cx="4899" cy="1354"/>
          </a:xfrm>
        </p:grpSpPr>
        <p:sp>
          <p:nvSpPr>
            <p:cNvPr id="755731" name="Text Box 6"/>
            <p:cNvSpPr txBox="1">
              <a:spLocks noChangeArrowheads="1"/>
            </p:cNvSpPr>
            <p:nvPr/>
          </p:nvSpPr>
          <p:spPr bwMode="auto">
            <a:xfrm>
              <a:off x="476" y="2432"/>
              <a:ext cx="4763" cy="610"/>
            </a:xfrm>
            <a:prstGeom prst="rect">
              <a:avLst/>
            </a:prstGeom>
            <a:noFill/>
            <a:ln w="9525">
              <a:noFill/>
              <a:miter lim="800000"/>
              <a:headEnd/>
              <a:tailEnd/>
            </a:ln>
          </p:spPr>
          <p:txBody>
            <a:bodyPr>
              <a:spAutoFit/>
            </a:bodyPr>
            <a:lstStyle/>
            <a:p>
              <a:pPr>
                <a:lnSpc>
                  <a:spcPct val="120000"/>
                </a:lnSpc>
                <a:buClr>
                  <a:srgbClr val="FF3300"/>
                </a:buClr>
                <a:buFont typeface="Wingdings" pitchFamily="2" charset="2"/>
                <a:buNone/>
              </a:pPr>
              <a:r>
                <a:rPr lang="zh-CN" altLang="en-US" b="1">
                  <a:solidFill>
                    <a:srgbClr val="0000CC"/>
                  </a:solidFill>
                  <a:ea typeface="黑体" pitchFamily="49" charset="-122"/>
                </a:rPr>
                <a:t>用每秒运算 30 亿次（主频</a:t>
              </a:r>
              <a:r>
                <a:rPr lang="en-US" altLang="zh-CN" b="1">
                  <a:solidFill>
                    <a:srgbClr val="0000CC"/>
                  </a:solidFill>
                  <a:ea typeface="黑体" pitchFamily="49" charset="-122"/>
                </a:rPr>
                <a:t>3.0G）</a:t>
              </a:r>
              <a:r>
                <a:rPr lang="zh-CN" altLang="en-US" b="1">
                  <a:solidFill>
                    <a:srgbClr val="0000CC"/>
                  </a:solidFill>
                  <a:ea typeface="黑体" pitchFamily="49" charset="-122"/>
                </a:rPr>
                <a:t>的计算机求解时，大约需要10000年的时间 </a:t>
              </a:r>
            </a:p>
          </p:txBody>
        </p:sp>
        <p:graphicFrame>
          <p:nvGraphicFramePr>
            <p:cNvPr id="755727" name="Object 15"/>
            <p:cNvGraphicFramePr>
              <a:graphicFrameLocks noChangeAspect="1"/>
            </p:cNvGraphicFramePr>
            <p:nvPr/>
          </p:nvGraphicFramePr>
          <p:xfrm>
            <a:off x="1701" y="2069"/>
            <a:ext cx="2801" cy="376"/>
          </p:xfrm>
          <a:graphic>
            <a:graphicData uri="http://schemas.openxmlformats.org/presentationml/2006/ole">
              <mc:AlternateContent xmlns:mc="http://schemas.openxmlformats.org/markup-compatibility/2006">
                <mc:Choice xmlns:v="urn:schemas-microsoft-com:vml" Requires="v">
                  <p:oleObj spid="_x0000_s755741" name="Equation" r:id="rId3" imgW="1701800" imgH="228600" progId="Equation.DSMT4">
                    <p:embed/>
                  </p:oleObj>
                </mc:Choice>
                <mc:Fallback>
                  <p:oleObj name="Equation" r:id="rId3" imgW="1701800" imgH="228600" progId="Equation.DSMT4">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1" y="2069"/>
                          <a:ext cx="2801" cy="3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5732" name="Rectangle 10"/>
            <p:cNvSpPr>
              <a:spLocks noChangeArrowheads="1"/>
            </p:cNvSpPr>
            <p:nvPr/>
          </p:nvSpPr>
          <p:spPr bwMode="auto">
            <a:xfrm>
              <a:off x="340" y="2104"/>
              <a:ext cx="1389" cy="334"/>
            </a:xfrm>
            <a:prstGeom prst="rect">
              <a:avLst/>
            </a:prstGeom>
            <a:noFill/>
            <a:ln w="9525">
              <a:noFill/>
              <a:miter lim="800000"/>
              <a:headEnd/>
              <a:tailEnd/>
            </a:ln>
          </p:spPr>
          <p:txBody>
            <a:bodyPr wrap="none">
              <a:spAutoFit/>
            </a:bodyPr>
            <a:lstStyle/>
            <a:p>
              <a:pPr>
                <a:lnSpc>
                  <a:spcPct val="120000"/>
                </a:lnSpc>
                <a:buClr>
                  <a:srgbClr val="FF3300"/>
                </a:buClr>
                <a:buFont typeface="Wingdings" pitchFamily="2" charset="2"/>
                <a:buChar char="l"/>
              </a:pPr>
              <a:r>
                <a:rPr lang="zh-CN" altLang="en-US" b="1">
                  <a:solidFill>
                    <a:srgbClr val="0000CC"/>
                  </a:solidFill>
                  <a:ea typeface="黑体" pitchFamily="49" charset="-122"/>
                </a:rPr>
                <a:t> 当 </a:t>
              </a:r>
              <a:r>
                <a:rPr lang="en-US" altLang="zh-CN" b="1">
                  <a:solidFill>
                    <a:srgbClr val="0000CC"/>
                  </a:solidFill>
                  <a:latin typeface="Consolas" pitchFamily="49" charset="0"/>
                  <a:ea typeface="黑体" pitchFamily="49" charset="-122"/>
                </a:rPr>
                <a:t>n</a:t>
              </a:r>
              <a:r>
                <a:rPr lang="en-US" altLang="zh-CN" b="1">
                  <a:solidFill>
                    <a:srgbClr val="0000CC"/>
                  </a:solidFill>
                  <a:ea typeface="黑体" pitchFamily="49" charset="-122"/>
                </a:rPr>
                <a:t>=20 </a:t>
              </a:r>
              <a:r>
                <a:rPr lang="zh-CN" altLang="en-US" b="1">
                  <a:solidFill>
                    <a:srgbClr val="0000CC"/>
                  </a:solidFill>
                  <a:ea typeface="黑体" pitchFamily="49" charset="-122"/>
                </a:rPr>
                <a:t>时，</a:t>
              </a:r>
            </a:p>
          </p:txBody>
        </p:sp>
        <p:sp>
          <p:nvSpPr>
            <p:cNvPr id="755733" name="Rectangle 12"/>
            <p:cNvSpPr>
              <a:spLocks noChangeArrowheads="1"/>
            </p:cNvSpPr>
            <p:nvPr/>
          </p:nvSpPr>
          <p:spPr bwMode="auto">
            <a:xfrm>
              <a:off x="521" y="3083"/>
              <a:ext cx="4536" cy="340"/>
            </a:xfrm>
            <a:prstGeom prst="rect">
              <a:avLst/>
            </a:prstGeom>
            <a:noFill/>
            <a:ln w="9525">
              <a:solidFill>
                <a:srgbClr val="FF3300"/>
              </a:solidFill>
              <a:miter lim="800000"/>
              <a:headEnd/>
              <a:tailEnd/>
            </a:ln>
          </p:spPr>
          <p:txBody>
            <a:bodyPr>
              <a:spAutoFit/>
            </a:bodyPr>
            <a:lstStyle/>
            <a:p>
              <a:pPr>
                <a:lnSpc>
                  <a:spcPct val="120000"/>
                </a:lnSpc>
                <a:buClr>
                  <a:srgbClr val="FF3300"/>
                </a:buClr>
                <a:buFont typeface="Wingdings" pitchFamily="2" charset="2"/>
                <a:buNone/>
              </a:pPr>
              <a:r>
                <a:rPr lang="zh-CN" altLang="en-US" b="1">
                  <a:solidFill>
                    <a:srgbClr val="0000CC"/>
                  </a:solidFill>
                  <a:ea typeface="黑体" pitchFamily="49" charset="-122"/>
                </a:rPr>
                <a:t>如果使用高斯消去法，不到一秒钟就能完成 </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55725"/>
                                        </p:tgtEl>
                                        <p:attrNameLst>
                                          <p:attrName>style.visibility</p:attrName>
                                        </p:attrNameLst>
                                      </p:cBhvr>
                                      <p:to>
                                        <p:strVal val="visible"/>
                                      </p:to>
                                    </p:set>
                                    <p:anim calcmode="lin" valueType="num">
                                      <p:cBhvr additive="base">
                                        <p:cTn id="7" dur="500" fill="hold"/>
                                        <p:tgtEl>
                                          <p:spTgt spid="755725"/>
                                        </p:tgtEl>
                                        <p:attrNameLst>
                                          <p:attrName>ppt_x</p:attrName>
                                        </p:attrNameLst>
                                      </p:cBhvr>
                                      <p:tavLst>
                                        <p:tav tm="0">
                                          <p:val>
                                            <p:strVal val="#ppt_x"/>
                                          </p:val>
                                        </p:tav>
                                        <p:tav tm="100000">
                                          <p:val>
                                            <p:strVal val="#ppt_x"/>
                                          </p:val>
                                        </p:tav>
                                      </p:tavLst>
                                    </p:anim>
                                    <p:anim calcmode="lin" valueType="num">
                                      <p:cBhvr additive="base">
                                        <p:cTn id="8" dur="500" fill="hold"/>
                                        <p:tgtEl>
                                          <p:spTgt spid="7557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zh-CN"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10106</TotalTime>
  <Words>892</Words>
  <Application>Microsoft Office PowerPoint</Application>
  <PresentationFormat>全屏显示(4:3)</PresentationFormat>
  <Paragraphs>139</Paragraphs>
  <Slides>15</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7" baseType="lpstr">
      <vt:lpstr>黑体</vt:lpstr>
      <vt:lpstr>楷体_GB2312</vt:lpstr>
      <vt:lpstr>宋体</vt:lpstr>
      <vt:lpstr>Arial</vt:lpstr>
      <vt:lpstr>Consolas</vt:lpstr>
      <vt:lpstr>Courier New</vt:lpstr>
      <vt:lpstr>Symbol</vt:lpstr>
      <vt:lpstr>Tahoma</vt:lpstr>
      <vt:lpstr>Times New Roman</vt:lpstr>
      <vt:lpstr>Wingdings</vt:lpstr>
      <vt:lpstr>Blends</vt:lpstr>
      <vt:lpstr>Equation</vt:lpstr>
      <vt:lpstr>科学计算</vt:lpstr>
      <vt:lpstr>科学计算</vt:lpstr>
      <vt:lpstr>科学计算</vt:lpstr>
      <vt:lpstr>科学计算</vt:lpstr>
      <vt:lpstr>应用举例</vt:lpstr>
      <vt:lpstr>应用举例</vt:lpstr>
      <vt:lpstr>应用举例</vt:lpstr>
      <vt:lpstr>科学计算</vt:lpstr>
      <vt:lpstr>科学计算</vt:lpstr>
      <vt:lpstr>数值方法</vt:lpstr>
      <vt:lpstr>矩阵乘积举例</vt:lpstr>
      <vt:lpstr>课程信息</vt:lpstr>
      <vt:lpstr>参考资料</vt:lpstr>
      <vt:lpstr>主要内容</vt:lpstr>
      <vt:lpstr>预备知识</vt:lpstr>
    </vt:vector>
  </TitlesOfParts>
  <Company>math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tiger</dc:creator>
  <cp:lastModifiedBy>user</cp:lastModifiedBy>
  <cp:revision>1374</cp:revision>
  <cp:lastPrinted>1601-01-01T00:00:00Z</cp:lastPrinted>
  <dcterms:created xsi:type="dcterms:W3CDTF">2005-02-05T01:21:04Z</dcterms:created>
  <dcterms:modified xsi:type="dcterms:W3CDTF">2017-06-30T09:20:26Z</dcterms:modified>
</cp:coreProperties>
</file>